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1"/>
  </p:sldMasterIdLst>
  <p:notesMasterIdLst>
    <p:notesMasterId r:id="rId17"/>
  </p:notesMasterIdLst>
  <p:sldIdLst>
    <p:sldId id="256" r:id="rId2"/>
    <p:sldId id="257" r:id="rId3"/>
    <p:sldId id="259" r:id="rId4"/>
    <p:sldId id="284" r:id="rId5"/>
    <p:sldId id="264" r:id="rId6"/>
    <p:sldId id="266" r:id="rId7"/>
    <p:sldId id="267" r:id="rId8"/>
    <p:sldId id="279" r:id="rId9"/>
    <p:sldId id="280" r:id="rId10"/>
    <p:sldId id="272" r:id="rId11"/>
    <p:sldId id="286" r:id="rId12"/>
    <p:sldId id="287" r:id="rId13"/>
    <p:sldId id="263" r:id="rId14"/>
    <p:sldId id="283" r:id="rId15"/>
    <p:sldId id="275" r:id="rId16"/>
  </p:sldIdLst>
  <p:sldSz cx="9144000" cy="5143500" type="screen16x9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Raleway" pitchFamily="2" charset="77"/>
      <p:regular r:id="rId22"/>
      <p:bold r:id="rId23"/>
      <p:italic r:id="rId24"/>
      <p:boldItalic r:id="rId25"/>
    </p:embeddedFont>
    <p:embeddedFont>
      <p:font typeface="Raleway Medium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5"/>
    <p:restoredTop sz="81623"/>
  </p:normalViewPr>
  <p:slideViewPr>
    <p:cSldViewPr snapToGrid="0">
      <p:cViewPr varScale="1">
        <p:scale>
          <a:sx n="121" d="100"/>
          <a:sy n="121" d="100"/>
        </p:scale>
        <p:origin x="130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6f2c2f4fb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6f2c2f4fb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This describe the entire architecture design of the framework</a:t>
            </a:r>
            <a:endParaRPr sz="2000" dirty="0">
              <a:latin typeface="Raleway" pitchFamily="2" charset="7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4916A877-91F5-065F-D8F0-FD84E0657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6f2c2f4fbc_0_59:notes">
            <a:extLst>
              <a:ext uri="{FF2B5EF4-FFF2-40B4-BE49-F238E27FC236}">
                <a16:creationId xmlns:a16="http://schemas.microsoft.com/office/drawing/2014/main" id="{BBFD1768-540F-C177-8675-D0EEB0FE2A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6f2c2f4fbc_0_59:notes">
            <a:extLst>
              <a:ext uri="{FF2B5EF4-FFF2-40B4-BE49-F238E27FC236}">
                <a16:creationId xmlns:a16="http://schemas.microsoft.com/office/drawing/2014/main" id="{262E2792-71DB-5C77-4571-3E54057131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Raleway" pitchFamily="2" charset="77"/>
              </a:rPr>
              <a:t>This describes the work follow of the NGAC on how it handles an intent that is allowed based on our policy class.</a:t>
            </a:r>
          </a:p>
        </p:txBody>
      </p:sp>
    </p:spTree>
    <p:extLst>
      <p:ext uri="{BB962C8B-B14F-4D97-AF65-F5344CB8AC3E}">
        <p14:creationId xmlns:p14="http://schemas.microsoft.com/office/powerpoint/2010/main" val="3651579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>
          <a:extLst>
            <a:ext uri="{FF2B5EF4-FFF2-40B4-BE49-F238E27FC236}">
              <a16:creationId xmlns:a16="http://schemas.microsoft.com/office/drawing/2014/main" id="{6532FD85-847D-6D59-F320-C92082642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6f2c2f4fbc_0_59:notes">
            <a:extLst>
              <a:ext uri="{FF2B5EF4-FFF2-40B4-BE49-F238E27FC236}">
                <a16:creationId xmlns:a16="http://schemas.microsoft.com/office/drawing/2014/main" id="{09E499C7-6045-233F-41BA-9632823DEC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6f2c2f4fbc_0_59:notes">
            <a:extLst>
              <a:ext uri="{FF2B5EF4-FFF2-40B4-BE49-F238E27FC236}">
                <a16:creationId xmlns:a16="http://schemas.microsoft.com/office/drawing/2014/main" id="{250C572E-7F98-613F-1107-1ABE13A95F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lang="en-US" sz="1100" dirty="0">
                <a:latin typeface="Raleway" pitchFamily="2" charset="77"/>
              </a:rPr>
              <a:t>This describes the work follow of the NGAC on how it handles an intent that is denied based on our policy class.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846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ebf3797e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9ebf3797e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>
          <a:extLst>
            <a:ext uri="{FF2B5EF4-FFF2-40B4-BE49-F238E27FC236}">
              <a16:creationId xmlns:a16="http://schemas.microsoft.com/office/drawing/2014/main" id="{BBB609A5-D8D2-A70F-243A-F2C4D48E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9ebf3797ea_0_38:notes">
            <a:extLst>
              <a:ext uri="{FF2B5EF4-FFF2-40B4-BE49-F238E27FC236}">
                <a16:creationId xmlns:a16="http://schemas.microsoft.com/office/drawing/2014/main" id="{C647B3A6-DDF5-4894-A7BF-D575FB7B86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9ebf3797ea_0_38:notes">
            <a:extLst>
              <a:ext uri="{FF2B5EF4-FFF2-40B4-BE49-F238E27FC236}">
                <a16:creationId xmlns:a16="http://schemas.microsoft.com/office/drawing/2014/main" id="{2F2C7A83-0A43-387C-D55D-DC8B2D2DD2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975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f88252dc4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ebf3797e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9ebf3797e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2a8b5701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62a8b5701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The First sequence of animation shows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A user </a:t>
            </a:r>
            <a:r>
              <a:rPr lang="en-US" b="1" dirty="0">
                <a:latin typeface="Raleway" pitchFamily="2" charset="77"/>
              </a:rPr>
              <a:t>Alice </a:t>
            </a:r>
            <a:r>
              <a:rPr lang="en-US" dirty="0">
                <a:latin typeface="Raleway" pitchFamily="2" charset="77"/>
              </a:rPr>
              <a:t>interacting with the </a:t>
            </a:r>
            <a:r>
              <a:rPr lang="en-US" b="1" dirty="0">
                <a:latin typeface="Raleway" pitchFamily="2" charset="77"/>
              </a:rPr>
              <a:t>VR Home Screen </a:t>
            </a:r>
            <a:r>
              <a:rPr lang="en-US" dirty="0">
                <a:latin typeface="Raleway" pitchFamily="2" charset="77"/>
              </a:rPr>
              <a:t>which can be used in accessing the </a:t>
            </a:r>
            <a:r>
              <a:rPr lang="en-US" b="1" dirty="0">
                <a:latin typeface="Raleway" pitchFamily="2" charset="77"/>
              </a:rPr>
              <a:t>VR Apps layer </a:t>
            </a:r>
            <a:r>
              <a:rPr lang="en-US" dirty="0">
                <a:latin typeface="Raleway" pitchFamily="2" charset="77"/>
              </a:rPr>
              <a:t>in a normal environment.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The Second sequence illustrate how the Immersive hijacking is introduced into the environment.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 An attacker </a:t>
            </a:r>
            <a:r>
              <a:rPr lang="en-US" b="1" dirty="0">
                <a:latin typeface="Raleway" pitchFamily="2" charset="77"/>
              </a:rPr>
              <a:t>Jack</a:t>
            </a:r>
            <a:r>
              <a:rPr lang="en-US" dirty="0">
                <a:latin typeface="Raleway" pitchFamily="2" charset="77"/>
              </a:rPr>
              <a:t> connected to the same network installs a malicious app through android wireless </a:t>
            </a:r>
            <a:r>
              <a:rPr lang="en-US" dirty="0" err="1">
                <a:latin typeface="Raleway" pitchFamily="2" charset="77"/>
              </a:rPr>
              <a:t>adb</a:t>
            </a:r>
            <a:r>
              <a:rPr lang="en-US" dirty="0">
                <a:latin typeface="Raleway" pitchFamily="2" charset="77"/>
              </a:rPr>
              <a:t> which intercepts the </a:t>
            </a:r>
            <a:r>
              <a:rPr lang="en-US" dirty="0" err="1">
                <a:latin typeface="Raleway" pitchFamily="2" charset="77"/>
              </a:rPr>
              <a:t>startactivity</a:t>
            </a:r>
            <a:r>
              <a:rPr lang="en-US" dirty="0">
                <a:latin typeface="Raleway" pitchFamily="2" charset="77"/>
              </a:rPr>
              <a:t> intent sent by the </a:t>
            </a:r>
            <a:r>
              <a:rPr lang="en-US" b="1" dirty="0">
                <a:latin typeface="Raleway" pitchFamily="2" charset="77"/>
              </a:rPr>
              <a:t>Launcher</a:t>
            </a:r>
            <a:r>
              <a:rPr lang="en-US" dirty="0">
                <a:latin typeface="Raleway" pitchFamily="2" charset="77"/>
              </a:rPr>
              <a:t> to be handled by the VR Home Screen thereby presenting an inception layer to the user which can allows Jack to present a </a:t>
            </a:r>
            <a:r>
              <a:rPr lang="en-US" b="1" dirty="0">
                <a:latin typeface="Raleway" pitchFamily="2" charset="77"/>
              </a:rPr>
              <a:t>Simulate VR App layer </a:t>
            </a:r>
            <a:r>
              <a:rPr lang="en-US" dirty="0">
                <a:latin typeface="Raleway" pitchFamily="2" charset="77"/>
              </a:rPr>
              <a:t>to </a:t>
            </a:r>
            <a:r>
              <a:rPr lang="en-US" b="1" dirty="0">
                <a:latin typeface="Raleway" pitchFamily="2" charset="77"/>
              </a:rPr>
              <a:t>Alice </a:t>
            </a:r>
            <a:r>
              <a:rPr lang="en-US" b="0" dirty="0">
                <a:latin typeface="Raleway" pitchFamily="2" charset="77"/>
              </a:rPr>
              <a:t>that can be used in manipulate activities performed by Alice.</a:t>
            </a:r>
            <a:endParaRPr lang="en-US" dirty="0">
              <a:latin typeface="Raleway" pitchFamily="2" charset="7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15853942-C359-E0FC-2F46-BC4F286AB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62a8b5701b_0_8:notes">
            <a:extLst>
              <a:ext uri="{FF2B5EF4-FFF2-40B4-BE49-F238E27FC236}">
                <a16:creationId xmlns:a16="http://schemas.microsoft.com/office/drawing/2014/main" id="{971DEF88-BAF2-3053-9DF8-33146E3D0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62a8b5701b_0_8:notes">
            <a:extLst>
              <a:ext uri="{FF2B5EF4-FFF2-40B4-BE49-F238E27FC236}">
                <a16:creationId xmlns:a16="http://schemas.microsoft.com/office/drawing/2014/main" id="{8541CF23-0EF9-391B-C745-325BACEA57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this scenario a </a:t>
            </a:r>
            <a:r>
              <a:rPr lang="en-US" b="1" dirty="0"/>
              <a:t>malicious app (caller) </a:t>
            </a:r>
            <a:r>
              <a:rPr lang="en-US" dirty="0"/>
              <a:t>sends an intent to the </a:t>
            </a:r>
            <a:r>
              <a:rPr lang="en-US" b="1" dirty="0"/>
              <a:t>Binder IPC </a:t>
            </a:r>
            <a:r>
              <a:rPr lang="en-US" dirty="0"/>
              <a:t>which is resolved through the intent firewall to a </a:t>
            </a:r>
            <a:r>
              <a:rPr lang="en-US" b="1" dirty="0"/>
              <a:t>legitimate app (target) </a:t>
            </a:r>
            <a:r>
              <a:rPr lang="en-US" dirty="0"/>
              <a:t>without verification or validation of the app leading to </a:t>
            </a:r>
            <a:r>
              <a:rPr lang="en-US" b="1" dirty="0"/>
              <a:t>insecure activity </a:t>
            </a:r>
            <a:r>
              <a:rPr lang="en-US" dirty="0"/>
              <a:t>start or </a:t>
            </a:r>
            <a:r>
              <a:rPr lang="en-US" b="1" dirty="0"/>
              <a:t>overlay attack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01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6f1f5283ae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6f1f5283ae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6f1f5283ae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6f1f5283ae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ebf3797e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9ebf3797e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1184258E-F2A5-ECDB-43CD-E03698827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ebf3797ea_0_27:notes">
            <a:extLst>
              <a:ext uri="{FF2B5EF4-FFF2-40B4-BE49-F238E27FC236}">
                <a16:creationId xmlns:a16="http://schemas.microsoft.com/office/drawing/2014/main" id="{F64F8E77-B781-A9C4-80EC-666DB7B52F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9ebf3797ea_0_27:notes">
            <a:extLst>
              <a:ext uri="{FF2B5EF4-FFF2-40B4-BE49-F238E27FC236}">
                <a16:creationId xmlns:a16="http://schemas.microsoft.com/office/drawing/2014/main" id="{7F8DEFC7-D1ED-C76C-7EE8-17F0A668B8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10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>
          <a:extLst>
            <a:ext uri="{FF2B5EF4-FFF2-40B4-BE49-F238E27FC236}">
              <a16:creationId xmlns:a16="http://schemas.microsoft.com/office/drawing/2014/main" id="{2CE47B49-8894-86CE-F067-692A36EA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ebf3797ea_0_27:notes">
            <a:extLst>
              <a:ext uri="{FF2B5EF4-FFF2-40B4-BE49-F238E27FC236}">
                <a16:creationId xmlns:a16="http://schemas.microsoft.com/office/drawing/2014/main" id="{B05B92F6-5AEF-7F76-4544-9354CCBDA8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9ebf3797ea_0_27:notes">
            <a:extLst>
              <a:ext uri="{FF2B5EF4-FFF2-40B4-BE49-F238E27FC236}">
                <a16:creationId xmlns:a16="http://schemas.microsoft.com/office/drawing/2014/main" id="{3364611D-B2CC-322B-F09C-78090BC53A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3416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-GB" sz="600" b="1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6" name="Google Shape;116;p11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" name="Google Shape;117;p11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" name="Google Shape;118;p11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9" name="Google Shape;129;p12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12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2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" name="Google Shape;136;p1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1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1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-GB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9" name="Google Shape;169;p1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0" name="Google Shape;170;p1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p1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" name="Google Shape;31;p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6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" name="Google Shape;60;p6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6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62;p6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" name="Google Shape;83;p8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8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8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" name="Google Shape;94;p9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9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9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10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0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0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>
            <a:spLocks noGrp="1"/>
          </p:cNvSpPr>
          <p:nvPr>
            <p:ph type="ctrTitle" idx="4294967295"/>
          </p:nvPr>
        </p:nvSpPr>
        <p:spPr>
          <a:xfrm>
            <a:off x="408000" y="1684600"/>
            <a:ext cx="8736000" cy="1102800"/>
          </a:xfrm>
          <a:prstGeom prst="rect">
            <a:avLst/>
          </a:prstGeom>
          <a:solidFill>
            <a:srgbClr val="234D2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chemeClr val="bg1"/>
                </a:solidFill>
              </a:rPr>
              <a:t>Securing Virtual Reality Apps Inter-Process Communication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707666" y="3191000"/>
            <a:ext cx="8277308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Oluwatosin Falebita, Mahmoud </a:t>
            </a:r>
            <a:r>
              <a:rPr lang="en-US" sz="1800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Abdelgawad</a:t>
            </a:r>
            <a:r>
              <a:rPr lang="en-US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Evan Anspach, and </a:t>
            </a:r>
            <a:r>
              <a:rPr lang="en-US" sz="1800" dirty="0" err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Indrakshi</a:t>
            </a:r>
            <a:r>
              <a:rPr lang="en-US" sz="18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Ray</a:t>
            </a:r>
            <a:endParaRPr sz="18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8" name="Google Shape;17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25" y="215100"/>
            <a:ext cx="4790703" cy="1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 txBox="1"/>
          <p:nvPr/>
        </p:nvSpPr>
        <p:spPr>
          <a:xfrm>
            <a:off x="1380900" y="800400"/>
            <a:ext cx="38958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214D25"/>
                </a:solidFill>
              </a:rPr>
              <a:t>Department of Computer Science </a:t>
            </a:r>
            <a:endParaRPr sz="1200" b="1">
              <a:solidFill>
                <a:srgbClr val="214D2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1539675" y="3800425"/>
            <a:ext cx="62076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20th International Conference on Information Systems Security (ICISS) 2024</a:t>
            </a:r>
            <a:endParaRPr sz="12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D01FC-C875-B662-3B0E-44F6448BB6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/>
        </p:nvSpPr>
        <p:spPr>
          <a:xfrm>
            <a:off x="459800" y="637450"/>
            <a:ext cx="8071200" cy="492600"/>
          </a:xfrm>
          <a:prstGeom prst="rect">
            <a:avLst/>
          </a:prstGeom>
          <a:solidFill>
            <a:srgbClr val="214D2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highlight>
                  <a:srgbClr val="214D25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IPC NGAC Policy Enforcement</a:t>
            </a:r>
            <a:endParaRPr sz="2000">
              <a:solidFill>
                <a:schemeClr val="lt1"/>
              </a:solidFill>
              <a:highlight>
                <a:srgbClr val="214D25"/>
              </a:highlight>
            </a:endParaRPr>
          </a:p>
        </p:txBody>
      </p:sp>
      <p:pic>
        <p:nvPicPr>
          <p:cNvPr id="5" name="Picture 4" descr="A diagram of a security system&#10;&#10;Description automatically generated">
            <a:extLst>
              <a:ext uri="{FF2B5EF4-FFF2-40B4-BE49-F238E27FC236}">
                <a16:creationId xmlns:a16="http://schemas.microsoft.com/office/drawing/2014/main" id="{6467B2B2-D78D-21A9-DAF3-A44283A0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682" y="1157097"/>
            <a:ext cx="4499245" cy="3730108"/>
          </a:xfrm>
          <a:prstGeom prst="rect">
            <a:avLst/>
          </a:prstGeom>
        </p:spPr>
      </p:pic>
      <p:sp>
        <p:nvSpPr>
          <p:cNvPr id="6" name="Google Shape;244;p28">
            <a:extLst>
              <a:ext uri="{FF2B5EF4-FFF2-40B4-BE49-F238E27FC236}">
                <a16:creationId xmlns:a16="http://schemas.microsoft.com/office/drawing/2014/main" id="{B499A6D6-BF8E-BCA7-DC52-CE9A9D11F0D6}"/>
              </a:ext>
            </a:extLst>
          </p:cNvPr>
          <p:cNvSpPr txBox="1"/>
          <p:nvPr/>
        </p:nvSpPr>
        <p:spPr>
          <a:xfrm>
            <a:off x="2901541" y="4824016"/>
            <a:ext cx="2857299" cy="26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2"/>
                </a:solidFill>
              </a:rPr>
              <a:t>Figure 3: NGAC IPC Enforcement Architecture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651FC-9FD9-209A-735F-798DC755F6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DF4C8541-FD8E-B7EE-756B-E717F5DF9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>
            <a:extLst>
              <a:ext uri="{FF2B5EF4-FFF2-40B4-BE49-F238E27FC236}">
                <a16:creationId xmlns:a16="http://schemas.microsoft.com/office/drawing/2014/main" id="{03B3A4FF-4AB7-D563-8BEC-A78BA9D4950A}"/>
              </a:ext>
            </a:extLst>
          </p:cNvPr>
          <p:cNvSpPr txBox="1"/>
          <p:nvPr/>
        </p:nvSpPr>
        <p:spPr>
          <a:xfrm>
            <a:off x="459800" y="637450"/>
            <a:ext cx="8071200" cy="492600"/>
          </a:xfrm>
          <a:prstGeom prst="rect">
            <a:avLst/>
          </a:prstGeom>
          <a:solidFill>
            <a:srgbClr val="214D2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highlight>
                  <a:srgbClr val="214D25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IPC NGAC Policy Enforcement</a:t>
            </a:r>
            <a:endParaRPr sz="2000">
              <a:solidFill>
                <a:schemeClr val="lt1"/>
              </a:solidFill>
              <a:highlight>
                <a:srgbClr val="214D25"/>
              </a:highlight>
            </a:endParaRPr>
          </a:p>
        </p:txBody>
      </p:sp>
      <p:sp>
        <p:nvSpPr>
          <p:cNvPr id="6" name="Google Shape;244;p28">
            <a:extLst>
              <a:ext uri="{FF2B5EF4-FFF2-40B4-BE49-F238E27FC236}">
                <a16:creationId xmlns:a16="http://schemas.microsoft.com/office/drawing/2014/main" id="{294821D7-010F-6E65-33C3-12C15794A5B7}"/>
              </a:ext>
            </a:extLst>
          </p:cNvPr>
          <p:cNvSpPr txBox="1"/>
          <p:nvPr/>
        </p:nvSpPr>
        <p:spPr>
          <a:xfrm>
            <a:off x="3487403" y="4762983"/>
            <a:ext cx="2857299" cy="26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2"/>
                </a:solidFill>
              </a:rPr>
              <a:t>Figure 4: NGAC IPC Allow Intent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FB425-AC3F-35ED-FE02-1DF2A6ED3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152406"/>
            <a:ext cx="4876800" cy="3657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DD5A6-87DC-0EB6-5850-51D4997FCF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49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70D29F07-CFA4-BA2F-2F08-76F846A3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>
            <a:extLst>
              <a:ext uri="{FF2B5EF4-FFF2-40B4-BE49-F238E27FC236}">
                <a16:creationId xmlns:a16="http://schemas.microsoft.com/office/drawing/2014/main" id="{CB92059B-EDCD-7161-2801-EED1BFBEECD7}"/>
              </a:ext>
            </a:extLst>
          </p:cNvPr>
          <p:cNvSpPr txBox="1"/>
          <p:nvPr/>
        </p:nvSpPr>
        <p:spPr>
          <a:xfrm>
            <a:off x="459800" y="637450"/>
            <a:ext cx="8071200" cy="492600"/>
          </a:xfrm>
          <a:prstGeom prst="rect">
            <a:avLst/>
          </a:prstGeom>
          <a:solidFill>
            <a:srgbClr val="214D2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highlight>
                  <a:srgbClr val="214D25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IPC NGAC Policy Enforcement</a:t>
            </a:r>
            <a:endParaRPr sz="2000">
              <a:solidFill>
                <a:schemeClr val="lt1"/>
              </a:solidFill>
              <a:highlight>
                <a:srgbClr val="214D25"/>
              </a:highlight>
            </a:endParaRPr>
          </a:p>
        </p:txBody>
      </p:sp>
      <p:sp>
        <p:nvSpPr>
          <p:cNvPr id="6" name="Google Shape;244;p28">
            <a:extLst>
              <a:ext uri="{FF2B5EF4-FFF2-40B4-BE49-F238E27FC236}">
                <a16:creationId xmlns:a16="http://schemas.microsoft.com/office/drawing/2014/main" id="{B1768CB0-0E51-A15A-A901-F00A46138C5F}"/>
              </a:ext>
            </a:extLst>
          </p:cNvPr>
          <p:cNvSpPr txBox="1"/>
          <p:nvPr/>
        </p:nvSpPr>
        <p:spPr>
          <a:xfrm>
            <a:off x="3468042" y="4749851"/>
            <a:ext cx="2857299" cy="26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2"/>
                </a:solidFill>
              </a:rPr>
              <a:t>Figure 5: NGAC IPC Deny Intent</a:t>
            </a:r>
          </a:p>
        </p:txBody>
      </p:sp>
      <p:pic>
        <p:nvPicPr>
          <p:cNvPr id="4" name="Picture 3" descr="A diagram of a system&#10;&#10;Description automatically generated">
            <a:extLst>
              <a:ext uri="{FF2B5EF4-FFF2-40B4-BE49-F238E27FC236}">
                <a16:creationId xmlns:a16="http://schemas.microsoft.com/office/drawing/2014/main" id="{10CEE5EE-C016-DEF2-2755-E80C46AEA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20" y="1082683"/>
            <a:ext cx="4963160" cy="37223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66D882-57F3-4BF5-F1E5-801807277B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065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556840" y="637682"/>
            <a:ext cx="7688700" cy="5352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Related works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5"/>
          <p:cNvSpPr txBox="1">
            <a:spLocks noGrp="1"/>
          </p:cNvSpPr>
          <p:nvPr>
            <p:ph type="body" idx="1"/>
          </p:nvPr>
        </p:nvSpPr>
        <p:spPr>
          <a:xfrm>
            <a:off x="556840" y="1219757"/>
            <a:ext cx="7688701" cy="2819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Authentication  in Virtual Reality:</a:t>
            </a:r>
            <a:r>
              <a:rPr lang="en-GB" sz="2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 </a:t>
            </a:r>
            <a:endParaRPr sz="2000" dirty="0">
              <a:solidFill>
                <a:srgbClr val="000000"/>
              </a:solidFill>
              <a:latin typeface="Raleway" pitchFamily="2" charset="77"/>
              <a:ea typeface="Arial"/>
              <a:cs typeface="Arial"/>
              <a:sym typeface="Arial"/>
            </a:endParaRPr>
          </a:p>
          <a:p>
            <a:pPr marL="457200" lvl="0" indent="-31750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GB" sz="2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User authentication (PIN and Pattern) [6]</a:t>
            </a:r>
          </a:p>
          <a:p>
            <a:pPr marL="457200" lvl="0" indent="-31750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GB" sz="2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3D space to authenticate the user called Room- Lock [7].</a:t>
            </a:r>
            <a:endParaRPr sz="2000" dirty="0">
              <a:solidFill>
                <a:srgbClr val="000000"/>
              </a:solidFill>
              <a:latin typeface="Raleway" pitchFamily="2" charset="77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Access control  in Virtual Reality: </a:t>
            </a:r>
            <a:endParaRPr sz="2000" b="1" dirty="0">
              <a:solidFill>
                <a:srgbClr val="000000"/>
              </a:solidFill>
              <a:latin typeface="Raleway" pitchFamily="2" charset="77"/>
              <a:ea typeface="Arial"/>
              <a:cs typeface="Arial"/>
              <a:sym typeface="Arial"/>
            </a:endParaRPr>
          </a:p>
          <a:p>
            <a:pPr marL="457200" lvl="0" indent="-31750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GB" sz="2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Content-oriented access control mechanism [8].</a:t>
            </a:r>
            <a:endParaRPr sz="2000" dirty="0">
              <a:solidFill>
                <a:srgbClr val="000000"/>
              </a:solidFill>
              <a:latin typeface="Raleway" pitchFamily="2" charset="77"/>
              <a:ea typeface="Arial"/>
              <a:cs typeface="Arial"/>
              <a:sym typeface="Arial"/>
            </a:endParaRPr>
          </a:p>
          <a:p>
            <a:pPr lvl="0" indent="-317500" algn="just"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GB" sz="2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Intrusion detection via Machine learning [9].</a:t>
            </a:r>
            <a:endParaRPr sz="2000" dirty="0">
              <a:solidFill>
                <a:srgbClr val="000000"/>
              </a:solidFill>
              <a:latin typeface="Raleway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2BBC3-32C9-6C59-6793-20C2A7D34B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sp>
        <p:nvSpPr>
          <p:cNvPr id="3" name="Google Shape;308;p36">
            <a:extLst>
              <a:ext uri="{FF2B5EF4-FFF2-40B4-BE49-F238E27FC236}">
                <a16:creationId xmlns:a16="http://schemas.microsoft.com/office/drawing/2014/main" id="{B2D233DA-2AC1-F6C7-DCB6-61505FB25475}"/>
              </a:ext>
            </a:extLst>
          </p:cNvPr>
          <p:cNvSpPr txBox="1">
            <a:spLocks/>
          </p:cNvSpPr>
          <p:nvPr/>
        </p:nvSpPr>
        <p:spPr>
          <a:xfrm>
            <a:off x="350400" y="4086048"/>
            <a:ext cx="9085002" cy="1085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buFont typeface="Lato"/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[3] George,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Ceenu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, et al. "Seamless and secure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vr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: Adapting and evaluating established authentication systems for virtual reality." NDSS, 2017.]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Font typeface="Lato"/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[4] George,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Ceenu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, et al. "Investigating the third dimension for authentication in immersive virtual reality and in the real world." IEEE, 2019.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Font typeface="Lato"/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[5]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Lv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,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Zhihan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, et al. "Industrial security solution for virtual reality." </a:t>
            </a:r>
            <a:r>
              <a:rPr lang="en-GB" sz="1000" i="1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IEEE Internet of Things Journal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 8.8 (2020): 6273-6281.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Font typeface="Lato"/>
              <a:buNone/>
            </a:pPr>
            <a:r>
              <a:rPr lang="en-GB" sz="1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[6] 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ea typeface="Arial"/>
                <a:cs typeface="Arial"/>
                <a:sym typeface="Arial"/>
              </a:rPr>
              <a:t>Wei, Yun-gang, et al. "Research and Application of Access Control Technique in 3D Virtual Reality System 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ea typeface="Arial"/>
                <a:cs typeface="Arial"/>
                <a:sym typeface="Arial"/>
              </a:rPr>
              <a:t>OpenSim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ea typeface="Arial"/>
                <a:cs typeface="Arial"/>
                <a:sym typeface="Arial"/>
              </a:rPr>
              <a:t>." </a:t>
            </a:r>
            <a:r>
              <a:rPr lang="en-GB" sz="1000" i="1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ea typeface="Arial"/>
                <a:cs typeface="Arial"/>
                <a:sym typeface="Arial"/>
              </a:rPr>
              <a:t>2013 Sixth International Symposium on Computational Intelligence and Design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ea typeface="Arial"/>
                <a:cs typeface="Arial"/>
                <a:sym typeface="Arial"/>
              </a:rPr>
              <a:t>. Vol. 2. IEEE, 2013.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>
          <a:extLst>
            <a:ext uri="{FF2B5EF4-FFF2-40B4-BE49-F238E27FC236}">
              <a16:creationId xmlns:a16="http://schemas.microsoft.com/office/drawing/2014/main" id="{0BD9025B-A702-6DF2-C8C4-1D03D4273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>
            <a:extLst>
              <a:ext uri="{FF2B5EF4-FFF2-40B4-BE49-F238E27FC236}">
                <a16:creationId xmlns:a16="http://schemas.microsoft.com/office/drawing/2014/main" id="{D365A6FD-3D2F-BD00-A995-834D20781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650" y="629732"/>
            <a:ext cx="7688700" cy="5352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bg1"/>
                </a:solidFill>
              </a:rPr>
              <a:t>Future works</a:t>
            </a:r>
            <a:endParaRPr sz="20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02;p35">
            <a:extLst>
              <a:ext uri="{FF2B5EF4-FFF2-40B4-BE49-F238E27FC236}">
                <a16:creationId xmlns:a16="http://schemas.microsoft.com/office/drawing/2014/main" id="{241BE018-1435-9EEF-BDA6-087D1333E6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7650" y="2175374"/>
            <a:ext cx="8024464" cy="792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Aft>
                <a:spcPts val="1600"/>
              </a:spcAft>
            </a:pPr>
            <a:r>
              <a:rPr lang="en-US" sz="2000" dirty="0">
                <a:solidFill>
                  <a:schemeClr val="bg2"/>
                </a:solidFill>
                <a:latin typeface="Raleway" pitchFamily="2" charset="77"/>
              </a:rPr>
              <a:t>Future work will present the implementation of NGACIPC enforcement and experiment with its effectiveness. </a:t>
            </a:r>
            <a:endParaRPr sz="2000" dirty="0">
              <a:solidFill>
                <a:schemeClr val="bg2"/>
              </a:solidFill>
              <a:latin typeface="Raleway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AEA54-9283-8F15-D068-8F6BB0CC7B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10622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7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you.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2F37C-2EC5-5F3B-E952-8F34D60F49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>
            <a:spLocks noGrp="1"/>
          </p:cNvSpPr>
          <p:nvPr>
            <p:ph type="title"/>
          </p:nvPr>
        </p:nvSpPr>
        <p:spPr>
          <a:xfrm>
            <a:off x="581350" y="618500"/>
            <a:ext cx="7688700" cy="5352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</a:rPr>
              <a:t>Overview</a:t>
            </a:r>
            <a:endParaRPr sz="2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19"/>
          <p:cNvSpPr txBox="1">
            <a:spLocks noGrp="1"/>
          </p:cNvSpPr>
          <p:nvPr>
            <p:ph type="body" idx="1"/>
          </p:nvPr>
        </p:nvSpPr>
        <p:spPr>
          <a:xfrm>
            <a:off x="581350" y="1598199"/>
            <a:ext cx="7688700" cy="26565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Medium"/>
              <a:buChar char="●"/>
            </a:pPr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Problem Statement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Medium"/>
              <a:buChar char="●"/>
            </a:pPr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Insecure IPC Architecture</a:t>
            </a: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Medium"/>
              <a:buChar char="●"/>
            </a:pPr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NGAC Policy Enforcement</a:t>
            </a: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Medium"/>
              <a:buChar char="●"/>
            </a:pPr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Future work and Limitations</a:t>
            </a: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 Medium"/>
              <a:buChar char="●"/>
            </a:pPr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  <a:latin typeface="Raleway Medium"/>
                <a:ea typeface="Raleway Medium"/>
                <a:cs typeface="Raleway Medium"/>
                <a:sym typeface="Raleway Medium"/>
              </a:rPr>
              <a:t>References</a:t>
            </a: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B8D6B4-C2C0-1C8D-0E94-BF191388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>
            <a:spLocks noGrp="1"/>
          </p:cNvSpPr>
          <p:nvPr>
            <p:ph type="title"/>
          </p:nvPr>
        </p:nvSpPr>
        <p:spPr>
          <a:xfrm>
            <a:off x="386255" y="616775"/>
            <a:ext cx="8337612" cy="5352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Font typeface="Lato"/>
              <a:buNone/>
            </a:pPr>
            <a:r>
              <a:rPr lang="en-GB" sz="20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Problem Statement</a:t>
            </a:r>
          </a:p>
        </p:txBody>
      </p:sp>
      <p:sp>
        <p:nvSpPr>
          <p:cNvPr id="4" name="Google Shape;203;p22">
            <a:extLst>
              <a:ext uri="{FF2B5EF4-FFF2-40B4-BE49-F238E27FC236}">
                <a16:creationId xmlns:a16="http://schemas.microsoft.com/office/drawing/2014/main" id="{D55F945B-9798-3757-8702-4C8AC44CF77D}"/>
              </a:ext>
            </a:extLst>
          </p:cNvPr>
          <p:cNvSpPr txBox="1">
            <a:spLocks/>
          </p:cNvSpPr>
          <p:nvPr/>
        </p:nvSpPr>
        <p:spPr>
          <a:xfrm>
            <a:off x="499352" y="1237010"/>
            <a:ext cx="8081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GB" sz="2000" b="1" dirty="0">
                <a:solidFill>
                  <a:schemeClr val="bg2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Attacks in Virtual Reality </a:t>
            </a:r>
            <a:endParaRPr lang="en-GB" sz="2000" dirty="0">
              <a:solidFill>
                <a:schemeClr val="bg2"/>
              </a:solidFill>
              <a:highlight>
                <a:srgbClr val="FFFFFF"/>
              </a:highlight>
              <a:latin typeface="Raleway" pitchFamily="2" charset="77"/>
              <a:ea typeface="Arial"/>
              <a:cs typeface="Arial"/>
              <a:sym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Immersive hijacking in Virtual Reality [1]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Lato"/>
              <a:buNone/>
            </a:pPr>
            <a:endParaRPr lang="en-GB" sz="2000" dirty="0">
              <a:solidFill>
                <a:schemeClr val="bg2"/>
              </a:solidFill>
              <a:latin typeface="Raleway" pitchFamily="2" charset="77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3" name="Picture 2" descr="A person with a person's face&#10;&#10;Description automatically generated">
            <a:extLst>
              <a:ext uri="{FF2B5EF4-FFF2-40B4-BE49-F238E27FC236}">
                <a16:creationId xmlns:a16="http://schemas.microsoft.com/office/drawing/2014/main" id="{4A9DD05F-01E6-372C-4982-0DC66C98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15" y="4100213"/>
            <a:ext cx="1438434" cy="820515"/>
          </a:xfrm>
          <a:prstGeom prst="rect">
            <a:avLst/>
          </a:prstGeom>
        </p:spPr>
      </p:pic>
      <p:pic>
        <p:nvPicPr>
          <p:cNvPr id="10" name="Picture 9" descr="A diagram of a virtual reality device&#10;&#10;Description automatically generated">
            <a:extLst>
              <a:ext uri="{FF2B5EF4-FFF2-40B4-BE49-F238E27FC236}">
                <a16:creationId xmlns:a16="http://schemas.microsoft.com/office/drawing/2014/main" id="{097964B7-6928-FB5A-388E-91D2BBCB4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549" y="3157418"/>
            <a:ext cx="1574800" cy="939800"/>
          </a:xfrm>
          <a:prstGeom prst="rect">
            <a:avLst/>
          </a:prstGeom>
        </p:spPr>
      </p:pic>
      <p:pic>
        <p:nvPicPr>
          <p:cNvPr id="12" name="Picture 11" descr="A cloud logo with text&#10;&#10;Description automatically generated">
            <a:extLst>
              <a:ext uri="{FF2B5EF4-FFF2-40B4-BE49-F238E27FC236}">
                <a16:creationId xmlns:a16="http://schemas.microsoft.com/office/drawing/2014/main" id="{89CE635E-9D0F-F0C4-7C42-68B0E7C9F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247" y="2112426"/>
            <a:ext cx="1993900" cy="584200"/>
          </a:xfrm>
          <a:prstGeom prst="rect">
            <a:avLst/>
          </a:prstGeom>
        </p:spPr>
      </p:pic>
      <p:pic>
        <p:nvPicPr>
          <p:cNvPr id="14" name="Picture 13" descr="A black and white arrow&#10;&#10;Description automatically generated">
            <a:extLst>
              <a:ext uri="{FF2B5EF4-FFF2-40B4-BE49-F238E27FC236}">
                <a16:creationId xmlns:a16="http://schemas.microsoft.com/office/drawing/2014/main" id="{023A6A51-3C46-AA99-9B6E-D15C961915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259" y="2807869"/>
            <a:ext cx="850900" cy="393700"/>
          </a:xfrm>
          <a:prstGeom prst="rect">
            <a:avLst/>
          </a:prstGeom>
        </p:spPr>
      </p:pic>
      <p:pic>
        <p:nvPicPr>
          <p:cNvPr id="16" name="Picture 15" descr="A person with a person's head&#10;&#10;Description automatically generated with medium confidence">
            <a:extLst>
              <a:ext uri="{FF2B5EF4-FFF2-40B4-BE49-F238E27FC236}">
                <a16:creationId xmlns:a16="http://schemas.microsoft.com/office/drawing/2014/main" id="{799BC207-44A3-0D93-D847-F7B11DDDD2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824" y="4120679"/>
            <a:ext cx="1111409" cy="751524"/>
          </a:xfrm>
          <a:prstGeom prst="rect">
            <a:avLst/>
          </a:prstGeom>
        </p:spPr>
      </p:pic>
      <p:pic>
        <p:nvPicPr>
          <p:cNvPr id="18" name="Picture 17" descr="A diagram of a virtual reality&#10;&#10;Description automatically generated">
            <a:extLst>
              <a:ext uri="{FF2B5EF4-FFF2-40B4-BE49-F238E27FC236}">
                <a16:creationId xmlns:a16="http://schemas.microsoft.com/office/drawing/2014/main" id="{8E3B51F6-65B3-FC97-CE35-42ADEB63C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583" y="2716170"/>
            <a:ext cx="1574800" cy="1308100"/>
          </a:xfrm>
          <a:prstGeom prst="rect">
            <a:avLst/>
          </a:prstGeom>
        </p:spPr>
      </p:pic>
      <p:pic>
        <p:nvPicPr>
          <p:cNvPr id="20" name="Picture 19" descr="A person with text on it&#10;&#10;Description automatically generated">
            <a:extLst>
              <a:ext uri="{FF2B5EF4-FFF2-40B4-BE49-F238E27FC236}">
                <a16:creationId xmlns:a16="http://schemas.microsoft.com/office/drawing/2014/main" id="{AF654931-0DE3-6FC3-C7AF-E791252D64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3322" y="3024263"/>
            <a:ext cx="495300" cy="762000"/>
          </a:xfrm>
          <a:prstGeom prst="rect">
            <a:avLst/>
          </a:prstGeom>
        </p:spPr>
      </p:pic>
      <p:pic>
        <p:nvPicPr>
          <p:cNvPr id="22" name="Picture 21" descr="A black arrows on a white background&#10;&#10;Description automatically generated">
            <a:extLst>
              <a:ext uri="{FF2B5EF4-FFF2-40B4-BE49-F238E27FC236}">
                <a16:creationId xmlns:a16="http://schemas.microsoft.com/office/drawing/2014/main" id="{5419CAC5-C9DE-B4F0-174B-197DFE368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3036" y="2863355"/>
            <a:ext cx="422870" cy="862781"/>
          </a:xfrm>
          <a:prstGeom prst="rect">
            <a:avLst/>
          </a:prstGeom>
        </p:spPr>
      </p:pic>
      <p:pic>
        <p:nvPicPr>
          <p:cNvPr id="25" name="Picture 24" descr="A cloud logo with text&#10;&#10;Description automatically generated">
            <a:extLst>
              <a:ext uri="{FF2B5EF4-FFF2-40B4-BE49-F238E27FC236}">
                <a16:creationId xmlns:a16="http://schemas.microsoft.com/office/drawing/2014/main" id="{1FD2287E-2689-3B93-E608-2CD702EB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757" y="2039982"/>
            <a:ext cx="1993900" cy="584200"/>
          </a:xfrm>
          <a:prstGeom prst="rect">
            <a:avLst/>
          </a:prstGeom>
        </p:spPr>
      </p:pic>
      <p:pic>
        <p:nvPicPr>
          <p:cNvPr id="26" name="Picture 25" descr="A black and white arrow&#10;&#10;Description automatically generated">
            <a:extLst>
              <a:ext uri="{FF2B5EF4-FFF2-40B4-BE49-F238E27FC236}">
                <a16:creationId xmlns:a16="http://schemas.microsoft.com/office/drawing/2014/main" id="{E55746CF-1E90-D290-64AA-B19C4C521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807" y="2638711"/>
            <a:ext cx="850900" cy="39370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B466FAE-963E-8F63-FE3B-9E47EA311E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A84ABC-4E87-6AAB-B028-EED00DABED75}"/>
              </a:ext>
            </a:extLst>
          </p:cNvPr>
          <p:cNvSpPr txBox="1"/>
          <p:nvPr/>
        </p:nvSpPr>
        <p:spPr>
          <a:xfrm>
            <a:off x="688426" y="4883978"/>
            <a:ext cx="77671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[1] 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Yang,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Zhuolin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, et al. "Inception Attacks: Immersive Hijacking in Virtual Reality Systems." </a:t>
            </a:r>
            <a:r>
              <a:rPr lang="en-GB" sz="1000" i="1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arXiv</a:t>
            </a:r>
            <a:r>
              <a:rPr lang="en-GB" sz="1000" i="1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 preprint arXiv:2403.05721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 (2024).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>
          <a:extLst>
            <a:ext uri="{FF2B5EF4-FFF2-40B4-BE49-F238E27FC236}">
              <a16:creationId xmlns:a16="http://schemas.microsoft.com/office/drawing/2014/main" id="{8E811A53-694D-169F-04D9-2602BD18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>
            <a:extLst>
              <a:ext uri="{FF2B5EF4-FFF2-40B4-BE49-F238E27FC236}">
                <a16:creationId xmlns:a16="http://schemas.microsoft.com/office/drawing/2014/main" id="{E9CB62D3-CE24-135A-2D89-6A0B28FC04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6500" y="616775"/>
            <a:ext cx="8551010" cy="5352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000" dirty="0">
                <a:solidFill>
                  <a:schemeClr val="lt1"/>
                </a:solidFill>
              </a:rPr>
              <a:t>Problem Statement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1">
            <a:extLst>
              <a:ext uri="{FF2B5EF4-FFF2-40B4-BE49-F238E27FC236}">
                <a16:creationId xmlns:a16="http://schemas.microsoft.com/office/drawing/2014/main" id="{59DA9ADB-58DB-A6DE-8F42-2E8507E93C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1397" y="1456447"/>
            <a:ext cx="6744223" cy="392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Immersive manipulation attack (Overlay Attack) [2]</a:t>
            </a:r>
            <a:endParaRPr sz="2000" dirty="0">
              <a:solidFill>
                <a:srgbClr val="000000"/>
              </a:solidFill>
              <a:latin typeface="Raleway" pitchFamily="2" charset="77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27E0EB35-0A53-8F04-A6C4-03271AF3B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69" y="2230107"/>
            <a:ext cx="1272297" cy="2083934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F40E5B3F-5387-871F-CC9A-F7D491A1A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621" y="2207482"/>
            <a:ext cx="1272296" cy="2076621"/>
          </a:xfrm>
          <a:prstGeom prst="rect">
            <a:avLst/>
          </a:prstGeom>
        </p:spPr>
      </p:pic>
      <p:pic>
        <p:nvPicPr>
          <p:cNvPr id="25" name="Picture 24" descr="A rectangular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976A8BE6-C5A6-7824-B862-DF2648DF7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803" y="2171843"/>
            <a:ext cx="1754311" cy="2087775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254BDBD-3025-199D-2FAA-72E42C4DE835}"/>
              </a:ext>
            </a:extLst>
          </p:cNvPr>
          <p:cNvSpPr/>
          <p:nvPr/>
        </p:nvSpPr>
        <p:spPr>
          <a:xfrm>
            <a:off x="2613350" y="2465167"/>
            <a:ext cx="1203275" cy="324016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err="1">
                <a:solidFill>
                  <a:schemeClr val="bg2"/>
                </a:solidFill>
              </a:rPr>
              <a:t>Startactivity</a:t>
            </a:r>
            <a:r>
              <a:rPr lang="en-US" sz="800" dirty="0">
                <a:solidFill>
                  <a:schemeClr val="bg2"/>
                </a:solidFill>
              </a:rPr>
              <a:t>(</a:t>
            </a:r>
            <a:r>
              <a:rPr lang="en-US" sz="800" dirty="0">
                <a:solidFill>
                  <a:srgbClr val="FF0000"/>
                </a:solidFill>
              </a:rPr>
              <a:t>Open Browser</a:t>
            </a:r>
            <a:r>
              <a:rPr lang="en-US" sz="800" dirty="0">
                <a:solidFill>
                  <a:schemeClr val="bg2"/>
                </a:solidFill>
              </a:rPr>
              <a:t>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440B8D-E940-6D89-3A87-F8BC59FEEC4C}"/>
              </a:ext>
            </a:extLst>
          </p:cNvPr>
          <p:cNvCxnSpPr>
            <a:cxnSpLocks/>
          </p:cNvCxnSpPr>
          <p:nvPr/>
        </p:nvCxnSpPr>
        <p:spPr>
          <a:xfrm>
            <a:off x="2139007" y="2627175"/>
            <a:ext cx="45050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C7A1616-5877-60C1-4B92-8C2F7E29BB73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816625" y="2627175"/>
            <a:ext cx="393178" cy="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0FA6454-E6F0-A8E7-34B8-02F81F25F5C2}"/>
              </a:ext>
            </a:extLst>
          </p:cNvPr>
          <p:cNvCxnSpPr>
            <a:cxnSpLocks/>
          </p:cNvCxnSpPr>
          <p:nvPr/>
        </p:nvCxnSpPr>
        <p:spPr>
          <a:xfrm>
            <a:off x="5964114" y="4016997"/>
            <a:ext cx="135150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56751-6158-BDDE-9BE0-9578E76D70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1254E-4B5F-BD9A-8BAC-9CB87B299831}"/>
              </a:ext>
            </a:extLst>
          </p:cNvPr>
          <p:cNvSpPr txBox="1"/>
          <p:nvPr/>
        </p:nvSpPr>
        <p:spPr>
          <a:xfrm>
            <a:off x="660082" y="4736784"/>
            <a:ext cx="8162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[2] Casey, Peter, Ibrahim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Baggili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, and Ananya </a:t>
            </a:r>
            <a:r>
              <a:rPr lang="en-GB" sz="1000" dirty="0" err="1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Yarramreddy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. "Immersive virtual reality attacks and the human joystick." </a:t>
            </a:r>
            <a:r>
              <a:rPr lang="en-GB" sz="1000" i="1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IEEE Transactions on Dependable and Secure Computing</a:t>
            </a:r>
            <a:r>
              <a:rPr lang="en-GB" sz="1000" dirty="0">
                <a:solidFill>
                  <a:srgbClr val="222222"/>
                </a:solidFill>
                <a:highlight>
                  <a:srgbClr val="FFFFFF"/>
                </a:highlight>
                <a:latin typeface="Raleway" pitchFamily="2" charset="77"/>
                <a:ea typeface="Arial"/>
                <a:cs typeface="Arial"/>
                <a:sym typeface="Arial"/>
              </a:rPr>
              <a:t> 18.2 (2019): 550-562.</a:t>
            </a:r>
          </a:p>
        </p:txBody>
      </p:sp>
    </p:spTree>
    <p:extLst>
      <p:ext uri="{BB962C8B-B14F-4D97-AF65-F5344CB8AC3E}">
        <p14:creationId xmlns:p14="http://schemas.microsoft.com/office/powerpoint/2010/main" val="150037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598074" y="592800"/>
            <a:ext cx="8116555" cy="528333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Insecure IPC  Architecture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1"/>
          </p:nvPr>
        </p:nvSpPr>
        <p:spPr>
          <a:xfrm>
            <a:off x="841915" y="1508505"/>
            <a:ext cx="5548837" cy="1589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Aft>
                <a:spcPts val="1600"/>
              </a:spcAft>
            </a:pPr>
            <a:r>
              <a:rPr lang="en-US" sz="2000" dirty="0">
                <a:solidFill>
                  <a:schemeClr val="dk2"/>
                </a:solidFill>
                <a:latin typeface="Raleway" pitchFamily="2" charset="77"/>
              </a:rPr>
              <a:t>Binder IPC [3]</a:t>
            </a:r>
          </a:p>
          <a:p>
            <a:pPr marL="342900" indent="-342900">
              <a:spcAft>
                <a:spcPts val="1600"/>
              </a:spcAft>
            </a:pPr>
            <a:r>
              <a:rPr lang="en-US" sz="2000" dirty="0">
                <a:solidFill>
                  <a:schemeClr val="dk2"/>
                </a:solidFill>
                <a:latin typeface="Raleway" pitchFamily="2" charset="77"/>
              </a:rPr>
              <a:t>Intent [4]</a:t>
            </a:r>
          </a:p>
          <a:p>
            <a:pPr marL="342900" indent="-342900">
              <a:spcAft>
                <a:spcPts val="1600"/>
              </a:spcAft>
            </a:pPr>
            <a:r>
              <a:rPr lang="en-US" sz="2000" dirty="0">
                <a:solidFill>
                  <a:schemeClr val="dk2"/>
                </a:solidFill>
                <a:latin typeface="Raleway" pitchFamily="2" charset="77"/>
              </a:rPr>
              <a:t>App Components</a:t>
            </a:r>
            <a:endParaRPr sz="2000" dirty="0">
              <a:solidFill>
                <a:schemeClr val="dk2"/>
              </a:solidFill>
              <a:latin typeface="Raleway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EAE5A5-79E8-C0F1-E855-E6401A9976A1}"/>
              </a:ext>
            </a:extLst>
          </p:cNvPr>
          <p:cNvSpPr txBox="1"/>
          <p:nvPr/>
        </p:nvSpPr>
        <p:spPr>
          <a:xfrm>
            <a:off x="1861409" y="3097637"/>
            <a:ext cx="3509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dk2"/>
                </a:solidFill>
                <a:latin typeface="Raleway" pitchFamily="2" charset="77"/>
              </a:rPr>
              <a:t>Activities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dk2"/>
                </a:solidFill>
                <a:latin typeface="Raleway" pitchFamily="2" charset="77"/>
              </a:rPr>
              <a:t>Broadcast Services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dk2"/>
                </a:solidFill>
                <a:latin typeface="Raleway" pitchFamily="2" charset="77"/>
              </a:rPr>
              <a:t>Services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dk2"/>
                </a:solidFill>
                <a:latin typeface="Raleway" pitchFamily="2" charset="77"/>
              </a:rPr>
              <a:t>Content providers</a:t>
            </a:r>
            <a:endParaRPr lang="en-US" sz="2000" dirty="0">
              <a:latin typeface="Raleway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8DB385-3CA8-BE2F-0AF0-5BBC5BA3EB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6CC6D-6091-735B-BE9D-964CABD4E5C9}"/>
              </a:ext>
            </a:extLst>
          </p:cNvPr>
          <p:cNvSpPr txBox="1"/>
          <p:nvPr/>
        </p:nvSpPr>
        <p:spPr>
          <a:xfrm>
            <a:off x="2110156" y="4626740"/>
            <a:ext cx="5250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[3] https://</a:t>
            </a:r>
            <a:r>
              <a:rPr lang="en-US" sz="1000" dirty="0" err="1"/>
              <a:t>developer.android.com</a:t>
            </a:r>
            <a:r>
              <a:rPr lang="en-US" sz="1000" dirty="0"/>
              <a:t>/reference/android/</a:t>
            </a:r>
            <a:r>
              <a:rPr lang="en-US" sz="1000" dirty="0" err="1"/>
              <a:t>os</a:t>
            </a:r>
            <a:r>
              <a:rPr lang="en-US" sz="1000" dirty="0"/>
              <a:t>/Binder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50704-94C8-9DEA-CCB3-364CFB009645}"/>
              </a:ext>
            </a:extLst>
          </p:cNvPr>
          <p:cNvSpPr txBox="1"/>
          <p:nvPr/>
        </p:nvSpPr>
        <p:spPr>
          <a:xfrm>
            <a:off x="2110156" y="4872471"/>
            <a:ext cx="56421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Raleway" pitchFamily="2" charset="77"/>
              </a:rPr>
              <a:t>[4] https://</a:t>
            </a:r>
            <a:r>
              <a:rPr lang="en-US" sz="1000" dirty="0" err="1">
                <a:latin typeface="Raleway" pitchFamily="2" charset="77"/>
              </a:rPr>
              <a:t>developer.android.com</a:t>
            </a:r>
            <a:r>
              <a:rPr lang="en-US" sz="1000" dirty="0">
                <a:latin typeface="Raleway" pitchFamily="2" charset="77"/>
              </a:rPr>
              <a:t>/guide/components/intents-filters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>
            <a:spLocks noGrp="1"/>
          </p:cNvSpPr>
          <p:nvPr>
            <p:ph type="title"/>
          </p:nvPr>
        </p:nvSpPr>
        <p:spPr>
          <a:xfrm>
            <a:off x="472125" y="688100"/>
            <a:ext cx="8069400" cy="4371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</a:rPr>
              <a:t>NGAC Architecture</a:t>
            </a:r>
            <a:endParaRPr sz="2000" dirty="0">
              <a:solidFill>
                <a:schemeClr val="lt1"/>
              </a:solidFill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357" y="1398252"/>
            <a:ext cx="4344699" cy="27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/>
        </p:nvSpPr>
        <p:spPr>
          <a:xfrm>
            <a:off x="2830905" y="4131106"/>
            <a:ext cx="2844665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2"/>
                </a:solidFill>
              </a:rPr>
              <a:t>Figure 1: NGAC Functional Architecture [5]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A411B-A2C8-06AC-A47D-6558F8135C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12443-69E9-FD86-CCC3-EADFEAA3926B}"/>
              </a:ext>
            </a:extLst>
          </p:cNvPr>
          <p:cNvSpPr txBox="1"/>
          <p:nvPr/>
        </p:nvSpPr>
        <p:spPr>
          <a:xfrm>
            <a:off x="60291" y="4656020"/>
            <a:ext cx="9184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[5] Benigni, D., 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Francomacaro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, S., 2016. 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Incits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 499-201x (revision of 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incits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 499-2013), information technology -next generation access control -functional architecture (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ngac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-fa) due date: The public re- view is from. URL: https://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standards.incits.org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/apps/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group_public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/ 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download.php</a:t>
            </a:r>
            <a:r>
              <a:rPr lang="en-GB" sz="1000" dirty="0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/83778/</a:t>
            </a:r>
            <a:r>
              <a:rPr lang="en-GB" sz="1000" dirty="0" err="1">
                <a:solidFill>
                  <a:srgbClr val="222222"/>
                </a:solidFill>
                <a:highlight>
                  <a:schemeClr val="lt1"/>
                </a:highlight>
                <a:latin typeface="Raleway" pitchFamily="2" charset="77"/>
                <a:sym typeface="Arial"/>
              </a:rPr>
              <a:t>livelink</a:t>
            </a:r>
            <a:endParaRPr lang="en-GB" sz="1000" dirty="0">
              <a:solidFill>
                <a:srgbClr val="222222"/>
              </a:solidFill>
              <a:highlight>
                <a:schemeClr val="lt1"/>
              </a:highlight>
              <a:latin typeface="Raleway" pitchFamily="2" charset="77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669200" y="677581"/>
            <a:ext cx="7924500" cy="4431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</a:rPr>
              <a:t>NGAC Entities Modelling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250" name="Google Shape;250;p29"/>
          <p:cNvSpPr txBox="1">
            <a:spLocks noGrp="1"/>
          </p:cNvSpPr>
          <p:nvPr>
            <p:ph type="body" idx="1"/>
          </p:nvPr>
        </p:nvSpPr>
        <p:spPr>
          <a:xfrm>
            <a:off x="322961" y="1372159"/>
            <a:ext cx="8609400" cy="368023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2000" dirty="0">
                <a:solidFill>
                  <a:srgbClr val="000000"/>
                </a:solidFill>
                <a:latin typeface="Raleway" pitchFamily="2" charset="77"/>
                <a:ea typeface="Arial"/>
                <a:cs typeface="Arial"/>
                <a:sym typeface="Arial"/>
              </a:rPr>
              <a:t>VR application Attributes</a:t>
            </a:r>
            <a:endParaRPr sz="2000" dirty="0">
              <a:solidFill>
                <a:srgbClr val="000000"/>
              </a:solidFill>
              <a:latin typeface="Raleway" pitchFamily="2" charset="77"/>
              <a:ea typeface="Raleway"/>
              <a:cs typeface="Raleway"/>
              <a:sym typeface="Raleway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7E0098-19AE-66EF-7BAC-F790FCF29161}"/>
              </a:ext>
            </a:extLst>
          </p:cNvPr>
          <p:cNvSpPr txBox="1"/>
          <p:nvPr/>
        </p:nvSpPr>
        <p:spPr>
          <a:xfrm>
            <a:off x="669200" y="2280216"/>
            <a:ext cx="1881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aleway" pitchFamily="2" charset="77"/>
              </a:rPr>
              <a:t>Caller App: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9F2ACB-D100-1018-CFBB-664299DF7D0E}"/>
              </a:ext>
            </a:extLst>
          </p:cNvPr>
          <p:cNvSpPr txBox="1"/>
          <p:nvPr/>
        </p:nvSpPr>
        <p:spPr>
          <a:xfrm>
            <a:off x="587472" y="2741599"/>
            <a:ext cx="4120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Raleway" pitchFamily="2" charset="77"/>
              </a:rPr>
              <a:t>App UUID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Raleway" pitchFamily="2" charset="77"/>
              </a:rPr>
              <a:t>Signature: [signed, unsigned]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Raleway" pitchFamily="2" charset="77"/>
              </a:rPr>
              <a:t>Install source: [trusted source, sideload]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0A186-6ABD-1004-2D4C-76303AED99F8}"/>
              </a:ext>
            </a:extLst>
          </p:cNvPr>
          <p:cNvSpPr txBox="1"/>
          <p:nvPr/>
        </p:nvSpPr>
        <p:spPr>
          <a:xfrm>
            <a:off x="4627661" y="2270847"/>
            <a:ext cx="2720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Raleway" pitchFamily="2" charset="77"/>
              </a:rPr>
              <a:t>Target App: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2AFDB-877E-1A13-B17D-A2D4767C28B2}"/>
              </a:ext>
            </a:extLst>
          </p:cNvPr>
          <p:cNvSpPr txBox="1"/>
          <p:nvPr/>
        </p:nvSpPr>
        <p:spPr>
          <a:xfrm>
            <a:off x="4627661" y="2812241"/>
            <a:ext cx="4540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Raleway" pitchFamily="2" charset="77"/>
              </a:rPr>
              <a:t>App UUID: 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Raleway" pitchFamily="2" charset="77"/>
              </a:rPr>
              <a:t>App signature: [signed, unsigned]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Raleway" pitchFamily="2" charset="77"/>
              </a:rPr>
              <a:t>App type: [non-native app, native app, system resources]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99FD60-7901-8030-748B-FBF0B8259B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11C097E1-2054-CBDA-E204-622B90DBA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>
            <a:extLst>
              <a:ext uri="{FF2B5EF4-FFF2-40B4-BE49-F238E27FC236}">
                <a16:creationId xmlns:a16="http://schemas.microsoft.com/office/drawing/2014/main" id="{D950BB28-E07E-3C70-635B-4486149A9C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200" y="526510"/>
            <a:ext cx="7924500" cy="4431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</a:rPr>
              <a:t>NGAC Policies Formulation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7" name="Google Shape;279;p32">
            <a:extLst>
              <a:ext uri="{FF2B5EF4-FFF2-40B4-BE49-F238E27FC236}">
                <a16:creationId xmlns:a16="http://schemas.microsoft.com/office/drawing/2014/main" id="{26E36C51-8BB2-02DD-D780-CDF7E3D2FBA5}"/>
              </a:ext>
            </a:extLst>
          </p:cNvPr>
          <p:cNvSpPr txBox="1">
            <a:spLocks/>
          </p:cNvSpPr>
          <p:nvPr/>
        </p:nvSpPr>
        <p:spPr>
          <a:xfrm>
            <a:off x="572500" y="1165075"/>
            <a:ext cx="8361300" cy="5316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-323850">
              <a:lnSpc>
                <a:spcPct val="100000"/>
              </a:lnSpc>
              <a:buClr>
                <a:srgbClr val="000000"/>
              </a:buClr>
              <a:buSzPts val="1500"/>
              <a:buFont typeface="Arial"/>
              <a:buChar char="●"/>
            </a:pPr>
            <a:r>
              <a:rPr lang="en-GB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Policy class</a:t>
            </a:r>
            <a:endParaRPr lang="en-GB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Aft>
                <a:spcPts val="1600"/>
              </a:spcAft>
              <a:buFont typeface="Lato"/>
              <a:buNone/>
            </a:pPr>
            <a:endParaRPr lang="en-GB" sz="16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0A43E105-9BAC-1DAC-A5A7-A5E76FB53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24" y="1961275"/>
            <a:ext cx="6519352" cy="30918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31BFBA-7671-44A9-AEDE-26C5BBEEBF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23244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>
          <a:extLst>
            <a:ext uri="{FF2B5EF4-FFF2-40B4-BE49-F238E27FC236}">
              <a16:creationId xmlns:a16="http://schemas.microsoft.com/office/drawing/2014/main" id="{38883778-B0CE-3BAA-68CE-892A22071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>
            <a:extLst>
              <a:ext uri="{FF2B5EF4-FFF2-40B4-BE49-F238E27FC236}">
                <a16:creationId xmlns:a16="http://schemas.microsoft.com/office/drawing/2014/main" id="{07FEC0F2-E632-E01F-5934-F206DF1167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200" y="629875"/>
            <a:ext cx="7924500" cy="443100"/>
          </a:xfrm>
          <a:prstGeom prst="rect">
            <a:avLst/>
          </a:prstGeom>
          <a:solidFill>
            <a:srgbClr val="214D2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</a:rPr>
              <a:t>IPC Authorization Graph</a:t>
            </a:r>
            <a:endParaRPr sz="2000" dirty="0">
              <a:solidFill>
                <a:schemeClr val="lt1"/>
              </a:solidFill>
            </a:endParaRPr>
          </a:p>
        </p:txBody>
      </p:sp>
      <p:pic>
        <p:nvPicPr>
          <p:cNvPr id="5" name="Picture 4" descr="A diagram of a software application&#10;&#10;Description automatically generated">
            <a:extLst>
              <a:ext uri="{FF2B5EF4-FFF2-40B4-BE49-F238E27FC236}">
                <a16:creationId xmlns:a16="http://schemas.microsoft.com/office/drawing/2014/main" id="{294809C0-D3F8-A045-A4B4-56E084AF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00" y="1595175"/>
            <a:ext cx="7772400" cy="3207285"/>
          </a:xfrm>
          <a:prstGeom prst="rect">
            <a:avLst/>
          </a:prstGeom>
        </p:spPr>
      </p:pic>
      <p:sp>
        <p:nvSpPr>
          <p:cNvPr id="6" name="Google Shape;244;p28">
            <a:extLst>
              <a:ext uri="{FF2B5EF4-FFF2-40B4-BE49-F238E27FC236}">
                <a16:creationId xmlns:a16="http://schemas.microsoft.com/office/drawing/2014/main" id="{8FF34B20-C649-9093-C002-38389D02EFF5}"/>
              </a:ext>
            </a:extLst>
          </p:cNvPr>
          <p:cNvSpPr txBox="1"/>
          <p:nvPr/>
        </p:nvSpPr>
        <p:spPr>
          <a:xfrm>
            <a:off x="3429404" y="4724176"/>
            <a:ext cx="2271681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2"/>
                </a:solidFill>
              </a:rPr>
              <a:t>Figure 2: NGAC Authorization Graph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1C80B8-151E-DB26-D84C-28FB8B6B3A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537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8601</TotalTime>
  <Words>806</Words>
  <Application>Microsoft Macintosh PowerPoint</Application>
  <PresentationFormat>On-screen Show (16:9)</PresentationFormat>
  <Paragraphs>92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Lato</vt:lpstr>
      <vt:lpstr>Arial</vt:lpstr>
      <vt:lpstr>Raleway</vt:lpstr>
      <vt:lpstr>Raleway Medium</vt:lpstr>
      <vt:lpstr>Courier New</vt:lpstr>
      <vt:lpstr>Streamline</vt:lpstr>
      <vt:lpstr>Securing Virtual Reality Apps Inter-Process Communication</vt:lpstr>
      <vt:lpstr>Overview </vt:lpstr>
      <vt:lpstr>Problem Statement</vt:lpstr>
      <vt:lpstr>Problem Statement</vt:lpstr>
      <vt:lpstr>Insecure IPC  Architecture</vt:lpstr>
      <vt:lpstr>NGAC Architecture</vt:lpstr>
      <vt:lpstr>NGAC Entities Modelling</vt:lpstr>
      <vt:lpstr>NGAC Policies Formulation</vt:lpstr>
      <vt:lpstr>IPC Authorization Graph</vt:lpstr>
      <vt:lpstr>PowerPoint Presentation</vt:lpstr>
      <vt:lpstr>PowerPoint Presentation</vt:lpstr>
      <vt:lpstr>PowerPoint Presentation</vt:lpstr>
      <vt:lpstr>Related works</vt:lpstr>
      <vt:lpstr>Future works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Securing Virtual Reality Environment with NIST Next Generation Access Control </dc:title>
  <cp:lastModifiedBy>Abdelgawad,Mahmoud</cp:lastModifiedBy>
  <cp:revision>19</cp:revision>
  <dcterms:modified xsi:type="dcterms:W3CDTF">2024-12-15T17:43:51Z</dcterms:modified>
</cp:coreProperties>
</file>