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2" r:id="rId13"/>
    <p:sldId id="303" r:id="rId14"/>
    <p:sldId id="304" r:id="rId15"/>
    <p:sldId id="275" r:id="rId16"/>
    <p:sldId id="261" r:id="rId17"/>
    <p:sldId id="287" r:id="rId18"/>
    <p:sldId id="288" r:id="rId19"/>
    <p:sldId id="289" r:id="rId20"/>
    <p:sldId id="290" r:id="rId21"/>
    <p:sldId id="291" r:id="rId22"/>
    <p:sldId id="271" r:id="rId23"/>
    <p:sldId id="305" r:id="rId24"/>
    <p:sldId id="331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D25"/>
    <a:srgbClr val="244E29"/>
    <a:srgbClr val="3E6144"/>
    <a:srgbClr val="244E2A"/>
    <a:srgbClr val="015400"/>
    <a:srgbClr val="164007"/>
    <a:srgbClr val="024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48" d="100"/>
          <a:sy n="48" d="100"/>
        </p:scale>
        <p:origin x="1337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451A4-A437-6348-9F84-E4E95FB53B9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DF79-241D-FB4A-89CF-2F5CC8B2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6EB2B-5451-C749-9517-3E490F9DCA4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BF5D-BDC7-2349-B128-BC0E188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0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56AB-48D7-4F9E-9653-83DA01B68138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1242814-BAF8-481D-BB0C-1E6B3855A691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2066-278E-4A60-8E96-445E48AF7978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48383E0-FCF1-4CA8-B9F1-7BA68B5A75DA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36CF993-8B67-4CE3-8206-C2B484119844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6CB-0CD1-43B9-98D1-1C15DEC52BD9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759-0894-4FD0-A63F-63CE61A8C0FD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1BA7-CAF6-4EFD-8309-2EAF6DCEEF9F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628C-CC7B-470C-AF8A-8DDBE8DD0011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0A84-C87C-4AB6-955F-F280A74ACCCE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54D266A-A477-42D0-992E-464FBA0EEA6F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DFE643E-21E5-4AEC-940D-E19818108702}" type="datetime1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6401-10FA-4BA7-842A-3DE44645844D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5440-A801-424C-9D51-081D1F07781A}" type="datetime1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1ADA6C7-2D2D-450D-9662-1D5729A040B6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CA56FD1-F430-4BC7-BC09-414709555DD9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384225E-1B16-4441-8F13-C4FB38FB71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  <a:cs typeface="Times New Roman"/>
              </a:rPr>
              <a:t>Security Hardening of Industrial Control Systems through Attribute Based Access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>
                <a:solidFill>
                  <a:schemeClr val="tx1"/>
                </a:solidFill>
                <a:latin typeface="Garamond" panose="02020404030301010803" pitchFamily="18" charset="0"/>
              </a:rPr>
              <a:t>Shwetha Gowdanakatte, Mahmoud Abdelgawad, and Indrakshi Ray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>
              <a:lnSpc>
                <a:spcPts val="1000"/>
              </a:lnSpc>
            </a:pP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Ninth Annual Industrial Control System Security (ICSS) Workshop</a:t>
            </a:r>
          </a:p>
          <a:p>
            <a:pPr algn="ctr">
              <a:lnSpc>
                <a:spcPts val="1000"/>
              </a:lnSpc>
            </a:pP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October 2023</a:t>
            </a:r>
          </a:p>
          <a:p>
            <a:pPr algn="ctr">
              <a:lnSpc>
                <a:spcPts val="1000"/>
              </a:lnSpc>
            </a:pP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Austin, Texas, USA</a:t>
            </a:r>
          </a:p>
          <a:p>
            <a:pPr algn="ctr">
              <a:lnSpc>
                <a:spcPts val="1000"/>
              </a:lnSpc>
            </a:pPr>
            <a:endParaRPr lang="en-US" sz="2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81"/>
            <a:ext cx="5196689" cy="1159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128" y="920561"/>
            <a:ext cx="37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14D25"/>
                </a:solidFill>
                <a:effectLst/>
                <a:latin typeface="Garamond" panose="02020404030301010803" pitchFamily="18" charset="0"/>
                <a:cs typeface="Vijaya" panose="020B0502040204020203" pitchFamily="18" charset="0"/>
              </a:rPr>
              <a:t>Department of Computer Science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E2B1DA-B5EE-5D17-2650-A9D26346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5298-3B7A-4F3E-A7B8-564BFEB936DB}" type="datetime1">
              <a:rPr lang="en-US" smtClean="0"/>
              <a:t>11/21/2023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DC624-132A-C368-4BDF-B13EED8D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0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7" y="262496"/>
            <a:ext cx="8913813" cy="61390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Attack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43" y="3247904"/>
            <a:ext cx="7172108" cy="425638"/>
          </a:xfrm>
        </p:spPr>
        <p:txBody>
          <a:bodyPr>
            <a:noAutofit/>
          </a:bodyPr>
          <a:lstStyle/>
          <a:p>
            <a:pPr algn="just">
              <a:lnSpc>
                <a:spcPts val="2000"/>
              </a:lnSpc>
            </a:pP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Result</a:t>
            </a:r>
          </a:p>
          <a:p>
            <a:pPr lvl="1"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Recoverable major fault on the PLC</a:t>
            </a:r>
          </a:p>
          <a:p>
            <a:pPr lvl="1"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Stopping the running process</a:t>
            </a:r>
          </a:p>
          <a:p>
            <a:pPr lvl="1"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Unavailability of PLC for further online requests</a:t>
            </a:r>
          </a:p>
          <a:p>
            <a:pPr lvl="1"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Caused DoS attack</a:t>
            </a:r>
            <a:endParaRPr lang="en-US" sz="16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Resolution</a:t>
            </a:r>
          </a:p>
          <a:p>
            <a:pPr lvl="1" algn="just">
              <a:lnSpc>
                <a:spcPts val="2000"/>
              </a:lnSpc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Manual restarting of the PLC through a power cycle</a:t>
            </a:r>
          </a:p>
          <a:p>
            <a:pPr lvl="1" algn="just">
              <a:lnSpc>
                <a:spcPts val="2000"/>
              </a:lnSpc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Clear major fault</a:t>
            </a:r>
            <a:endParaRPr lang="en-US" sz="1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        </a:t>
            </a:r>
          </a:p>
          <a:p>
            <a:pPr marL="977900" lvl="2" indent="-285750">
              <a:lnSpc>
                <a:spcPts val="2000"/>
              </a:lnSpc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lvl="1" indent="0">
              <a:lnSpc>
                <a:spcPts val="2000"/>
              </a:lnSpc>
              <a:buNone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1573" y="6455804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 descr="A number and numbers on a white background&#10;&#10;Description automatically generated">
            <a:extLst>
              <a:ext uri="{FF2B5EF4-FFF2-40B4-BE49-F238E27FC236}">
                <a16:creationId xmlns:a16="http://schemas.microsoft.com/office/drawing/2014/main" id="{948C3DE5-D190-61A8-A42E-D21374FD1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76" y="1843345"/>
            <a:ext cx="5614536" cy="9357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9654F7-3C6E-998C-1EBC-8BC15487FA33}"/>
              </a:ext>
            </a:extLst>
          </p:cNvPr>
          <p:cNvSpPr txBox="1">
            <a:spLocks/>
          </p:cNvSpPr>
          <p:nvPr/>
        </p:nvSpPr>
        <p:spPr>
          <a:xfrm>
            <a:off x="338543" y="1273954"/>
            <a:ext cx="2628312" cy="272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Phase 2: DoS Attack</a:t>
            </a:r>
          </a:p>
          <a:p>
            <a:pPr mar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 2" pitchFamily="18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       </a:t>
            </a:r>
          </a:p>
          <a:p>
            <a:pPr marL="977900" lvl="2" indent="-285750">
              <a:lnSpc>
                <a:spcPts val="2000"/>
              </a:lnSpc>
            </a:pPr>
            <a:endParaRPr lang="en-US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lvl="1" indent="0">
              <a:lnSpc>
                <a:spcPts val="2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1BB2F3-10BE-28BA-1049-DFC8746A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9DC5-E590-49B4-8AD2-CF1305456D62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2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7" y="262496"/>
            <a:ext cx="8913813" cy="61390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ABAC Gateway</a:t>
            </a: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1573" y="6341504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A diagram of a engineering workflow&#10;&#10;Description automatically generated">
            <a:extLst>
              <a:ext uri="{FF2B5EF4-FFF2-40B4-BE49-F238E27FC236}">
                <a16:creationId xmlns:a16="http://schemas.microsoft.com/office/drawing/2014/main" id="{B342B369-DB85-B1D5-5977-BE8A2DC74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76" y="1114034"/>
            <a:ext cx="7162800" cy="56292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36CB2-9885-6C96-24B3-268D9998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12A8-66A1-4B9D-BD86-018B5AF9312E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9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7" y="262496"/>
            <a:ext cx="8913813" cy="61390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Test 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91" y="2785592"/>
            <a:ext cx="7172108" cy="425638"/>
          </a:xfrm>
        </p:spPr>
        <p:txBody>
          <a:bodyPr>
            <a:noAutofit/>
          </a:bodyPr>
          <a:lstStyle/>
          <a:p>
            <a:pPr algn="just">
              <a:lnSpc>
                <a:spcPts val="2000"/>
              </a:lnSpc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NGAC-ABAC Implementation on Raspberry Pi3</a:t>
            </a:r>
          </a:p>
          <a:p>
            <a:pPr lvl="1"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Python </a:t>
            </a:r>
            <a:r>
              <a:rPr lang="en-US" sz="1600" dirty="0" err="1">
                <a:solidFill>
                  <a:sysClr val="windowText" lastClr="00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Vakt</a:t>
            </a:r>
            <a:r>
              <a:rPr lang="en-US" sz="1600" dirty="0">
                <a:solidFill>
                  <a:sysClr val="windowText" lastClr="00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library</a:t>
            </a:r>
          </a:p>
          <a:p>
            <a:pPr lvl="1"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Example Policy</a:t>
            </a:r>
          </a:p>
          <a:p>
            <a:pPr algn="just">
              <a:lnSpc>
                <a:spcPts val="2000"/>
              </a:lnSpc>
            </a:pPr>
            <a:endParaRPr lang="en-US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lnSpc>
                <a:spcPts val="2000"/>
              </a:lnSpc>
            </a:pPr>
            <a:endParaRPr lang="en-US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       </a:t>
            </a:r>
          </a:p>
          <a:p>
            <a:pPr marL="977900" lvl="2" indent="-285750">
              <a:lnSpc>
                <a:spcPts val="2000"/>
              </a:lnSpc>
            </a:pPr>
            <a:endParaRPr lang="en-US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lvl="1" indent="0">
              <a:lnSpc>
                <a:spcPts val="2000"/>
              </a:lnSpc>
              <a:buNone/>
            </a:pPr>
            <a:endParaRPr lang="en-US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1573" y="6392881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117911-23F3-90EF-E99C-FFD34535C18A}"/>
              </a:ext>
            </a:extLst>
          </p:cNvPr>
          <p:cNvGrpSpPr/>
          <p:nvPr/>
        </p:nvGrpSpPr>
        <p:grpSpPr>
          <a:xfrm>
            <a:off x="842713" y="1583121"/>
            <a:ext cx="7172108" cy="970074"/>
            <a:chOff x="1514175" y="1583122"/>
            <a:chExt cx="6115650" cy="495750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2C215D1-CE8F-CC1B-6EC8-2A2C885A1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175" y="1583123"/>
              <a:ext cx="1458724" cy="4957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Engineering Workstation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B9DA22-0F59-7F76-836C-80D2D2DCB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638" y="1583123"/>
              <a:ext cx="1458724" cy="4957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ABAC Gateway</a:t>
              </a:r>
            </a:p>
            <a:p>
              <a:pPr algn="ctr" eaLnBrk="1" hangingPunct="1"/>
              <a:r>
                <a:rPr lang="en-US" altLang="en-US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Raspberry Pi3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C46AAD-4DE2-5B0D-5F94-6319CB4D0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101" y="1583123"/>
              <a:ext cx="1458724" cy="4957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Rockwell PLC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B73B4DD-7222-FD9E-2BBA-96929D87071F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>
              <a:off x="2972899" y="1830998"/>
              <a:ext cx="86973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1BF4A1F-98DD-A7D7-41DC-3CD3DFDEA51B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5301362" y="1830998"/>
              <a:ext cx="86973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124D05-B70C-6946-3C98-4B821A25E1B0}"/>
                </a:ext>
              </a:extLst>
            </p:cNvPr>
            <p:cNvSpPr txBox="1"/>
            <p:nvPr/>
          </p:nvSpPr>
          <p:spPr>
            <a:xfrm>
              <a:off x="3109048" y="1583123"/>
              <a:ext cx="589979" cy="14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aramond" panose="02020404030301010803" pitchFamily="18" charset="0"/>
                </a:rPr>
                <a:t>Wi-Fi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826EF7-A243-A07A-8123-49C87A149ED5}"/>
                </a:ext>
              </a:extLst>
            </p:cNvPr>
            <p:cNvSpPr txBox="1"/>
            <p:nvPr/>
          </p:nvSpPr>
          <p:spPr>
            <a:xfrm>
              <a:off x="5441242" y="1583122"/>
              <a:ext cx="589979" cy="14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aramond" panose="02020404030301010803" pitchFamily="18" charset="0"/>
                </a:rPr>
                <a:t>LAN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AC03FF-419A-9048-F8D5-53A32533A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13" y="3836230"/>
            <a:ext cx="7117007" cy="2209033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79FB8F9-66E2-2F53-68A4-2BE7F21F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2C9-95ED-40DE-BF23-9BF1E63BD75D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0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7" y="262496"/>
            <a:ext cx="8913813" cy="61390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Test 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61" y="1096337"/>
            <a:ext cx="7172108" cy="425638"/>
          </a:xfrm>
        </p:spPr>
        <p:txBody>
          <a:bodyPr>
            <a:noAutofit/>
          </a:bodyPr>
          <a:lstStyle/>
          <a:p>
            <a:pPr algn="just">
              <a:lnSpc>
                <a:spcPts val="2000"/>
              </a:lnSpc>
            </a:pP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Crafted TCP Packet</a:t>
            </a:r>
          </a:p>
          <a:p>
            <a:pPr algn="just">
              <a:lnSpc>
                <a:spcPts val="2000"/>
              </a:lnSpc>
            </a:pPr>
            <a:endParaRPr lang="en-US" sz="1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     </a:t>
            </a:r>
          </a:p>
          <a:p>
            <a:pPr marL="977900" lvl="2" indent="-285750">
              <a:lnSpc>
                <a:spcPts val="2000"/>
              </a:lnSpc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>
              <a:defRPr/>
            </a:pPr>
            <a:r>
              <a:rPr lang="en-US" sz="1600" noProof="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Device ID of Engineering</a:t>
            </a:r>
            <a:r>
              <a:rPr lang="en-US" sz="1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 Workstation: ‘</a:t>
            </a:r>
            <a:r>
              <a:rPr lang="en-US" sz="1600" dirty="0" err="1">
                <a:solidFill>
                  <a:sysClr val="windowText" lastClr="000000"/>
                </a:solidFill>
                <a:latin typeface="Garamond" panose="02020404030301010803" pitchFamily="18" charset="0"/>
              </a:rPr>
              <a:t>velpi</a:t>
            </a:r>
            <a:r>
              <a:rPr lang="en-US" sz="1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’</a:t>
            </a:r>
          </a:p>
          <a:p>
            <a:pPr lvl="1"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Allowed device ID for establishing the communication with Compact Logix: ‘Equip21LOrgABC’</a:t>
            </a:r>
          </a:p>
          <a:p>
            <a:pPr marL="342900" lvl="1" indent="0">
              <a:lnSpc>
                <a:spcPts val="2000"/>
              </a:lnSpc>
              <a:buNone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887" y="6390341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13</a:t>
            </a:fld>
            <a:endParaRPr lang="en-US" dirty="0"/>
          </a:p>
        </p:txBody>
      </p:sp>
      <p:pic>
        <p:nvPicPr>
          <p:cNvPr id="12" name="Picture 11" descr="A number and numbers on a white background&#10;&#10;Description automatically generated">
            <a:extLst>
              <a:ext uri="{FF2B5EF4-FFF2-40B4-BE49-F238E27FC236}">
                <a16:creationId xmlns:a16="http://schemas.microsoft.com/office/drawing/2014/main" id="{67936646-BD48-D96F-4307-4CDE3771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41" y="1544224"/>
            <a:ext cx="5614536" cy="93575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2FB2C1-28E5-C464-EBDC-52298EFF485C}"/>
              </a:ext>
            </a:extLst>
          </p:cNvPr>
          <p:cNvSpPr txBox="1">
            <a:spLocks/>
          </p:cNvSpPr>
          <p:nvPr/>
        </p:nvSpPr>
        <p:spPr>
          <a:xfrm>
            <a:off x="436261" y="3621145"/>
            <a:ext cx="7172108" cy="425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Communication Request Packet</a:t>
            </a:r>
          </a:p>
          <a:p>
            <a:pPr algn="just">
              <a:lnSpc>
                <a:spcPts val="2000"/>
              </a:lnSpc>
            </a:pPr>
            <a:endParaRPr lang="en-US" sz="1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 2" pitchFamily="18" charset="2"/>
              <a:buNone/>
            </a:pPr>
            <a:r>
              <a:rPr lang="en-US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     </a:t>
            </a:r>
          </a:p>
          <a:p>
            <a:pPr marL="977900" lvl="2" indent="-285750">
              <a:lnSpc>
                <a:spcPts val="2000"/>
              </a:lnSpc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lvl="1" indent="0">
              <a:lnSpc>
                <a:spcPts val="2000"/>
              </a:lnSpc>
              <a:buFont typeface="Wingdings 2" pitchFamily="18" charset="2"/>
              <a:buNone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Font typeface="Wingdings 2" pitchFamily="18" charset="2"/>
              <a:buNone/>
            </a:pPr>
            <a:endParaRPr lang="en-US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6BCE2F-B602-CFA8-76FE-B77B66109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41" y="4046783"/>
            <a:ext cx="7591469" cy="17628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FEE22B-2230-C45D-4EB1-AC1C60023880}"/>
              </a:ext>
            </a:extLst>
          </p:cNvPr>
          <p:cNvSpPr/>
          <p:nvPr/>
        </p:nvSpPr>
        <p:spPr>
          <a:xfrm>
            <a:off x="2461606" y="4638526"/>
            <a:ext cx="640080" cy="3252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711D7-FD4D-1B76-919C-F1064A65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A1AF-EF84-4905-B843-B4F1EB0C3D17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7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7" y="262496"/>
            <a:ext cx="8913813" cy="61390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Test 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62" y="1082522"/>
            <a:ext cx="6448586" cy="4256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noProof="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Policy Verification for ‘Register Session’ Request</a:t>
            </a:r>
          </a:p>
          <a:p>
            <a:pPr marL="0" indent="0">
              <a:buNone/>
              <a:defRPr/>
            </a:pPr>
            <a:r>
              <a:rPr lang="en-US" sz="18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ts val="2000"/>
              </a:lnSpc>
            </a:pPr>
            <a:endParaRPr lang="en-US" sz="1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     </a:t>
            </a:r>
          </a:p>
          <a:p>
            <a:pPr marL="977900" lvl="2" indent="-285750">
              <a:lnSpc>
                <a:spcPts val="2000"/>
              </a:lnSpc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1573" y="6427171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14</a:t>
            </a:fld>
            <a:endParaRPr lang="en-US" dirty="0"/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CE0003F4-3748-065A-0697-E9286BD9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3" y="1641580"/>
            <a:ext cx="6111324" cy="17874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F05CC9-3580-50EB-BBF0-9D01391B538B}"/>
              </a:ext>
            </a:extLst>
          </p:cNvPr>
          <p:cNvSpPr/>
          <p:nvPr/>
        </p:nvSpPr>
        <p:spPr>
          <a:xfrm>
            <a:off x="451261" y="3951268"/>
            <a:ext cx="6448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ysClr val="windowText" lastClr="000000"/>
                </a:solidFill>
                <a:latin typeface="Garamond" panose="02020404030301010803" pitchFamily="18" charset="0"/>
              </a:rPr>
              <a:t>DoS</a:t>
            </a:r>
            <a:r>
              <a:rPr lang="en-US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 attack prevented based on invalid device ID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F636F-F053-F808-E0AE-AF5E695D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095C-D115-4F98-BD9A-854C5701F344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7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Verification: PLC Operates without ABAC Gateway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75AE6-0A28-5C34-14A8-6B304552B8D1}"/>
              </a:ext>
            </a:extLst>
          </p:cNvPr>
          <p:cNvSpPr txBox="1"/>
          <p:nvPr/>
        </p:nvSpPr>
        <p:spPr>
          <a:xfrm>
            <a:off x="204648" y="1590734"/>
            <a:ext cx="36156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CPN Block Diagram</a:t>
            </a:r>
          </a:p>
          <a:p>
            <a:endParaRPr lang="en-US" sz="16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Three CPNs: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aramond" panose="02020404030301010803" pitchFamily="18" charset="0"/>
              </a:rPr>
              <a:t>User, Network, and PLC</a:t>
            </a:r>
          </a:p>
          <a:p>
            <a:endParaRPr lang="en-US" sz="1600" b="1" dirty="0"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aramond" panose="02020404030301010803" pitchFamily="18" charset="0"/>
              </a:rPr>
              <a:t>User sends a request packet to initialize communication with PLC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aramond" panose="02020404030301010803" pitchFamily="18" charset="0"/>
              </a:rPr>
              <a:t>The PLC receives the request and replies with a challenge question</a:t>
            </a:r>
          </a:p>
          <a:p>
            <a:pPr marL="342900" indent="-342900">
              <a:buFont typeface="+mj-lt"/>
              <a:buAutoNum type="arabicPeriod"/>
            </a:pPr>
            <a:endParaRPr lang="en-US" sz="160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i="0" dirty="0">
                <a:effectLst/>
                <a:latin typeface="Garamond" panose="02020404030301010803" pitchFamily="18" charset="0"/>
              </a:rPr>
              <a:t>The user sends the challenge response, and the PLC confirms that the session is </a:t>
            </a:r>
            <a:r>
              <a:rPr lang="en-US" sz="1600" i="1" dirty="0">
                <a:effectLst/>
                <a:latin typeface="Garamond" panose="02020404030301010803" pitchFamily="18" charset="0"/>
              </a:rPr>
              <a:t>OK</a:t>
            </a:r>
            <a:r>
              <a:rPr lang="en-US" sz="1600" i="0" dirty="0">
                <a:effectLst/>
                <a:latin typeface="Garamond" panose="02020404030301010803" pitchFamily="18" charset="0"/>
              </a:rPr>
              <a:t> to be established.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aramond" panose="02020404030301010803" pitchFamily="18" charset="0"/>
              </a:rPr>
              <a:t>The user sends a command to PLC to be executed and receives a response with PLC status</a:t>
            </a:r>
          </a:p>
        </p:txBody>
      </p:sp>
      <p:pic>
        <p:nvPicPr>
          <p:cNvPr id="4" name="Picture 3" descr="A diagram of a network&#10;&#10;Description automatically generated">
            <a:extLst>
              <a:ext uri="{FF2B5EF4-FFF2-40B4-BE49-F238E27FC236}">
                <a16:creationId xmlns:a16="http://schemas.microsoft.com/office/drawing/2014/main" id="{07A39A12-3D91-898F-D24F-3F12B65C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906" y="1590734"/>
            <a:ext cx="5029905" cy="419444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AE21C-95AF-AF33-2656-D3BFAE16F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5EC-CB90-4B01-98A2-BAAF20C28298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FAA11-C55D-54DD-8694-152CFCAA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3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Verification: PLC Operates without ABAC Gateway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1" y="1576212"/>
            <a:ext cx="2412274" cy="1789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CPN Demo: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TCP</a:t>
            </a:r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Packets traveling between User and PLC through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F70FC-F65B-09DC-6AF3-C94EDF42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72619" y="1576212"/>
            <a:ext cx="6341194" cy="481649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B981-8358-2344-728B-47D79C78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FA10-A19C-4F9B-9AA4-C0D746E9F690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361B6-8C5C-72C9-0828-E666D0F1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8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Verification: PLC Operates without ABAC Gateway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631" y="1443518"/>
            <a:ext cx="8050062" cy="386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Testcases: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 CPN Tokens demonstrate legal access (first 3 tokens) and attacks (last 2 tokens) </a:t>
            </a:r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1CA6B206-9673-3BFF-D337-36F582AFD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31" y="1894147"/>
            <a:ext cx="8050062" cy="2573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C49F66-F28A-9DF5-A62B-93417BC99783}"/>
              </a:ext>
            </a:extLst>
          </p:cNvPr>
          <p:cNvSpPr txBox="1"/>
          <p:nvPr/>
        </p:nvSpPr>
        <p:spPr>
          <a:xfrm>
            <a:off x="863751" y="4675818"/>
            <a:ext cx="8050062" cy="147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600" b="1">
                <a:latin typeface="Garamond" panose="02020404030301010803" pitchFamily="18" charset="0"/>
              </a:defRPr>
            </a:lvl1pPr>
            <a:lvl2pPr marL="685800" indent="-336550" defTabSz="9144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35050" indent="-349250" defTabSz="914400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-336550" defTabSz="9144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720850" indent="-349250" defTabSz="914400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 defTabSz="91440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2398713" indent="-344488" defTabSz="9144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2743200" indent="-344488" defTabSz="91440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3087688" indent="-344488" defTabSz="9144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TC#4: ATTACKER-1 impersonates USER and obtained the same access discretion, but DAC blocked its TCP request packet. (Testcase failed)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TC#5:</a:t>
            </a:r>
            <a:r>
              <a:rPr lang="en-US" dirty="0"/>
              <a:t> </a:t>
            </a:r>
            <a:r>
              <a:rPr lang="en-US" b="0" dirty="0"/>
              <a:t>ATTACKER-2 impersonates ADMIN, gained its discretion, and stopped the PLC. (Testcase passed)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8805D0-2DE8-D84E-092A-F4AF7B70278A}"/>
              </a:ext>
            </a:extLst>
          </p:cNvPr>
          <p:cNvSpPr/>
          <p:nvPr/>
        </p:nvSpPr>
        <p:spPr>
          <a:xfrm>
            <a:off x="3931919" y="3995803"/>
            <a:ext cx="953231" cy="1565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7AD10-4160-CAC2-B803-F9A77C0EA32B}"/>
              </a:ext>
            </a:extLst>
          </p:cNvPr>
          <p:cNvSpPr/>
          <p:nvPr/>
        </p:nvSpPr>
        <p:spPr>
          <a:xfrm>
            <a:off x="3931919" y="2699358"/>
            <a:ext cx="953231" cy="1565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6C5D49-9998-20F4-A461-6E56AB12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236-461A-412E-B95D-0932ACB8D638}" type="datetime1">
              <a:rPr lang="en-US" smtClean="0"/>
              <a:t>11/21/2023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DD26A-6F7B-A862-976F-CB915FDE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4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Verification: PLC Operates with ABAC Gateway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75AE6-0A28-5C34-14A8-6B304552B8D1}"/>
              </a:ext>
            </a:extLst>
          </p:cNvPr>
          <p:cNvSpPr txBox="1"/>
          <p:nvPr/>
        </p:nvSpPr>
        <p:spPr>
          <a:xfrm>
            <a:off x="390627" y="5303728"/>
            <a:ext cx="8034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aramond" panose="02020404030301010803" pitchFamily="18" charset="0"/>
              </a:rPr>
              <a:t>CPN Block Diagram: </a:t>
            </a:r>
            <a:r>
              <a:rPr lang="en-US" sz="1600" dirty="0">
                <a:latin typeface="Garamond" panose="02020404030301010803" pitchFamily="18" charset="0"/>
              </a:rPr>
              <a:t>Four CPNs (User, Network, ABAC Gateway, and PLC)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aramond" panose="02020404030301010803" pitchFamily="18" charset="0"/>
              </a:rPr>
              <a:t>ABAC Gateway: </a:t>
            </a:r>
            <a:r>
              <a:rPr lang="en-US" sz="1600" dirty="0">
                <a:latin typeface="Garamond" panose="02020404030301010803" pitchFamily="18" charset="0"/>
              </a:rPr>
              <a:t>contains three sub CPN blocks: Authentication Module, Comm. Handler, and Access Control Module (NGAC)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Any TCP Packet sent from User to PLC must go through the ABAC Gateway</a:t>
            </a:r>
          </a:p>
        </p:txBody>
      </p:sp>
      <p:pic>
        <p:nvPicPr>
          <p:cNvPr id="5" name="Picture 4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87D82E93-98AE-6F04-4774-99844D8D0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93" y="1431867"/>
            <a:ext cx="7449223" cy="381969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31123-8071-AB0C-42B5-BAD8D704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C1C4-8D09-4E56-B5F3-BE979553264F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BA003-8A4A-A886-3BB2-0276D0B8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0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Verification: PLC Operates with ABAC Gateway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7" y="1388097"/>
            <a:ext cx="8629382" cy="386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CPN Demo: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TCP</a:t>
            </a:r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Packets traveling between User and PLC through Network and </a:t>
            </a:r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ABAC Gateway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0EF70FC-F65B-09DC-6AF3-C94EDF42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509" y="1783305"/>
            <a:ext cx="7225060" cy="48080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F019-90DD-46E7-D1B9-17809F6E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F63B-3BE4-40B2-BCEA-FE0726215F8E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20BB6-81D1-ED80-12F0-774D36BC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27" y="1502032"/>
            <a:ext cx="8207008" cy="5041272"/>
          </a:xfrm>
        </p:spPr>
        <p:txBody>
          <a:bodyPr>
            <a:noAutofit/>
          </a:bodyPr>
          <a:lstStyle/>
          <a:p>
            <a:pPr>
              <a:lnSpc>
                <a:spcPts val="1320"/>
              </a:lnSpc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Introduction</a:t>
            </a:r>
          </a:p>
          <a:p>
            <a:pPr>
              <a:lnSpc>
                <a:spcPts val="1320"/>
              </a:lnSpc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Background</a:t>
            </a:r>
          </a:p>
          <a:p>
            <a:pPr lvl="2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PLC and their Security Vulnerabilities</a:t>
            </a:r>
          </a:p>
          <a:p>
            <a:pPr lvl="2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NIST NGAC for PLC</a:t>
            </a:r>
          </a:p>
          <a:p>
            <a:pPr>
              <a:lnSpc>
                <a:spcPts val="1320"/>
              </a:lnSpc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Attack demonstration</a:t>
            </a:r>
          </a:p>
          <a:p>
            <a:pPr lvl="2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Attack Model</a:t>
            </a:r>
          </a:p>
          <a:p>
            <a:pPr lvl="2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DoS Attack on the PLC</a:t>
            </a:r>
          </a:p>
          <a:p>
            <a:pPr>
              <a:lnSpc>
                <a:spcPts val="1320"/>
              </a:lnSpc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Security Hardening</a:t>
            </a:r>
          </a:p>
          <a:p>
            <a:pPr lvl="2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ABAC Gateway</a:t>
            </a:r>
          </a:p>
          <a:p>
            <a:pPr lvl="2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Testbed</a:t>
            </a:r>
          </a:p>
          <a:p>
            <a:pPr lvl="2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Prevention of DoS Attack with ABAC Gateway</a:t>
            </a:r>
          </a:p>
          <a:p>
            <a:pPr>
              <a:lnSpc>
                <a:spcPts val="1320"/>
              </a:lnSpc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Formal Verification</a:t>
            </a:r>
          </a:p>
          <a:p>
            <a:pPr lvl="2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Use Case 1: PLC without ABAC Gateway</a:t>
            </a:r>
          </a:p>
          <a:p>
            <a:pPr lvl="2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Use Case 2: PLC with ABAC Gateway</a:t>
            </a:r>
          </a:p>
          <a:p>
            <a:pPr>
              <a:lnSpc>
                <a:spcPts val="1320"/>
              </a:lnSpc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Formal Analysis</a:t>
            </a:r>
          </a:p>
          <a:p>
            <a:pPr>
              <a:lnSpc>
                <a:spcPts val="1320"/>
              </a:lnSpc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34E74-6674-16C1-764F-B5FE6411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C2D-AE67-49D2-B0B8-76EB785164D7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40082-FC58-041E-BEEF-11BE623F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5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Verification: PLC Operates with ABAC Gateway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631" y="1443518"/>
            <a:ext cx="8050062" cy="386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Testcases: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 CPN Tokens demonstrate legal access (first 3 tokens) and attacks (last 3 tokens)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6B206-9673-3BFF-D337-36F582AFD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1631" y="1894147"/>
            <a:ext cx="8172182" cy="3878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C49F66-F28A-9DF5-A62B-93417BC99783}"/>
              </a:ext>
            </a:extLst>
          </p:cNvPr>
          <p:cNvSpPr txBox="1"/>
          <p:nvPr/>
        </p:nvSpPr>
        <p:spPr>
          <a:xfrm>
            <a:off x="741631" y="5805309"/>
            <a:ext cx="7927942" cy="587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600" b="1">
                <a:latin typeface="Garamond" panose="02020404030301010803" pitchFamily="18" charset="0"/>
              </a:defRPr>
            </a:lvl1pPr>
            <a:lvl2pPr marL="685800" indent="-336550" defTabSz="9144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35050" indent="-349250" defTabSz="914400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-336550" defTabSz="91440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720850" indent="-349250" defTabSz="914400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 defTabSz="91440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2398713" indent="-344488" defTabSz="9144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2743200" indent="-344488" defTabSz="91440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3087688" indent="-344488" defTabSz="9144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TC#6: ATTACKER-2 impersonates ADMIN, sends setup command, but it is denied by the ABAC Gateway. (Testcase failed)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933AF-89FF-B1F4-D675-0B42D0EB290C}"/>
              </a:ext>
            </a:extLst>
          </p:cNvPr>
          <p:cNvSpPr/>
          <p:nvPr/>
        </p:nvSpPr>
        <p:spPr>
          <a:xfrm>
            <a:off x="3813431" y="2843409"/>
            <a:ext cx="953231" cy="1565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C32C5-7832-C937-7DFC-A785DA19B29F}"/>
              </a:ext>
            </a:extLst>
          </p:cNvPr>
          <p:cNvSpPr/>
          <p:nvPr/>
        </p:nvSpPr>
        <p:spPr>
          <a:xfrm>
            <a:off x="3863417" y="5169075"/>
            <a:ext cx="953231" cy="1565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E336F93-9AC1-887F-0917-CCF7A39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AD84-F609-46A2-A5B4-A73488E3D49A}" type="datetime1">
              <a:rPr lang="en-US" smtClean="0"/>
              <a:t>11/21/2023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D91C9-561D-4098-4CD3-CFC5EDBE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1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Formal Analysis</a:t>
            </a:r>
          </a:p>
        </p:txBody>
      </p:sp>
      <p:pic>
        <p:nvPicPr>
          <p:cNvPr id="6" name="Picture 5" descr="A graph with numbers and text&#10;&#10;Description automatically generated">
            <a:extLst>
              <a:ext uri="{FF2B5EF4-FFF2-40B4-BE49-F238E27FC236}">
                <a16:creationId xmlns:a16="http://schemas.microsoft.com/office/drawing/2014/main" id="{266632B7-F074-6C28-473A-AAB6AF2E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16" y="1844315"/>
            <a:ext cx="4177592" cy="1466605"/>
          </a:xfrm>
          <a:prstGeom prst="rect">
            <a:avLst/>
          </a:prstGeom>
        </p:spPr>
      </p:pic>
      <p:pic>
        <p:nvPicPr>
          <p:cNvPr id="9" name="Picture 8" descr="A graph with numbers and a number&#10;&#10;Description automatically generated with medium confidence">
            <a:extLst>
              <a:ext uri="{FF2B5EF4-FFF2-40B4-BE49-F238E27FC236}">
                <a16:creationId xmlns:a16="http://schemas.microsoft.com/office/drawing/2014/main" id="{B4150469-619D-C34F-E9FF-1B881160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959" y="1825100"/>
            <a:ext cx="3969854" cy="1458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DD3F9D-D410-C614-4CB1-F0CE56720DC5}"/>
              </a:ext>
            </a:extLst>
          </p:cNvPr>
          <p:cNvSpPr txBox="1"/>
          <p:nvPr/>
        </p:nvSpPr>
        <p:spPr>
          <a:xfrm>
            <a:off x="5385661" y="3385935"/>
            <a:ext cx="3184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State-Space Analysis for Use Case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A71E78-FD4A-625E-3E5E-1FB5572888B7}"/>
              </a:ext>
            </a:extLst>
          </p:cNvPr>
          <p:cNvSpPr txBox="1"/>
          <p:nvPr/>
        </p:nvSpPr>
        <p:spPr>
          <a:xfrm>
            <a:off x="573438" y="3400058"/>
            <a:ext cx="3184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State-Space Analysis for Use Case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BF4FC7-FF81-B16C-9B74-0ED6F5419B01}"/>
              </a:ext>
            </a:extLst>
          </p:cNvPr>
          <p:cNvSpPr txBox="1"/>
          <p:nvPr/>
        </p:nvSpPr>
        <p:spPr>
          <a:xfrm>
            <a:off x="316916" y="3827750"/>
            <a:ext cx="8596897" cy="2273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The authentication property: verifying the identity of a user, process, or device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The authorization property: verify that a requested action or service is granted for a specific resource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In DAC access control mechanism, the is no guarantee that the attacker cannot impersonate an administrator user with the full privilege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The ABAC gateway verifies the access based on NGAC policy comprising user attributes, environment, resource, and operation attributes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F7109-247B-D2FA-3F12-51A14C38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68E-43BE-4733-911B-955AEF0BE791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B492C-D3A9-2A6B-B9E1-59723394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6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805" y="1564618"/>
            <a:ext cx="8207008" cy="3120116"/>
          </a:xfrm>
        </p:spPr>
        <p:txBody>
          <a:bodyPr>
            <a:noAutofit/>
          </a:bodyPr>
          <a:lstStyle/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It may be impossible to patch all the vulnerabilities of ICS.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The solution is to protect against authentication vulnerabilities in PLC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We developed NIST NGAC Attribute-Based Access Control for PLC protection.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We built a testbed to demonstrate the ABAC Gateway 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Formal Verification is executed to verify the PLC system in Use Cases</a:t>
            </a:r>
          </a:p>
          <a:p>
            <a:pPr lvl="2">
              <a:lnSpc>
                <a:spcPts val="2000"/>
              </a:lnSpc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PLC operates without ABAC Gateway</a:t>
            </a:r>
          </a:p>
          <a:p>
            <a:pPr lvl="2">
              <a:lnSpc>
                <a:spcPts val="2000"/>
              </a:lnSpc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PLC operates with ABAC Gateway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Result shows ABAC Gateway effectively hardens the PLC security</a:t>
            </a:r>
          </a:p>
          <a:p>
            <a:pPr marL="349250" lvl="1" indent="0">
              <a:lnSpc>
                <a:spcPts val="2000"/>
              </a:lnSpc>
              <a:buNone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2E78-7A0D-ABDF-E6F7-00EC1EEA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77A0-E2CE-4134-970B-732CB18E38C8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B56A7-6AAA-EEA6-1380-B9E764AA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5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805" y="1564618"/>
            <a:ext cx="8207008" cy="4944670"/>
          </a:xfrm>
        </p:spPr>
        <p:txBody>
          <a:bodyPr>
            <a:noAutofit/>
          </a:bodyPr>
          <a:lstStyle/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Currently, we are investigating the use of NIST NGAC for the security hardening of other devices in an ICS environment. 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Next, we will analyze the latency, performance, and throughput of the ICS due to the incorporation of the ABAC module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EC529-3F93-EA24-69FE-1B4A24C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BF34-A11C-4A08-91E4-D09878734DE7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26B78-99D2-A4B1-A789-007C349B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22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27835C-9815-0B48-8F18-CC63D6206790}"/>
              </a:ext>
            </a:extLst>
          </p:cNvPr>
          <p:cNvSpPr txBox="1">
            <a:spLocks/>
          </p:cNvSpPr>
          <p:nvPr/>
        </p:nvSpPr>
        <p:spPr>
          <a:xfrm>
            <a:off x="628650" y="2728271"/>
            <a:ext cx="7543799" cy="19206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US" sz="1500" dirty="0">
                <a:solidFill>
                  <a:sysClr val="windowText" lastClr="000000"/>
                </a:solidFill>
              </a:rPr>
              <a:t>NSF</a:t>
            </a:r>
          </a:p>
          <a:p>
            <a:pPr lvl="1" algn="just"/>
            <a:r>
              <a:rPr lang="en-US" sz="1500" dirty="0">
                <a:solidFill>
                  <a:sysClr val="windowText" lastClr="000000"/>
                </a:solidFill>
              </a:rPr>
              <a:t>NIST</a:t>
            </a:r>
          </a:p>
          <a:p>
            <a:pPr lvl="1" algn="just"/>
            <a:r>
              <a:rPr lang="en-US" sz="1500" dirty="0">
                <a:solidFill>
                  <a:sysClr val="windowText" lastClr="000000"/>
                </a:solidFill>
              </a:rPr>
              <a:t>Cyber Risk Research</a:t>
            </a:r>
          </a:p>
          <a:p>
            <a:pPr lvl="1" algn="just"/>
            <a:r>
              <a:rPr lang="en-US" sz="1500" dirty="0" err="1">
                <a:solidFill>
                  <a:sysClr val="windowText" lastClr="000000"/>
                </a:solidFill>
              </a:rPr>
              <a:t>Statnett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pPr lvl="1" algn="just"/>
            <a:r>
              <a:rPr lang="en-US" sz="1500" dirty="0">
                <a:solidFill>
                  <a:sysClr val="windowText" lastClr="000000"/>
                </a:solidFill>
              </a:rPr>
              <a:t>AMI</a:t>
            </a:r>
          </a:p>
          <a:p>
            <a:pPr lvl="1" algn="just"/>
            <a:r>
              <a:rPr lang="en-US" sz="1500" dirty="0">
                <a:solidFill>
                  <a:sysClr val="windowText" lastClr="000000"/>
                </a:solidFill>
              </a:rPr>
              <a:t>ARL</a:t>
            </a:r>
          </a:p>
          <a:p>
            <a:pPr lvl="1" algn="just"/>
            <a:r>
              <a:rPr lang="en-US" sz="1500" dirty="0">
                <a:solidFill>
                  <a:sysClr val="windowText" lastClr="000000"/>
                </a:solidFill>
              </a:rPr>
              <a:t>New Push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485A-7F03-904B-B9B8-11B61FE810E2}" type="slidenum">
              <a:rPr lang="en-US"/>
              <a:t>24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E8425-A83E-BC2A-AA0D-12B880A2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B57C-5233-4746-B922-9F3E64E6B293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3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4" y="5142227"/>
            <a:ext cx="5071672" cy="7988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Questions?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A5D029-131B-37DB-75A6-E6B1F46B1F4F}"/>
              </a:ext>
            </a:extLst>
          </p:cNvPr>
          <p:cNvSpPr txBox="1">
            <a:spLocks/>
          </p:cNvSpPr>
          <p:nvPr/>
        </p:nvSpPr>
        <p:spPr>
          <a:xfrm>
            <a:off x="44970" y="333483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Garamond" panose="02020404030301010803" pitchFamily="18" charset="0"/>
              </a:rPr>
              <a:t>Thank you!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29E04-06FE-84AD-C9DB-C74618CC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36-3535-4B98-80C5-36AE935FD0A3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560D4-14FC-A2A9-E5F1-90AFBDAF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25E-1B16-4441-8F13-C4FB38FB710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4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Industrial Control Systems (ICS)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76F0BF4-6D9F-197D-2FAF-50EFCF951038}"/>
              </a:ext>
            </a:extLst>
          </p:cNvPr>
          <p:cNvGrpSpPr/>
          <p:nvPr/>
        </p:nvGrpSpPr>
        <p:grpSpPr>
          <a:xfrm>
            <a:off x="348869" y="1969421"/>
            <a:ext cx="8216073" cy="3805287"/>
            <a:chOff x="397435" y="1866086"/>
            <a:chExt cx="8216073" cy="380528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8E6B21-5F96-2F17-ECF5-1B4BDDE20951}"/>
                </a:ext>
              </a:extLst>
            </p:cNvPr>
            <p:cNvSpPr/>
            <p:nvPr/>
          </p:nvSpPr>
          <p:spPr>
            <a:xfrm>
              <a:off x="397435" y="1866086"/>
              <a:ext cx="2145008" cy="66374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Human Machine Interface (HMI)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5378DB6-E81C-573C-E24D-DBC067E6A97F}"/>
                </a:ext>
              </a:extLst>
            </p:cNvPr>
            <p:cNvSpPr/>
            <p:nvPr/>
          </p:nvSpPr>
          <p:spPr>
            <a:xfrm>
              <a:off x="3443544" y="3218524"/>
              <a:ext cx="2145008" cy="6637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Programmable Logic Controller (PLC)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1B56361-E8A8-A810-1AE7-494FBB9054F4}"/>
                </a:ext>
              </a:extLst>
            </p:cNvPr>
            <p:cNvSpPr/>
            <p:nvPr/>
          </p:nvSpPr>
          <p:spPr>
            <a:xfrm>
              <a:off x="6468500" y="1866086"/>
              <a:ext cx="2145008" cy="6637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Remote Monitoring and Control (RMC)</a:t>
              </a:r>
            </a:p>
          </p:txBody>
        </p:sp>
        <p:cxnSp>
          <p:nvCxnSpPr>
            <p:cNvPr id="43" name="Elbow Connector 26">
              <a:extLst>
                <a:ext uri="{FF2B5EF4-FFF2-40B4-BE49-F238E27FC236}">
                  <a16:creationId xmlns:a16="http://schemas.microsoft.com/office/drawing/2014/main" id="{9BDC1C36-01C5-AF0E-7F43-586E91F179E8}"/>
                </a:ext>
              </a:extLst>
            </p:cNvPr>
            <p:cNvCxnSpPr>
              <a:stCxn id="40" idx="2"/>
              <a:endCxn id="41" idx="1"/>
            </p:cNvCxnSpPr>
            <p:nvPr/>
          </p:nvCxnSpPr>
          <p:spPr>
            <a:xfrm rot="16200000" flipH="1">
              <a:off x="1946458" y="2053310"/>
              <a:ext cx="1020566" cy="1973604"/>
            </a:xfrm>
            <a:prstGeom prst="bentConnector2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9F9EA8C-C68D-86F2-281B-971A9412EF50}"/>
                </a:ext>
              </a:extLst>
            </p:cNvPr>
            <p:cNvSpPr/>
            <p:nvPr/>
          </p:nvSpPr>
          <p:spPr>
            <a:xfrm>
              <a:off x="397435" y="4517416"/>
              <a:ext cx="2145008" cy="6637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Actuators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55EC060-A340-8CD0-B2FE-65A69A9486BE}"/>
                </a:ext>
              </a:extLst>
            </p:cNvPr>
            <p:cNvSpPr/>
            <p:nvPr/>
          </p:nvSpPr>
          <p:spPr>
            <a:xfrm>
              <a:off x="6444014" y="4467548"/>
              <a:ext cx="2145008" cy="6637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Sensors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4ACA271-F7C8-B296-5E68-7247EC3FDA13}"/>
                </a:ext>
              </a:extLst>
            </p:cNvPr>
            <p:cNvSpPr/>
            <p:nvPr/>
          </p:nvSpPr>
          <p:spPr>
            <a:xfrm>
              <a:off x="3417484" y="5007630"/>
              <a:ext cx="2145008" cy="6637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Controlled  Process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5CF1FC4-588E-C88A-73EC-8E3FFC7EEBC6}"/>
                </a:ext>
              </a:extLst>
            </p:cNvPr>
            <p:cNvCxnSpPr/>
            <p:nvPr/>
          </p:nvCxnSpPr>
          <p:spPr>
            <a:xfrm flipH="1">
              <a:off x="1469939" y="3702096"/>
              <a:ext cx="1973605" cy="0"/>
            </a:xfrm>
            <a:prstGeom prst="line">
              <a:avLst/>
            </a:prstGeom>
            <a:ln w="508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5661AD3-7852-503E-BE29-C1CF5A1A6062}"/>
                </a:ext>
              </a:extLst>
            </p:cNvPr>
            <p:cNvCxnSpPr>
              <a:endCxn id="44" idx="0"/>
            </p:cNvCxnSpPr>
            <p:nvPr/>
          </p:nvCxnSpPr>
          <p:spPr>
            <a:xfrm>
              <a:off x="1469939" y="3702096"/>
              <a:ext cx="1" cy="81532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Elbow Connector 32">
              <a:extLst>
                <a:ext uri="{FF2B5EF4-FFF2-40B4-BE49-F238E27FC236}">
                  <a16:creationId xmlns:a16="http://schemas.microsoft.com/office/drawing/2014/main" id="{610FFCB6-0E01-3564-A3BC-B873DD343969}"/>
                </a:ext>
              </a:extLst>
            </p:cNvPr>
            <p:cNvCxnSpPr>
              <a:stCxn id="44" idx="2"/>
            </p:cNvCxnSpPr>
            <p:nvPr/>
          </p:nvCxnSpPr>
          <p:spPr>
            <a:xfrm rot="16200000" flipH="1">
              <a:off x="2324175" y="4326923"/>
              <a:ext cx="219495" cy="1927966"/>
            </a:xfrm>
            <a:prstGeom prst="bentConnector2">
              <a:avLst/>
            </a:prstGeom>
            <a:ln w="508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Elbow Connector 33">
              <a:extLst>
                <a:ext uri="{FF2B5EF4-FFF2-40B4-BE49-F238E27FC236}">
                  <a16:creationId xmlns:a16="http://schemas.microsoft.com/office/drawing/2014/main" id="{8A6F660E-CAF5-616B-518E-92807E897E61}"/>
                </a:ext>
              </a:extLst>
            </p:cNvPr>
            <p:cNvCxnSpPr/>
            <p:nvPr/>
          </p:nvCxnSpPr>
          <p:spPr>
            <a:xfrm flipV="1">
              <a:off x="5588552" y="4645259"/>
              <a:ext cx="855462" cy="524258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71C2667-BFC1-044C-EE47-A994B73C8CBC}"/>
                </a:ext>
              </a:extLst>
            </p:cNvPr>
            <p:cNvCxnSpPr/>
            <p:nvPr/>
          </p:nvCxnSpPr>
          <p:spPr>
            <a:xfrm>
              <a:off x="5588552" y="5387383"/>
              <a:ext cx="2164887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39A0BA5-3A87-7E2A-D3AB-34CC9F5562FA}"/>
                </a:ext>
              </a:extLst>
            </p:cNvPr>
            <p:cNvCxnSpPr>
              <a:stCxn id="45" idx="0"/>
            </p:cNvCxnSpPr>
            <p:nvPr/>
          </p:nvCxnSpPr>
          <p:spPr>
            <a:xfrm flipH="1" flipV="1">
              <a:off x="7516517" y="3652228"/>
              <a:ext cx="1" cy="815320"/>
            </a:xfrm>
            <a:prstGeom prst="line">
              <a:avLst/>
            </a:prstGeom>
            <a:ln w="508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A8EC0CE-2A16-BAE7-0E5A-E458D8C3EE65}"/>
                </a:ext>
              </a:extLst>
            </p:cNvPr>
            <p:cNvCxnSpPr/>
            <p:nvPr/>
          </p:nvCxnSpPr>
          <p:spPr>
            <a:xfrm flipH="1">
              <a:off x="5580775" y="3702096"/>
              <a:ext cx="1927965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E946F1E-CDF1-4BD8-9DA7-19526EE4D315}"/>
                </a:ext>
              </a:extLst>
            </p:cNvPr>
            <p:cNvCxnSpPr/>
            <p:nvPr/>
          </p:nvCxnSpPr>
          <p:spPr>
            <a:xfrm flipV="1">
              <a:off x="7524872" y="2529829"/>
              <a:ext cx="1" cy="828392"/>
            </a:xfrm>
            <a:prstGeom prst="straightConnector1">
              <a:avLst/>
            </a:prstGeom>
            <a:ln w="50800"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4C2EC4-3149-28D1-267C-532552D9CE88}"/>
                </a:ext>
              </a:extLst>
            </p:cNvPr>
            <p:cNvCxnSpPr/>
            <p:nvPr/>
          </p:nvCxnSpPr>
          <p:spPr>
            <a:xfrm flipH="1">
              <a:off x="5588552" y="3322205"/>
              <a:ext cx="1936320" cy="0"/>
            </a:xfrm>
            <a:prstGeom prst="straightConnector1">
              <a:avLst/>
            </a:prstGeom>
            <a:ln w="50800"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4A91CFC-3A95-420A-1366-751488F88168}"/>
                </a:ext>
              </a:extLst>
            </p:cNvPr>
            <p:cNvCxnSpPr/>
            <p:nvPr/>
          </p:nvCxnSpPr>
          <p:spPr>
            <a:xfrm flipV="1">
              <a:off x="2542443" y="2139995"/>
              <a:ext cx="3901571" cy="16950"/>
            </a:xfrm>
            <a:prstGeom prst="straightConnector1">
              <a:avLst/>
            </a:prstGeom>
            <a:ln w="50800">
              <a:prstDash val="sysDash"/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954354-84D3-655F-B958-9DC7EF27A01D}"/>
                </a:ext>
              </a:extLst>
            </p:cNvPr>
            <p:cNvSpPr txBox="1"/>
            <p:nvPr/>
          </p:nvSpPr>
          <p:spPr>
            <a:xfrm>
              <a:off x="1745771" y="2633903"/>
              <a:ext cx="3211031" cy="37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set points, parameter, control algorithms, constraints, process data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3687BBE-9C0B-CFDB-6858-B1193FA9AF01}"/>
                </a:ext>
              </a:extLst>
            </p:cNvPr>
            <p:cNvSpPr txBox="1"/>
            <p:nvPr/>
          </p:nvSpPr>
          <p:spPr>
            <a:xfrm>
              <a:off x="1495999" y="3897743"/>
              <a:ext cx="3267216" cy="250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manipulated variable</a:t>
              </a:r>
            </a:p>
          </p:txBody>
        </p:sp>
      </p:grp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56" y="6530041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3</a:t>
            </a:fld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4665FB-6F06-6E52-FCD8-CD0C3D23ACC7}"/>
              </a:ext>
            </a:extLst>
          </p:cNvPr>
          <p:cNvSpPr txBox="1"/>
          <p:nvPr/>
        </p:nvSpPr>
        <p:spPr>
          <a:xfrm>
            <a:off x="7475729" y="4065204"/>
            <a:ext cx="155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controlled variables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CF989D-5218-E1F9-30E2-043A51E4DAAA}"/>
              </a:ext>
            </a:extLst>
          </p:cNvPr>
          <p:cNvSpPr txBox="1"/>
          <p:nvPr/>
        </p:nvSpPr>
        <p:spPr>
          <a:xfrm>
            <a:off x="7667204" y="5352453"/>
            <a:ext cx="1246609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process outputs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C2D5D-9DCE-48C0-9B77-669DE550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A93-1FEC-4204-B765-5E214CA0BFD9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3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Background: PLC and their Security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54" y="1446805"/>
            <a:ext cx="9018357" cy="3809250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Programmable Logic Controllers</a:t>
            </a:r>
          </a:p>
          <a:p>
            <a:pPr marL="628650" lvl="1" indent="-285750">
              <a:lnSpc>
                <a:spcPts val="2000"/>
              </a:lnSpc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Rockwell Compact Logix</a:t>
            </a:r>
          </a:p>
          <a:p>
            <a:pPr marL="977900" lvl="2" indent="-285750">
              <a:lnSpc>
                <a:spcPts val="2000"/>
              </a:lnSpc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Engineering Framework: Studio 5000</a:t>
            </a:r>
          </a:p>
          <a:p>
            <a:pPr marL="977900" lvl="2" indent="-285750">
              <a:lnSpc>
                <a:spcPts val="2000"/>
              </a:lnSpc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Communication Protocol: Common Industrial Protocol (CIP)</a:t>
            </a:r>
          </a:p>
          <a:p>
            <a:pPr marL="285750" indent="-285750">
              <a:lnSpc>
                <a:spcPts val="2000"/>
              </a:lnSpc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Recent Vulnerabilities</a:t>
            </a:r>
          </a:p>
          <a:p>
            <a:pPr marL="628650" lvl="1" indent="-285750">
              <a:lnSpc>
                <a:spcPts val="2000"/>
              </a:lnSpc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CVE-2021-1392: Obtain a CIP password and add an authorized admin user</a:t>
            </a:r>
          </a:p>
          <a:p>
            <a:pPr marL="628650" lvl="1" indent="-285750">
              <a:lnSpc>
                <a:spcPts val="2000"/>
              </a:lnSpc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CVE-2021-22681: Bypass authentication to impersonate Studio 5000</a:t>
            </a:r>
          </a:p>
          <a:p>
            <a:pPr marL="628650" lvl="1" indent="-285750">
              <a:lnSpc>
                <a:spcPts val="2000"/>
              </a:lnSpc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CVE-2016-9342: Crafted TCP packets to the PLC</a:t>
            </a:r>
          </a:p>
          <a:p>
            <a:pPr marL="977900" lvl="2" indent="-285750">
              <a:lnSpc>
                <a:spcPts val="2000"/>
              </a:lnSpc>
            </a:pP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977900" lvl="2" indent="-285750">
              <a:lnSpc>
                <a:spcPts val="2000"/>
              </a:lnSpc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lvl="1" indent="0">
              <a:lnSpc>
                <a:spcPts val="2000"/>
              </a:lnSpc>
              <a:buNone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2345" y="6392704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408A3-F7DF-A40A-68C3-4C8D3D6C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C2A8-DB5D-47DC-B4BC-4AD6D0FBB738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Background: NIST NGAC for PLC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54" y="1446805"/>
            <a:ext cx="7604877" cy="434344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Attribute-Based Access Control for PLC: Gowdanakatte et al. [1]</a:t>
            </a:r>
          </a:p>
          <a:p>
            <a:pPr marL="692150" lvl="2" indent="0">
              <a:lnSpc>
                <a:spcPts val="2000"/>
              </a:lnSpc>
              <a:buNone/>
            </a:pP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977900" lvl="2" indent="-285750">
              <a:lnSpc>
                <a:spcPts val="2000"/>
              </a:lnSpc>
            </a:pP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lvl="1" indent="0">
              <a:lnSpc>
                <a:spcPts val="2000"/>
              </a:lnSpc>
              <a:buNone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8675" y="6530041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DF697-C86E-2450-3013-DF9E31EC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9" y="1948258"/>
            <a:ext cx="8272574" cy="3840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915218-C891-0D09-66C1-22FFBA998441}"/>
              </a:ext>
            </a:extLst>
          </p:cNvPr>
          <p:cNvSpPr txBox="1"/>
          <p:nvPr/>
        </p:nvSpPr>
        <p:spPr>
          <a:xfrm>
            <a:off x="72628" y="6288197"/>
            <a:ext cx="8768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[1] Shwetha Gowdanakatte, </a:t>
            </a:r>
            <a:r>
              <a:rPr lang="en-US" sz="800" dirty="0" err="1"/>
              <a:t>Indrakshi</a:t>
            </a:r>
            <a:r>
              <a:rPr lang="en-US" sz="800" dirty="0"/>
              <a:t> Ray, and Siv Hilde </a:t>
            </a:r>
            <a:r>
              <a:rPr lang="en-US" sz="800" dirty="0" err="1"/>
              <a:t>Houmb</a:t>
            </a:r>
            <a:r>
              <a:rPr lang="en-US" sz="800" dirty="0"/>
              <a:t>. 2022. Attribute Based Access Control Model for Protecting Programmable Logic Controllers. In Proceedings of the ACM Workshop on Secure and Trustworthy Cyber-Physical Systems (CODASPY). ACM, Baltimore, MD, USA, 47–56.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13D66-BDAD-2437-C429-F8AF7F94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33CA-BBA7-4EE8-A1A0-9B1C490F7317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4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296"/>
            <a:ext cx="891381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Background: Policy Formalization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7" y="1446805"/>
            <a:ext cx="8605055" cy="4522195"/>
          </a:xfrm>
        </p:spPr>
        <p:txBody>
          <a:bodyPr>
            <a:noAutofit/>
          </a:bodyPr>
          <a:lstStyle/>
          <a:p>
            <a:pPr algn="just">
              <a:lnSpc>
                <a:spcPts val="2000"/>
              </a:lnSpc>
            </a:pPr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</a:rPr>
              <a:t>Each policy is expressed as a tuple</a:t>
            </a:r>
          </a:p>
          <a:p>
            <a:pPr mar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        </a:t>
            </a: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&lt;{User Attribute}, {Resource Attribute},{Environmental Attribute},{operation}&gt;</a:t>
            </a:r>
          </a:p>
          <a:p>
            <a:pPr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2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User Attributes</a:t>
            </a:r>
          </a:p>
          <a:p>
            <a:pPr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Access Level = {Operator, Engineer, Administrator}</a:t>
            </a:r>
          </a:p>
          <a:p>
            <a:pPr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Device ID</a:t>
            </a:r>
          </a:p>
          <a:p>
            <a:pPr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2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Resource (PLC) Attributes</a:t>
            </a:r>
          </a:p>
          <a:p>
            <a:pPr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Module = {Software, Firmware, Communication, Memory}</a:t>
            </a:r>
          </a:p>
          <a:p>
            <a:pPr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Status= {Stopped, Running, Emergency Stop Active}</a:t>
            </a:r>
          </a:p>
          <a:p>
            <a:pPr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Operating Mode = {Program, Test, Error, Remote}</a:t>
            </a:r>
          </a:p>
          <a:p>
            <a:pPr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Port</a:t>
            </a:r>
          </a:p>
          <a:p>
            <a:pPr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2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Environmental Attributes</a:t>
            </a:r>
          </a:p>
          <a:p>
            <a:pPr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User Access Time</a:t>
            </a:r>
          </a:p>
          <a:p>
            <a:pPr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User Access Location</a:t>
            </a:r>
          </a:p>
          <a:p>
            <a:pPr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2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Example Policy: Communication Setup</a:t>
            </a:r>
          </a:p>
          <a:p>
            <a:pPr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&lt;{</a:t>
            </a:r>
            <a:r>
              <a:rPr lang="en-US" sz="1200" dirty="0">
                <a:solidFill>
                  <a:srgbClr val="ED7D31">
                    <a:lumMod val="50000"/>
                  </a:srgbClr>
                </a:solidFill>
                <a:latin typeface="Garamond" panose="02020404030301010803" pitchFamily="18" charset="0"/>
              </a:rPr>
              <a:t>(</a:t>
            </a:r>
            <a:r>
              <a:rPr lang="en-US" sz="1200" dirty="0" err="1">
                <a:solidFill>
                  <a:srgbClr val="ED7D31">
                    <a:lumMod val="50000"/>
                  </a:srgbClr>
                </a:solidFill>
                <a:latin typeface="Garamond" panose="02020404030301010803" pitchFamily="18" charset="0"/>
              </a:rPr>
              <a:t>User.AccessLevel</a:t>
            </a:r>
            <a:r>
              <a:rPr lang="en-US" sz="1200" dirty="0">
                <a:solidFill>
                  <a:srgbClr val="ED7D31">
                    <a:lumMod val="50000"/>
                  </a:srgbClr>
                </a:solidFill>
                <a:latin typeface="Garamond" panose="02020404030301010803" pitchFamily="18" charset="0"/>
              </a:rPr>
              <a:t> ∈ {Operator, Engineer, Administrator),  (</a:t>
            </a:r>
            <a:r>
              <a:rPr lang="en-US" sz="1200" dirty="0" err="1">
                <a:solidFill>
                  <a:srgbClr val="ED7D31">
                    <a:lumMod val="50000"/>
                  </a:srgbClr>
                </a:solidFill>
                <a:latin typeface="Garamond" panose="02020404030301010803" pitchFamily="18" charset="0"/>
              </a:rPr>
              <a:t>User.Device</a:t>
            </a:r>
            <a:r>
              <a:rPr lang="en-US" sz="1200" dirty="0">
                <a:solidFill>
                  <a:srgbClr val="ED7D31">
                    <a:lumMod val="50000"/>
                  </a:srgbClr>
                </a:solidFill>
                <a:latin typeface="Garamond" panose="02020404030301010803" pitchFamily="18" charset="0"/>
              </a:rPr>
              <a:t> = “Equip 21L </a:t>
            </a:r>
            <a:r>
              <a:rPr lang="en-US" sz="1200" dirty="0" err="1">
                <a:solidFill>
                  <a:srgbClr val="ED7D31">
                    <a:lumMod val="50000"/>
                  </a:srgbClr>
                </a:solidFill>
                <a:latin typeface="Garamond" panose="02020404030301010803" pitchFamily="18" charset="0"/>
              </a:rPr>
              <a:t>OrgABC</a:t>
            </a:r>
            <a:r>
              <a:rPr lang="en-US" sz="1200" dirty="0">
                <a:solidFill>
                  <a:srgbClr val="ED7D31">
                    <a:lumMod val="50000"/>
                  </a:srgbClr>
                </a:solidFill>
                <a:latin typeface="Garamond" panose="02020404030301010803" pitchFamily="18" charset="0"/>
              </a:rPr>
              <a:t>”)</a:t>
            </a: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}, </a:t>
            </a:r>
          </a:p>
          <a:p>
            <a:pPr marL="349250" lvl="1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         {</a:t>
            </a:r>
            <a:r>
              <a:rPr lang="en-US" sz="1200" dirty="0">
                <a:solidFill>
                  <a:srgbClr val="0070C0"/>
                </a:solidFill>
                <a:latin typeface="Garamond" panose="02020404030301010803" pitchFamily="18" charset="0"/>
              </a:rPr>
              <a:t>(</a:t>
            </a:r>
            <a:r>
              <a:rPr lang="en-US" sz="1200" dirty="0" err="1">
                <a:solidFill>
                  <a:srgbClr val="0070C0"/>
                </a:solidFill>
                <a:latin typeface="Garamond" panose="02020404030301010803" pitchFamily="18" charset="0"/>
              </a:rPr>
              <a:t>PLC.OperatingMode</a:t>
            </a:r>
            <a:r>
              <a:rPr lang="en-US" sz="1200" dirty="0">
                <a:solidFill>
                  <a:srgbClr val="0070C0"/>
                </a:solidFill>
                <a:latin typeface="Garamond" panose="02020404030301010803" pitchFamily="18" charset="0"/>
              </a:rPr>
              <a:t> = Remote)</a:t>
            </a: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}</a:t>
            </a:r>
            <a:r>
              <a:rPr lang="en-US" sz="1200" dirty="0">
                <a:solidFill>
                  <a:srgbClr val="0070C0"/>
                </a:solidFill>
                <a:latin typeface="Garamond" panose="02020404030301010803" pitchFamily="18" charset="0"/>
              </a:rPr>
              <a:t>, </a:t>
            </a: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{</a:t>
            </a: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Garamond" panose="02020404030301010803" pitchFamily="18" charset="0"/>
              </a:rPr>
              <a:t>(Env. Access Time = 700 − 16 : 00EST),</a:t>
            </a:r>
          </a:p>
          <a:p>
            <a:pPr marL="349250" lvl="1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Garamond" panose="02020404030301010803" pitchFamily="18" charset="0"/>
              </a:rPr>
              <a:t>           (Env. Access Loc = </a:t>
            </a:r>
            <a:r>
              <a:rPr lang="en-US" sz="1200" dirty="0" err="1">
                <a:solidFill>
                  <a:srgbClr val="70AD47">
                    <a:lumMod val="75000"/>
                  </a:srgbClr>
                </a:solidFill>
                <a:latin typeface="Garamond" panose="02020404030301010803" pitchFamily="18" charset="0"/>
              </a:rPr>
              <a:t>OrgABC.local</a:t>
            </a: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Garamond" panose="02020404030301010803" pitchFamily="18" charset="0"/>
              </a:rPr>
              <a:t>”)</a:t>
            </a: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}, {</a:t>
            </a:r>
            <a:r>
              <a:rPr lang="en-US" sz="1200" dirty="0" err="1">
                <a:solidFill>
                  <a:srgbClr val="C00000"/>
                </a:solidFill>
                <a:latin typeface="Garamond" panose="02020404030301010803" pitchFamily="18" charset="0"/>
              </a:rPr>
              <a:t>CommSetup</a:t>
            </a:r>
            <a:r>
              <a:rPr lang="en-US" sz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}&gt;</a:t>
            </a:r>
          </a:p>
          <a:p>
            <a:pPr marL="349250" lvl="1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977900" lvl="2" indent="-285750">
              <a:lnSpc>
                <a:spcPts val="2000"/>
              </a:lnSpc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lvl="1" indent="0">
              <a:lnSpc>
                <a:spcPts val="2000"/>
              </a:lnSpc>
              <a:buNone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115" y="6392704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88756-0D4F-E8C2-1A71-F1C5A41D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CE1-6F1D-42DB-B198-1597AEC46D78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5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7" y="262496"/>
            <a:ext cx="8913813" cy="61390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Attack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17" y="1056407"/>
            <a:ext cx="7172108" cy="425638"/>
          </a:xfrm>
        </p:spPr>
        <p:txBody>
          <a:bodyPr>
            <a:noAutofit/>
          </a:bodyPr>
          <a:lstStyle/>
          <a:p>
            <a:pPr algn="just">
              <a:lnSpc>
                <a:spcPts val="2000"/>
              </a:lnSpc>
            </a:pPr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</a:rPr>
              <a:t>Phase-1: Man-in-the-Middle (MITM) Attack</a:t>
            </a:r>
          </a:p>
          <a:p>
            <a:pPr mar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       </a:t>
            </a:r>
          </a:p>
          <a:p>
            <a:pPr marL="977900" lvl="2" indent="-285750">
              <a:lnSpc>
                <a:spcPts val="2000"/>
              </a:lnSpc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lvl="1" indent="0">
              <a:lnSpc>
                <a:spcPts val="2000"/>
              </a:lnSpc>
              <a:buNone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2345" y="6270793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381F76-5B29-5993-ADC8-E0EF05ACEC3B}"/>
              </a:ext>
            </a:extLst>
          </p:cNvPr>
          <p:cNvGrpSpPr/>
          <p:nvPr/>
        </p:nvGrpSpPr>
        <p:grpSpPr>
          <a:xfrm>
            <a:off x="552394" y="1662049"/>
            <a:ext cx="7989938" cy="2330011"/>
            <a:chOff x="296487" y="1804269"/>
            <a:chExt cx="8119240" cy="2703186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C1A0C14C-7F3A-3666-A485-50CB206E54E3}"/>
                </a:ext>
              </a:extLst>
            </p:cNvPr>
            <p:cNvSpPr/>
            <p:nvPr/>
          </p:nvSpPr>
          <p:spPr>
            <a:xfrm>
              <a:off x="296487" y="1974221"/>
              <a:ext cx="1513490" cy="77776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Garamond" panose="02020404030301010803" pitchFamily="18" charset="0"/>
                </a:rPr>
                <a:t>Engineering Workstation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720B812-BC9A-74FA-80EE-C34211B9AE29}"/>
                </a:ext>
              </a:extLst>
            </p:cNvPr>
            <p:cNvCxnSpPr/>
            <p:nvPr/>
          </p:nvCxnSpPr>
          <p:spPr>
            <a:xfrm>
              <a:off x="1809977" y="2152897"/>
              <a:ext cx="3237185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F9A95F2-780F-E6C4-A474-C0A772916297}"/>
                </a:ext>
              </a:extLst>
            </p:cNvPr>
            <p:cNvCxnSpPr/>
            <p:nvPr/>
          </p:nvCxnSpPr>
          <p:spPr>
            <a:xfrm>
              <a:off x="1809977" y="2589077"/>
              <a:ext cx="3237185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9A84782-F56C-2795-8862-AA593B7AE260}"/>
                </a:ext>
              </a:extLst>
            </p:cNvPr>
            <p:cNvCxnSpPr/>
            <p:nvPr/>
          </p:nvCxnSpPr>
          <p:spPr>
            <a:xfrm>
              <a:off x="3252521" y="2152897"/>
              <a:ext cx="0" cy="1521372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FE9C3582-A60D-001B-B4EB-31E5E9AFBAFF}"/>
                </a:ext>
              </a:extLst>
            </p:cNvPr>
            <p:cNvSpPr/>
            <p:nvPr/>
          </p:nvSpPr>
          <p:spPr>
            <a:xfrm>
              <a:off x="5047162" y="1974220"/>
              <a:ext cx="1513490" cy="77776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Garamond" panose="02020404030301010803" pitchFamily="18" charset="0"/>
                </a:rPr>
                <a:t>PLC</a:t>
              </a:r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24A95623-4EA1-99FF-103D-3FA4B0A3EAC5}"/>
                </a:ext>
              </a:extLst>
            </p:cNvPr>
            <p:cNvSpPr/>
            <p:nvPr/>
          </p:nvSpPr>
          <p:spPr>
            <a:xfrm>
              <a:off x="2592997" y="3694087"/>
              <a:ext cx="1513490" cy="77776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Garamond" panose="02020404030301010803" pitchFamily="18" charset="0"/>
                </a:rPr>
                <a:t>Attacker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715AFE-1E22-593D-6131-560D666871B6}"/>
                </a:ext>
              </a:extLst>
            </p:cNvPr>
            <p:cNvSpPr txBox="1"/>
            <p:nvPr/>
          </p:nvSpPr>
          <p:spPr>
            <a:xfrm>
              <a:off x="2532345" y="1804269"/>
              <a:ext cx="262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aramond" panose="02020404030301010803" pitchFamily="18" charset="0"/>
                </a:rPr>
                <a:t>Establish communication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ED434E-6EC2-5463-B354-DEABF33D282D}"/>
                </a:ext>
              </a:extLst>
            </p:cNvPr>
            <p:cNvSpPr txBox="1"/>
            <p:nvPr/>
          </p:nvSpPr>
          <p:spPr>
            <a:xfrm>
              <a:off x="2562031" y="2283655"/>
              <a:ext cx="262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aramond" panose="02020404030301010803" pitchFamily="18" charset="0"/>
                </a:rPr>
                <a:t>Process communication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5C0E5A-70D3-AA69-5F31-E3ECA99AF5D3}"/>
                </a:ext>
              </a:extLst>
            </p:cNvPr>
            <p:cNvSpPr txBox="1"/>
            <p:nvPr/>
          </p:nvSpPr>
          <p:spPr>
            <a:xfrm>
              <a:off x="3252521" y="3219095"/>
              <a:ext cx="2464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aramond" panose="02020404030301010803" pitchFamily="18" charset="0"/>
                </a:rPr>
                <a:t>Intercept and capture packets</a:t>
              </a:r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328D16BC-3FCF-FFFF-69B7-52A251FD2FBC}"/>
                </a:ext>
              </a:extLst>
            </p:cNvPr>
            <p:cNvSpPr/>
            <p:nvPr/>
          </p:nvSpPr>
          <p:spPr>
            <a:xfrm>
              <a:off x="4666768" y="3694087"/>
              <a:ext cx="1594339" cy="7777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Garamond" panose="02020404030301010803" pitchFamily="18" charset="0"/>
                </a:rPr>
                <a:t>Extract firmware version</a:t>
              </a:r>
            </a:p>
          </p:txBody>
        </p:sp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AF08CE83-D88D-15F4-B12A-4F646D9E55F8}"/>
                </a:ext>
              </a:extLst>
            </p:cNvPr>
            <p:cNvSpPr/>
            <p:nvPr/>
          </p:nvSpPr>
          <p:spPr>
            <a:xfrm>
              <a:off x="6821388" y="3698563"/>
              <a:ext cx="1594339" cy="8088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Garamond" panose="02020404030301010803" pitchFamily="18" charset="0"/>
                </a:rPr>
                <a:t>Create Crafted TCP packets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0E1496E-7230-F9D8-0618-CCBB8DF1E00B}"/>
                </a:ext>
              </a:extLst>
            </p:cNvPr>
            <p:cNvCxnSpPr>
              <a:stCxn id="9" idx="3"/>
              <a:endCxn id="13" idx="1"/>
            </p:cNvCxnSpPr>
            <p:nvPr/>
          </p:nvCxnSpPr>
          <p:spPr>
            <a:xfrm>
              <a:off x="4106487" y="4082970"/>
              <a:ext cx="560281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AAFEEF6-C79C-0A3C-D6BE-7A64A03F3882}"/>
                </a:ext>
              </a:extLst>
            </p:cNvPr>
            <p:cNvCxnSpPr/>
            <p:nvPr/>
          </p:nvCxnSpPr>
          <p:spPr>
            <a:xfrm>
              <a:off x="6261107" y="4082970"/>
              <a:ext cx="560281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F66B6C0F-CD00-4001-6D2B-61CF102E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4F1-40A4-474D-A814-80AD6133BCEE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7" y="262496"/>
            <a:ext cx="8913813" cy="61390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Attack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14" y="983863"/>
            <a:ext cx="7172108" cy="425638"/>
          </a:xfrm>
        </p:spPr>
        <p:txBody>
          <a:bodyPr>
            <a:noAutofit/>
          </a:bodyPr>
          <a:lstStyle/>
          <a:p>
            <a:pPr algn="just">
              <a:lnSpc>
                <a:spcPts val="2000"/>
              </a:lnSpc>
            </a:pPr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</a:rPr>
              <a:t>Phase-2: Denial of Service (DoS) Attack</a:t>
            </a:r>
          </a:p>
          <a:p>
            <a:pPr mar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       </a:t>
            </a:r>
          </a:p>
          <a:p>
            <a:pPr marL="977900" lvl="2" indent="-285750">
              <a:lnSpc>
                <a:spcPts val="2000"/>
              </a:lnSpc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lvl="1" indent="0">
              <a:lnSpc>
                <a:spcPts val="2000"/>
              </a:lnSpc>
              <a:buNone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2345" y="6390341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2E1178-349B-9D69-0593-AC429F1400C8}"/>
              </a:ext>
            </a:extLst>
          </p:cNvPr>
          <p:cNvGrpSpPr/>
          <p:nvPr/>
        </p:nvGrpSpPr>
        <p:grpSpPr>
          <a:xfrm>
            <a:off x="1175269" y="1565469"/>
            <a:ext cx="5831845" cy="4308668"/>
            <a:chOff x="3083112" y="1754580"/>
            <a:chExt cx="5831845" cy="4308668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B9DE99AB-04AB-D892-298A-40D036D88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112" y="1768245"/>
              <a:ext cx="1476703" cy="8992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Attacker</a:t>
              </a: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A5EB43CB-A728-BADB-449E-ACE5F43E6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084" y="2657898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F928D8-3F1B-245B-6463-37E069967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884" y="3115097"/>
              <a:ext cx="107704" cy="2948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Text Box 31">
              <a:extLst>
                <a:ext uri="{FF2B5EF4-FFF2-40B4-BE49-F238E27FC236}">
                  <a16:creationId xmlns:a16="http://schemas.microsoft.com/office/drawing/2014/main" id="{5CF7D4C8-1C33-EAF4-093F-6C292AFFE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788" y="3192664"/>
              <a:ext cx="18415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A264031A-ABF8-C2BF-5382-5EF3DAC3F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57" y="3125496"/>
              <a:ext cx="103732" cy="2937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Text Box 37">
              <a:extLst>
                <a:ext uri="{FF2B5EF4-FFF2-40B4-BE49-F238E27FC236}">
                  <a16:creationId xmlns:a16="http://schemas.microsoft.com/office/drawing/2014/main" id="{67E6FB33-C88A-50C5-046D-450CC49BC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293" y="3115098"/>
              <a:ext cx="181652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 dirty="0" err="1">
                  <a:latin typeface="Garamond" panose="02020404030301010803" pitchFamily="18" charset="0"/>
                </a:rPr>
                <a:t>Init</a:t>
              </a:r>
              <a:r>
                <a:rPr lang="en-US" altLang="en-US" sz="1000" b="1" dirty="0">
                  <a:latin typeface="Garamond" panose="02020404030301010803" pitchFamily="18" charset="0"/>
                </a:rPr>
                <a:t> Comm.: PLC </a:t>
              </a:r>
              <a:r>
                <a:rPr lang="en-US" altLang="en-US" sz="1000" b="1" dirty="0" err="1">
                  <a:latin typeface="Garamond" panose="02020404030301010803" pitchFamily="18" charset="0"/>
                </a:rPr>
                <a:t>IP+Port</a:t>
              </a:r>
              <a:r>
                <a:rPr lang="en-US" altLang="en-US" sz="1000" b="1" dirty="0">
                  <a:latin typeface="Garamond" panose="02020404030301010803" pitchFamily="18" charset="0"/>
                </a:rPr>
                <a:t> 102</a:t>
              </a:r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918CF6A9-6E7B-4BFA-28DF-9456D2694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285" y="3392097"/>
              <a:ext cx="2209800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A7D54D-8580-E9CF-8726-EE3A49FC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4532" y="3387484"/>
              <a:ext cx="92074" cy="26757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Line 36">
              <a:extLst>
                <a:ext uri="{FF2B5EF4-FFF2-40B4-BE49-F238E27FC236}">
                  <a16:creationId xmlns:a16="http://schemas.microsoft.com/office/drawing/2014/main" id="{962942C8-1E22-1037-96FF-0B99CC7E9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07689" y="3498724"/>
              <a:ext cx="1998123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8BF12A1-93AC-80BF-5038-AD19A0273927}"/>
                </a:ext>
              </a:extLst>
            </p:cNvPr>
            <p:cNvCxnSpPr/>
            <p:nvPr/>
          </p:nvCxnSpPr>
          <p:spPr>
            <a:xfrm flipH="1">
              <a:off x="6087212" y="3894359"/>
              <a:ext cx="201168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37">
              <a:extLst>
                <a:ext uri="{FF2B5EF4-FFF2-40B4-BE49-F238E27FC236}">
                  <a16:creationId xmlns:a16="http://schemas.microsoft.com/office/drawing/2014/main" id="{264D5A31-AA74-4A7B-AE9D-A71C3BA33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8906" y="3617360"/>
              <a:ext cx="155522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latin typeface="Garamond" panose="02020404030301010803" pitchFamily="18" charset="0"/>
                </a:rPr>
                <a:t>Challenge question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BDD43C9-A894-46A8-9019-74A0C5596345}"/>
                </a:ext>
              </a:extLst>
            </p:cNvPr>
            <p:cNvCxnSpPr/>
            <p:nvPr/>
          </p:nvCxnSpPr>
          <p:spPr>
            <a:xfrm flipH="1">
              <a:off x="3734917" y="4022602"/>
              <a:ext cx="2254329" cy="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022FF369-CC13-A8E6-9356-CFD02A59D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7924" y="4489068"/>
              <a:ext cx="2194560" cy="1355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31" name="Text Box 37">
              <a:extLst>
                <a:ext uri="{FF2B5EF4-FFF2-40B4-BE49-F238E27FC236}">
                  <a16:creationId xmlns:a16="http://schemas.microsoft.com/office/drawing/2014/main" id="{90DFC4C7-02BF-D4FD-D9E1-6BC781EDD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1326" y="4253056"/>
              <a:ext cx="124425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latin typeface="Garamond" panose="02020404030301010803" pitchFamily="18" charset="0"/>
                </a:rPr>
                <a:t>Challenge response</a:t>
              </a:r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1E5F1583-8170-B39E-CD39-53487731A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1753" y="4651196"/>
              <a:ext cx="1920240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37">
              <a:extLst>
                <a:ext uri="{FF2B5EF4-FFF2-40B4-BE49-F238E27FC236}">
                  <a16:creationId xmlns:a16="http://schemas.microsoft.com/office/drawing/2014/main" id="{C137447B-67D5-3308-9261-4F919F3E3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0062" y="4364303"/>
              <a:ext cx="124425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latin typeface="Garamond" panose="02020404030301010803" pitchFamily="18" charset="0"/>
                </a:rPr>
                <a:t>Challenge response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36C748A-0C6F-6019-D166-1614C877AE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9506" y="5076988"/>
              <a:ext cx="1986644" cy="300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37">
              <a:extLst>
                <a:ext uri="{FF2B5EF4-FFF2-40B4-BE49-F238E27FC236}">
                  <a16:creationId xmlns:a16="http://schemas.microsoft.com/office/drawing/2014/main" id="{801FC692-A781-EA2C-498D-FEB99B0E7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3167" y="4834247"/>
              <a:ext cx="81144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latin typeface="Garamond" panose="02020404030301010803" pitchFamily="18" charset="0"/>
                </a:rPr>
                <a:t>Session OK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144646D-B3E7-6E58-68DA-1E594918F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7957" y="5272037"/>
              <a:ext cx="2271289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A0E4754B-9A66-0A86-DCA8-269D71E20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949" y="5732085"/>
              <a:ext cx="2285832" cy="17725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37">
              <a:extLst>
                <a:ext uri="{FF2B5EF4-FFF2-40B4-BE49-F238E27FC236}">
                  <a16:creationId xmlns:a16="http://schemas.microsoft.com/office/drawing/2014/main" id="{8B4B9721-E08D-CABD-D218-E7E7DE09D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678" y="5461502"/>
              <a:ext cx="189362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latin typeface="Garamond" panose="02020404030301010803" pitchFamily="18" charset="0"/>
                </a:rPr>
                <a:t>Crafted TCP Packets</a:t>
              </a:r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73F5607F-B97E-413B-83C1-BE5E35883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2779" y="5907186"/>
              <a:ext cx="1982251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6">
              <a:extLst>
                <a:ext uri="{FF2B5EF4-FFF2-40B4-BE49-F238E27FC236}">
                  <a16:creationId xmlns:a16="http://schemas.microsoft.com/office/drawing/2014/main" id="{700AD307-90E7-63EB-0421-773718524C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7319" y="2665446"/>
              <a:ext cx="15462" cy="3010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9B1AB100-CC2C-1164-2283-0570EB4B2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91" y="1759824"/>
              <a:ext cx="1476703" cy="8992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1200" b="1" dirty="0">
                  <a:solidFill>
                    <a:schemeClr val="bg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Network</a:t>
              </a:r>
            </a:p>
          </p:txBody>
        </p:sp>
        <p:sp>
          <p:nvSpPr>
            <p:cNvPr id="42" name="Line 16">
              <a:extLst>
                <a:ext uri="{FF2B5EF4-FFF2-40B4-BE49-F238E27FC236}">
                  <a16:creationId xmlns:a16="http://schemas.microsoft.com/office/drawing/2014/main" id="{59A8311D-0907-CF6D-4C90-799F339A8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3796" y="2664233"/>
              <a:ext cx="15462" cy="3010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AD168393-4AAD-77A0-B6C2-B190D8316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8254" y="1754580"/>
              <a:ext cx="1476703" cy="8992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1200" b="1" dirty="0">
                  <a:solidFill>
                    <a:schemeClr val="bg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PLC</a:t>
              </a:r>
            </a:p>
          </p:txBody>
        </p:sp>
        <p:sp>
          <p:nvSpPr>
            <p:cNvPr id="44" name="Text Box 37">
              <a:extLst>
                <a:ext uri="{FF2B5EF4-FFF2-40B4-BE49-F238E27FC236}">
                  <a16:creationId xmlns:a16="http://schemas.microsoft.com/office/drawing/2014/main" id="{DA9ABE7F-C4E0-459C-1C9E-9125D7A46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289" y="3755859"/>
              <a:ext cx="123303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latin typeface="Garamond" panose="02020404030301010803" pitchFamily="18" charset="0"/>
                </a:rPr>
                <a:t>Challenge question</a:t>
              </a:r>
            </a:p>
          </p:txBody>
        </p:sp>
        <p:sp>
          <p:nvSpPr>
            <p:cNvPr id="45" name="Text Box 37">
              <a:extLst>
                <a:ext uri="{FF2B5EF4-FFF2-40B4-BE49-F238E27FC236}">
                  <a16:creationId xmlns:a16="http://schemas.microsoft.com/office/drawing/2014/main" id="{B3363A52-E937-040E-EBED-0A6081C61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2197" y="4956886"/>
              <a:ext cx="177311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latin typeface="Garamond" panose="02020404030301010803" pitchFamily="18" charset="0"/>
                </a:rPr>
                <a:t>Session OK</a:t>
              </a:r>
            </a:p>
          </p:txBody>
        </p:sp>
        <p:sp>
          <p:nvSpPr>
            <p:cNvPr id="46" name="Text Box 37">
              <a:extLst>
                <a:ext uri="{FF2B5EF4-FFF2-40B4-BE49-F238E27FC236}">
                  <a16:creationId xmlns:a16="http://schemas.microsoft.com/office/drawing/2014/main" id="{00CAF8E1-FA98-8E86-3BE2-84F295010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569" y="3152527"/>
              <a:ext cx="184056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 dirty="0" err="1">
                  <a:latin typeface="Garamond" panose="02020404030301010803" pitchFamily="18" charset="0"/>
                </a:rPr>
                <a:t>Init</a:t>
              </a:r>
              <a:r>
                <a:rPr lang="en-US" altLang="en-US" sz="1000" b="1" dirty="0">
                  <a:latin typeface="Garamond" panose="02020404030301010803" pitchFamily="18" charset="0"/>
                </a:rPr>
                <a:t> Comm.: PLC IP+ port 102</a:t>
              </a:r>
            </a:p>
          </p:txBody>
        </p:sp>
        <p:sp>
          <p:nvSpPr>
            <p:cNvPr id="47" name="Text Box 37">
              <a:extLst>
                <a:ext uri="{FF2B5EF4-FFF2-40B4-BE49-F238E27FC236}">
                  <a16:creationId xmlns:a16="http://schemas.microsoft.com/office/drawing/2014/main" id="{E0E16F25-11A5-2C70-36E3-BBBB8CFBC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0168" y="5543813"/>
              <a:ext cx="189362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latin typeface="Garamond" panose="02020404030301010803" pitchFamily="18" charset="0"/>
                </a:rPr>
                <a:t>Crafted TCP Packets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0261-0D90-AC0D-8E03-A8BD558E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DA38-F010-43BF-86A6-6454C63E0435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7" y="262496"/>
            <a:ext cx="8913813" cy="61390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Attack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05" y="866050"/>
            <a:ext cx="7172108" cy="425638"/>
          </a:xfrm>
        </p:spPr>
        <p:txBody>
          <a:bodyPr>
            <a:noAutofit/>
          </a:bodyPr>
          <a:lstStyle/>
          <a:p>
            <a:pPr algn="just">
              <a:lnSpc>
                <a:spcPts val="2000"/>
              </a:lnSpc>
            </a:pPr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</a:rPr>
              <a:t>Attack Setup</a:t>
            </a:r>
          </a:p>
          <a:p>
            <a:pPr algn="just">
              <a:lnSpc>
                <a:spcPts val="2000"/>
              </a:lnSpc>
            </a:pPr>
            <a:endParaRPr lang="en-US" sz="1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       </a:t>
            </a:r>
          </a:p>
          <a:p>
            <a:pPr marL="977900" lvl="2" indent="-285750">
              <a:lnSpc>
                <a:spcPts val="2000"/>
              </a:lnSpc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lvl="1" indent="0">
              <a:lnSpc>
                <a:spcPts val="2000"/>
              </a:lnSpc>
              <a:buNone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9" name="Slide Number Placeholder 2">
            <a:extLst>
              <a:ext uri="{FF2B5EF4-FFF2-40B4-BE49-F238E27FC236}">
                <a16:creationId xmlns:a16="http://schemas.microsoft.com/office/drawing/2014/main" id="{51AC9204-6870-68D1-C3DD-176FD6DE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9331" y="6390341"/>
            <a:ext cx="542697" cy="279400"/>
          </a:xfrm>
        </p:spPr>
        <p:txBody>
          <a:bodyPr/>
          <a:lstStyle/>
          <a:p>
            <a:fld id="{F051485A-7F03-904B-B9B8-11B61FE810E2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DF2717-86D6-51CD-C0AE-CBB443DA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2" y="2310556"/>
            <a:ext cx="7435642" cy="393784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B359F8B-25BE-D5A8-DA5A-FCA3FDF14767}"/>
              </a:ext>
            </a:extLst>
          </p:cNvPr>
          <p:cNvSpPr txBox="1">
            <a:spLocks/>
          </p:cNvSpPr>
          <p:nvPr/>
        </p:nvSpPr>
        <p:spPr>
          <a:xfrm>
            <a:off x="239405" y="1836738"/>
            <a:ext cx="4337267" cy="425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</a:rPr>
              <a:t>Phase 1: Man-in-the-Middle Attack</a:t>
            </a:r>
          </a:p>
          <a:p>
            <a:pPr mar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 2" pitchFamily="18" charset="2"/>
              <a:buNone/>
            </a:pP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       </a:t>
            </a:r>
          </a:p>
          <a:p>
            <a:pPr marL="977900" lvl="2" indent="-285750">
              <a:lnSpc>
                <a:spcPts val="2000"/>
              </a:lnSpc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lvl="1" indent="0">
              <a:lnSpc>
                <a:spcPts val="2000"/>
              </a:lnSpc>
              <a:buFont typeface="Wingdings 2" pitchFamily="18" charset="2"/>
              <a:buNone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ts val="2000"/>
              </a:lnSpc>
              <a:buFont typeface="Wingdings 2" pitchFamily="18" charset="2"/>
              <a:buNone/>
            </a:pPr>
            <a:endParaRPr lang="en-U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E84517-46E7-7EB6-4635-C68280B64BD3}"/>
              </a:ext>
            </a:extLst>
          </p:cNvPr>
          <p:cNvGrpSpPr/>
          <p:nvPr/>
        </p:nvGrpSpPr>
        <p:grpSpPr>
          <a:xfrm>
            <a:off x="1180960" y="1229910"/>
            <a:ext cx="3835946" cy="557528"/>
            <a:chOff x="1180960" y="1229910"/>
            <a:chExt cx="3835946" cy="557528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B9DE99AB-04AB-D892-298A-40D036D88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960" y="1291689"/>
              <a:ext cx="1458724" cy="4957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Engineering Workstation</a:t>
              </a: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4623339E-D644-53A3-4077-0ADAE8447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182" y="1291688"/>
              <a:ext cx="1458724" cy="4957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Rockwell PLC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D58C137-4F5A-7DBA-4126-141B5D37B596}"/>
                </a:ext>
              </a:extLst>
            </p:cNvPr>
            <p:cNvCxnSpPr>
              <a:stCxn id="18" idx="3"/>
              <a:endCxn id="13" idx="1"/>
            </p:cNvCxnSpPr>
            <p:nvPr/>
          </p:nvCxnSpPr>
          <p:spPr>
            <a:xfrm flipV="1">
              <a:off x="2639684" y="1539563"/>
              <a:ext cx="918498" cy="1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1530B92-1D1F-5901-BB07-AD2786636967}"/>
                </a:ext>
              </a:extLst>
            </p:cNvPr>
            <p:cNvSpPr txBox="1">
              <a:spLocks/>
            </p:cNvSpPr>
            <p:nvPr/>
          </p:nvSpPr>
          <p:spPr>
            <a:xfrm>
              <a:off x="2688957" y="1229910"/>
              <a:ext cx="1136502" cy="2603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accent1"/>
                </a:buClr>
                <a:buFont typeface="Wingdings 2" pitchFamily="18" charset="2"/>
                <a:buChar char="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50000"/>
                  </a:schemeClr>
                </a:buClr>
                <a:buFont typeface="Wingdings 2" pitchFamily="18" charset="2"/>
                <a:buChar char="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Wingdings 2" pitchFamily="18" charset="2"/>
                <a:buChar char="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50000"/>
                  </a:schemeClr>
                </a:buClr>
                <a:buFont typeface="Wingdings 2" pitchFamily="18" charset="2"/>
                <a:buChar char="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Wingdings 2" pitchFamily="18" charset="2"/>
                <a:buChar char="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055813" indent="-344488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50000"/>
                  </a:schemeClr>
                </a:buClr>
                <a:buFont typeface="Wingdings 2" pitchFamily="18" charset="2"/>
                <a:buChar char="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3987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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743200" indent="-344488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50000"/>
                  </a:schemeClr>
                </a:buClr>
                <a:buFont typeface="Wingdings 2" pitchFamily="18" charset="2"/>
                <a:buChar char="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087688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"/>
                <a:def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 2" pitchFamily="18" charset="2"/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Internet        </a:t>
              </a:r>
              <a:endParaRPr lang="en-US" b="1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  <a:p>
              <a:pPr marL="977900" lvl="2" indent="-285750">
                <a:lnSpc>
                  <a:spcPts val="2000"/>
                </a:lnSpc>
              </a:pPr>
              <a:endParaRPr lang="en-US" b="1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  <a:p>
              <a:pPr marL="342900" lvl="1" indent="0">
                <a:lnSpc>
                  <a:spcPts val="2000"/>
                </a:lnSpc>
                <a:buFont typeface="Wingdings 2" pitchFamily="18" charset="2"/>
                <a:buNone/>
              </a:pPr>
              <a:endParaRPr lang="en-US" b="1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  <a:p>
              <a:pPr>
                <a:lnSpc>
                  <a:spcPts val="2000"/>
                </a:lnSpc>
                <a:buFont typeface="Arial" panose="020B0604020202020204" pitchFamily="34" charset="0"/>
                <a:buChar char="•"/>
              </a:pPr>
              <a:endParaRPr lang="en-US" b="1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  <a:p>
              <a:pPr marL="0" indent="0">
                <a:lnSpc>
                  <a:spcPts val="2000"/>
                </a:lnSpc>
                <a:buFont typeface="Wingdings 2" pitchFamily="18" charset="2"/>
                <a:buNone/>
              </a:pPr>
              <a:endParaRPr lang="en-US" b="1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9060F3-37F9-F85C-2855-D6ECC410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8875-0156-440B-8F0F-390442759AAA}" type="datetime1">
              <a:rPr lang="en-US" smtClean="0"/>
              <a:t>11/21/2023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52771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11729</TotalTime>
  <Words>1218</Words>
  <Application>Microsoft Office PowerPoint</Application>
  <PresentationFormat>On-screen Show (4:3)</PresentationFormat>
  <Paragraphs>285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Garamond</vt:lpstr>
      <vt:lpstr>Times New Roman</vt:lpstr>
      <vt:lpstr>Wingdings 2</vt:lpstr>
      <vt:lpstr>Perception</vt:lpstr>
      <vt:lpstr>Security Hardening of Industrial Control Systems through Attribute Based Access Control</vt:lpstr>
      <vt:lpstr>Outline</vt:lpstr>
      <vt:lpstr>Industrial Control Systems (ICS)</vt:lpstr>
      <vt:lpstr>Background: PLC and their Security Vulnerabilities</vt:lpstr>
      <vt:lpstr>Background: NIST NGAC for PLC</vt:lpstr>
      <vt:lpstr>Background: Policy Formalization</vt:lpstr>
      <vt:lpstr>Attack Model</vt:lpstr>
      <vt:lpstr>Attack Model</vt:lpstr>
      <vt:lpstr>Attack Demonstration</vt:lpstr>
      <vt:lpstr>Attack Demonstration</vt:lpstr>
      <vt:lpstr>ABAC Gateway</vt:lpstr>
      <vt:lpstr>Test Bed</vt:lpstr>
      <vt:lpstr>Test Bed</vt:lpstr>
      <vt:lpstr>Test Bed</vt:lpstr>
      <vt:lpstr>Verification: PLC Operates without ABAC Gateway</vt:lpstr>
      <vt:lpstr>Verification: PLC Operates without ABAC Gateway</vt:lpstr>
      <vt:lpstr>Verification: PLC Operates without ABAC Gateway</vt:lpstr>
      <vt:lpstr>Verification: PLC Operates with ABAC Gateway</vt:lpstr>
      <vt:lpstr>Verification: PLC Operates with ABAC Gateway</vt:lpstr>
      <vt:lpstr>Verification: PLC Operates with ABAC Gateway</vt:lpstr>
      <vt:lpstr>Formal Analysis</vt:lpstr>
      <vt:lpstr>Conclusion</vt:lpstr>
      <vt:lpstr>Future Work</vt:lpstr>
      <vt:lpstr>Acknowledgement</vt:lpstr>
      <vt:lpstr>Questions?</vt:lpstr>
    </vt:vector>
  </TitlesOfParts>
  <Company>University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Attribute-Based Access Control (ABAC): Overview and Insights</dc:title>
  <dc:creator>Mahmoud Abdelgawad</dc:creator>
  <cp:lastModifiedBy>Gowdanakatte,Shwetha</cp:lastModifiedBy>
  <cp:revision>1027</cp:revision>
  <cp:lastPrinted>2022-05-16T16:43:25Z</cp:lastPrinted>
  <dcterms:created xsi:type="dcterms:W3CDTF">2022-05-09T14:14:22Z</dcterms:created>
  <dcterms:modified xsi:type="dcterms:W3CDTF">2023-11-22T00:43:08Z</dcterms:modified>
</cp:coreProperties>
</file>