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3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327" r:id="rId4"/>
    <p:sldId id="258" r:id="rId5"/>
    <p:sldId id="325" r:id="rId6"/>
    <p:sldId id="267" r:id="rId7"/>
    <p:sldId id="303" r:id="rId8"/>
    <p:sldId id="328" r:id="rId9"/>
    <p:sldId id="308" r:id="rId10"/>
    <p:sldId id="310" r:id="rId11"/>
    <p:sldId id="329" r:id="rId12"/>
    <p:sldId id="301" r:id="rId13"/>
    <p:sldId id="309" r:id="rId14"/>
    <p:sldId id="295" r:id="rId15"/>
    <p:sldId id="307" r:id="rId16"/>
    <p:sldId id="334" r:id="rId17"/>
    <p:sldId id="338" r:id="rId18"/>
    <p:sldId id="335" r:id="rId19"/>
    <p:sldId id="297" r:id="rId20"/>
    <p:sldId id="299" r:id="rId21"/>
    <p:sldId id="339" r:id="rId22"/>
    <p:sldId id="336" r:id="rId23"/>
    <p:sldId id="296" r:id="rId24"/>
    <p:sldId id="322" r:id="rId25"/>
    <p:sldId id="340" r:id="rId26"/>
    <p:sldId id="337" r:id="rId27"/>
    <p:sldId id="312" r:id="rId28"/>
    <p:sldId id="318" r:id="rId29"/>
    <p:sldId id="321" r:id="rId30"/>
    <p:sldId id="319" r:id="rId31"/>
    <p:sldId id="320" r:id="rId32"/>
    <p:sldId id="341" r:id="rId33"/>
    <p:sldId id="330" r:id="rId34"/>
    <p:sldId id="259" r:id="rId35"/>
    <p:sldId id="306" r:id="rId36"/>
    <p:sldId id="260" r:id="rId37"/>
    <p:sldId id="311" r:id="rId38"/>
    <p:sldId id="261" r:id="rId39"/>
    <p:sldId id="331" r:id="rId40"/>
    <p:sldId id="305" r:id="rId41"/>
    <p:sldId id="315" r:id="rId42"/>
    <p:sldId id="316" r:id="rId43"/>
    <p:sldId id="317" r:id="rId44"/>
    <p:sldId id="333" r:id="rId45"/>
    <p:sldId id="332" r:id="rId46"/>
    <p:sldId id="285" r:id="rId47"/>
    <p:sldId id="324" r:id="rId48"/>
    <p:sldId id="286" r:id="rId49"/>
  </p:sldIdLst>
  <p:sldSz cx="9144000" cy="5143500" type="screen16x9"/>
  <p:notesSz cx="6858000" cy="9144000"/>
  <p:embeddedFontLst>
    <p:embeddedFont>
      <p:font typeface="Average" panose="020F0502020204030204" pitchFamily="34" charset="0"/>
      <p:regular r:id="rId52"/>
      <p:bold r:id="rId53"/>
      <p:italic r:id="rId54"/>
      <p:boldItalic r:id="rId55"/>
    </p:embeddedFont>
    <p:embeddedFont>
      <p:font typeface="Lato" panose="020F0502020204030203" pitchFamily="34" charset="77"/>
      <p:regular r:id="rId56"/>
      <p:bold r:id="rId57"/>
      <p:italic r:id="rId58"/>
      <p:boldItalic r:id="rId59"/>
    </p:embeddedFont>
    <p:embeddedFont>
      <p:font typeface="Montserrat" pitchFamily="2" charset="77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pour Saravani,Sina" initials="MS" lastIdx="3" clrIdx="0">
    <p:extLst>
      <p:ext uri="{19B8F6BF-5375-455C-9EA6-DF929625EA0E}">
        <p15:presenceInfo xmlns:p15="http://schemas.microsoft.com/office/powerpoint/2012/main" userId="S::sinamps@colostate.edu::559bb942-072a-44ca-adf9-3281b94d60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83A"/>
    <a:srgbClr val="0145AC"/>
    <a:srgbClr val="F9FFF1"/>
    <a:srgbClr val="FE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2"/>
    <p:restoredTop sz="92604" autoAdjust="0"/>
  </p:normalViewPr>
  <p:slideViewPr>
    <p:cSldViewPr snapToGrid="0">
      <p:cViewPr varScale="1">
        <p:scale>
          <a:sx n="121" d="100"/>
          <a:sy n="121" d="100"/>
        </p:scale>
        <p:origin x="184" y="4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9A894D-B530-4505-ACCA-783158B044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87A253-A336-453A-A651-7B6A9C27CC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8328-0606-46FE-BAB7-9716896FA191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897FC-0E6E-44D7-832E-3BC2B425D3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University of Nevada, Las Vegas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35AA4-61B5-465F-BEBB-E729946874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5CFA7-B08F-4C61-82CF-80DBF6EB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01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1417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117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414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4990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457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56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530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049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07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2238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0188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800" dirty="0"/>
              <a:t>Idea: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600" dirty="0"/>
              <a:t>The outputs of well-performing pre-trained networks can be further improved if processed by other networks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157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623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623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0239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2226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535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731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615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17840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024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8361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5063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effectLst/>
                <a:latin typeface="Helvetica" pitchFamily="2" charset="0"/>
              </a:rPr>
              <a:t>Context Ensemble</a:t>
            </a:r>
          </a:p>
        </p:txBody>
      </p:sp>
    </p:spTree>
    <p:extLst>
      <p:ext uri="{BB962C8B-B14F-4D97-AF65-F5344CB8AC3E}">
        <p14:creationId xmlns:p14="http://schemas.microsoft.com/office/powerpoint/2010/main" val="1307020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0283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292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f87997393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f87997393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108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2876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8799739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8799739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4456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663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f87997393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f87997393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3875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7508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61628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3430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7459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2895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3664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1422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5322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31383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8799739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8799739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954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837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f87997393_0_1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f87997393_0_1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7778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5319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7904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763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 descr="offset_comp_342327_edtied.jpg"/>
          <p:cNvPicPr preferRelativeResize="0"/>
          <p:nvPr/>
        </p:nvPicPr>
        <p:blipFill rotWithShape="1">
          <a:blip r:embed="rId3">
            <a:alphaModFix amt="31000"/>
          </a:blip>
          <a:srcRect l="14009" t="35833" r="43289" b="11297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TOC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53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 and body_alt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675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28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14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r:id="rId3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>
            <a:hlinkClick r:id="rId3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">
            <a:hlinkClick r:id="rId3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>
            <a:hlinkClick r:id="rId3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7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665" r:id="rId11"/>
    <p:sldLayoutId id="214748366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/>
              <a:t>COVID-19 Claims and Counterclaims in Twitter</a:t>
            </a:r>
            <a:endParaRPr sz="3000" dirty="0"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1"/>
          </p:nvPr>
        </p:nvSpPr>
        <p:spPr>
          <a:xfrm>
            <a:off x="3654011" y="2964873"/>
            <a:ext cx="3470700" cy="774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buNone/>
            </a:pPr>
            <a:r>
              <a:rPr lang="en-GB" dirty="0"/>
              <a:t>Sina </a:t>
            </a:r>
            <a:r>
              <a:rPr lang="en-GB" dirty="0" err="1"/>
              <a:t>Mahdipour</a:t>
            </a:r>
            <a:r>
              <a:rPr lang="en-GB" dirty="0"/>
              <a:t> </a:t>
            </a:r>
            <a:r>
              <a:rPr lang="en-GB" dirty="0" err="1"/>
              <a:t>Saravani</a:t>
            </a:r>
            <a:endParaRPr lang="en-GB" dirty="0"/>
          </a:p>
          <a:p>
            <a:pPr marL="0" lvl="0" indent="0" algn="l" rtl="0">
              <a:spcBef>
                <a:spcPts val="300"/>
              </a:spcBef>
              <a:buNone/>
            </a:pPr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Ritwik</a:t>
            </a:r>
            <a:r>
              <a:rPr lang="en-GB" dirty="0"/>
              <a:t> Banerjee</a:t>
            </a:r>
          </a:p>
          <a:p>
            <a:pPr marL="0" lvl="0" indent="0" algn="l" rtl="0">
              <a:spcBef>
                <a:spcPts val="300"/>
              </a:spcBef>
              <a:buNone/>
            </a:pPr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Indrakshi</a:t>
            </a:r>
            <a:r>
              <a:rPr lang="en-GB" dirty="0"/>
              <a:t> 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12783-D75B-4954-88DC-D537A5FCB9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23231" y="3739243"/>
            <a:ext cx="2631419" cy="1144936"/>
          </a:xfrm>
          <a:prstGeom prst="rect">
            <a:avLst/>
          </a:prstGeom>
        </p:spPr>
      </p:pic>
      <p:sp>
        <p:nvSpPr>
          <p:cNvPr id="5" name="Google Shape;229;p17">
            <a:extLst>
              <a:ext uri="{FF2B5EF4-FFF2-40B4-BE49-F238E27FC236}">
                <a16:creationId xmlns:a16="http://schemas.microsoft.com/office/drawing/2014/main" id="{3D21F5B7-37C6-B34E-9C9A-2B4E88FB04BD}"/>
              </a:ext>
            </a:extLst>
          </p:cNvPr>
          <p:cNvSpPr txBox="1">
            <a:spLocks/>
          </p:cNvSpPr>
          <p:nvPr/>
        </p:nvSpPr>
        <p:spPr>
          <a:xfrm>
            <a:off x="183311" y="4655127"/>
            <a:ext cx="2495234" cy="31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GB" dirty="0"/>
              <a:t>November 10,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The Best Language Model</a:t>
            </a:r>
            <a:br>
              <a:rPr lang="en-GB" dirty="0"/>
            </a:br>
            <a:r>
              <a:rPr lang="en-GB" dirty="0"/>
              <a:t>BERT for Sentence Classification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10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D6C1B-5A8C-1445-88E0-876873F7D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79" y="1301068"/>
            <a:ext cx="4005241" cy="349457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81DB13-826D-5645-A42F-8D0FF3A74093}"/>
              </a:ext>
            </a:extLst>
          </p:cNvPr>
          <p:cNvSpPr/>
          <p:nvPr/>
        </p:nvSpPr>
        <p:spPr>
          <a:xfrm>
            <a:off x="757021" y="4846348"/>
            <a:ext cx="762995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50" indent="0" algn="ctr">
              <a:buNone/>
            </a:pPr>
            <a:r>
              <a:rPr lang="en-US" sz="600" dirty="0">
                <a:solidFill>
                  <a:schemeClr val="bg1"/>
                </a:solidFill>
              </a:rPr>
              <a:t>Devlin, Jacob, Ming-Wei Chang, Kenton Lee, and Kristina Toutanova. "Bert: Pre-training of deep bidirectional transformers for language understanding." </a:t>
            </a:r>
            <a:r>
              <a:rPr lang="en-US" sz="600" i="1" dirty="0" err="1">
                <a:solidFill>
                  <a:schemeClr val="bg1"/>
                </a:solidFill>
              </a:rPr>
              <a:t>arXiv</a:t>
            </a:r>
            <a:r>
              <a:rPr lang="en-US" sz="600" i="1" dirty="0">
                <a:solidFill>
                  <a:schemeClr val="bg1"/>
                </a:solidFill>
              </a:rPr>
              <a:t> preprint arXiv:1810.04805</a:t>
            </a:r>
            <a:r>
              <a:rPr lang="en-US" sz="600" dirty="0">
                <a:solidFill>
                  <a:schemeClr val="bg1"/>
                </a:solidFill>
              </a:rPr>
              <a:t> (2018).</a:t>
            </a:r>
          </a:p>
        </p:txBody>
      </p:sp>
      <p:sp>
        <p:nvSpPr>
          <p:cNvPr id="8" name="Google Shape;5978;p39">
            <a:extLst>
              <a:ext uri="{FF2B5EF4-FFF2-40B4-BE49-F238E27FC236}">
                <a16:creationId xmlns:a16="http://schemas.microsoft.com/office/drawing/2014/main" id="{2B3B582B-B369-284B-9738-85414E3B8600}"/>
              </a:ext>
            </a:extLst>
          </p:cNvPr>
          <p:cNvSpPr/>
          <p:nvPr/>
        </p:nvSpPr>
        <p:spPr>
          <a:xfrm>
            <a:off x="8243858" y="734761"/>
            <a:ext cx="457199" cy="457199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74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9E986-A6F6-4FFE-8A5D-807FA8A0D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11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4" name="Google Shape;235;p18">
            <a:extLst>
              <a:ext uri="{FF2B5EF4-FFF2-40B4-BE49-F238E27FC236}">
                <a16:creationId xmlns:a16="http://schemas.microsoft.com/office/drawing/2014/main" id="{A264DE9B-96D6-CA4D-B685-30B61EC8CE3C}"/>
              </a:ext>
            </a:extLst>
          </p:cNvPr>
          <p:cNvSpPr txBox="1"/>
          <p:nvPr/>
        </p:nvSpPr>
        <p:spPr>
          <a:xfrm>
            <a:off x="840509" y="1080656"/>
            <a:ext cx="4895273" cy="32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Related Work</a:t>
            </a:r>
            <a:endParaRPr sz="44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3042625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Related Work</a:t>
            </a:r>
            <a:br>
              <a:rPr lang="en-GB" dirty="0"/>
            </a:br>
            <a:r>
              <a:rPr lang="en-GB" dirty="0"/>
              <a:t>Irony Detection</a:t>
            </a:r>
            <a:endParaRPr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Irony and sarcasm detection in Twitter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Sarcasm and Irony are types of figurative language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The speaker means the opposite of what they say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Objective: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Given a tweet and its context, understand if it is ironic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12</a:t>
            </a:fld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6" name="Google Shape;6004;p39">
            <a:extLst>
              <a:ext uri="{FF2B5EF4-FFF2-40B4-BE49-F238E27FC236}">
                <a16:creationId xmlns:a16="http://schemas.microsoft.com/office/drawing/2014/main" id="{A56F2C21-A714-D642-8EB7-B7DDDB927CD6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7" name="Google Shape;6005;p39">
              <a:extLst>
                <a:ext uri="{FF2B5EF4-FFF2-40B4-BE49-F238E27FC236}">
                  <a16:creationId xmlns:a16="http://schemas.microsoft.com/office/drawing/2014/main" id="{800F93FF-154B-EB48-89CA-4F10E3AE5DCC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8" name="Google Shape;6006;p39">
              <a:extLst>
                <a:ext uri="{FF2B5EF4-FFF2-40B4-BE49-F238E27FC236}">
                  <a16:creationId xmlns:a16="http://schemas.microsoft.com/office/drawing/2014/main" id="{F783C07A-6AEA-534F-A14F-56B4F401671F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4783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Related Work</a:t>
            </a:r>
            <a:br>
              <a:rPr lang="en-US" dirty="0"/>
            </a:br>
            <a:r>
              <a:rPr lang="en-US" dirty="0"/>
              <a:t>Irony Detection Shared Tasks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/>
              <a:t>There are two related shared tasks: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/>
              <a:t>SemEval</a:t>
            </a:r>
            <a:r>
              <a:rPr lang="en-GB" sz="1800" dirty="0"/>
              <a:t> 2018: </a:t>
            </a:r>
            <a:r>
              <a:rPr lang="en-GB" sz="1600" dirty="0"/>
              <a:t>Irony Detection in Tweets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Classification of a single tweet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Figurative Language 2020: </a:t>
            </a:r>
            <a:r>
              <a:rPr lang="en-GB" sz="1600" dirty="0"/>
              <a:t>Sarcasm Detection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Classification of a response tweet considering its context tweets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grpSp>
        <p:nvGrpSpPr>
          <p:cNvPr id="6" name="Google Shape;6004;p39">
            <a:extLst>
              <a:ext uri="{FF2B5EF4-FFF2-40B4-BE49-F238E27FC236}">
                <a16:creationId xmlns:a16="http://schemas.microsoft.com/office/drawing/2014/main" id="{23CDE87B-E1DE-A34E-ABB0-E83232A3B756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7" name="Google Shape;6005;p39">
              <a:extLst>
                <a:ext uri="{FF2B5EF4-FFF2-40B4-BE49-F238E27FC236}">
                  <a16:creationId xmlns:a16="http://schemas.microsoft.com/office/drawing/2014/main" id="{0DAE81DD-C303-E043-995F-5593B4F67F6F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8" name="Google Shape;6006;p39">
              <a:extLst>
                <a:ext uri="{FF2B5EF4-FFF2-40B4-BE49-F238E27FC236}">
                  <a16:creationId xmlns:a16="http://schemas.microsoft.com/office/drawing/2014/main" id="{E63BDC31-3045-1247-87DA-D0EEE43703EC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7412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Related Work</a:t>
            </a:r>
            <a:br>
              <a:rPr lang="en-US" dirty="0"/>
            </a:br>
            <a:r>
              <a:rPr lang="en-US" dirty="0"/>
              <a:t>Irony Detection Datasets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400" dirty="0" err="1"/>
              <a:t>SemEval</a:t>
            </a:r>
            <a:r>
              <a:rPr lang="en-GB" sz="1400" dirty="0"/>
              <a:t> dataset examples: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6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dirty="0"/>
              <a:t>Figurative Language dataset example:</a:t>
            </a:r>
            <a:endParaRPr lang="en-GB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CF81DC-CD57-B246-81E6-E628919C7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300" y="3023150"/>
            <a:ext cx="3149399" cy="1659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AF11A5-03CE-2444-8305-CEC809B34582}"/>
              </a:ext>
            </a:extLst>
          </p:cNvPr>
          <p:cNvSpPr txBox="1"/>
          <p:nvPr/>
        </p:nvSpPr>
        <p:spPr>
          <a:xfrm>
            <a:off x="2997299" y="2042312"/>
            <a:ext cx="314939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 just love when you test my patience!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Go ahead drop me hate, I’m looking forward to it.</a:t>
            </a:r>
          </a:p>
        </p:txBody>
      </p:sp>
      <p:grpSp>
        <p:nvGrpSpPr>
          <p:cNvPr id="11" name="Google Shape;6004;p39">
            <a:extLst>
              <a:ext uri="{FF2B5EF4-FFF2-40B4-BE49-F238E27FC236}">
                <a16:creationId xmlns:a16="http://schemas.microsoft.com/office/drawing/2014/main" id="{4C5584FE-FD0B-A647-B9FD-F25B274D530B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12" name="Google Shape;6005;p39">
              <a:extLst>
                <a:ext uri="{FF2B5EF4-FFF2-40B4-BE49-F238E27FC236}">
                  <a16:creationId xmlns:a16="http://schemas.microsoft.com/office/drawing/2014/main" id="{C90EAB70-271C-5B48-966F-0E6524AB0D27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3" name="Google Shape;6006;p39">
              <a:extLst>
                <a:ext uri="{FF2B5EF4-FFF2-40B4-BE49-F238E27FC236}">
                  <a16:creationId xmlns:a16="http://schemas.microsoft.com/office/drawing/2014/main" id="{8669C5E5-05CE-9542-9E83-5B74A7386981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8A2987C-E853-5047-8203-ADE40D48DEEB}"/>
              </a:ext>
            </a:extLst>
          </p:cNvPr>
          <p:cNvSpPr/>
          <p:nvPr/>
        </p:nvSpPr>
        <p:spPr>
          <a:xfrm>
            <a:off x="757021" y="4790930"/>
            <a:ext cx="7629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50" indent="0" algn="ctr">
              <a:buNone/>
            </a:pPr>
            <a:r>
              <a:rPr lang="en-US" sz="600" dirty="0">
                <a:solidFill>
                  <a:schemeClr val="bg1"/>
                </a:solidFill>
              </a:rPr>
              <a:t>Van </a:t>
            </a:r>
            <a:r>
              <a:rPr lang="en-US" sz="600" dirty="0" err="1">
                <a:solidFill>
                  <a:schemeClr val="bg1"/>
                </a:solidFill>
              </a:rPr>
              <a:t>Hee</a:t>
            </a:r>
            <a:r>
              <a:rPr lang="en-US" sz="600" dirty="0">
                <a:solidFill>
                  <a:schemeClr val="bg1"/>
                </a:solidFill>
              </a:rPr>
              <a:t>, Cynthia, Els Lefever, and </a:t>
            </a:r>
            <a:r>
              <a:rPr lang="en-US" sz="600" dirty="0" err="1">
                <a:solidFill>
                  <a:schemeClr val="bg1"/>
                </a:solidFill>
              </a:rPr>
              <a:t>Véronique</a:t>
            </a:r>
            <a:r>
              <a:rPr lang="en-US" sz="600" dirty="0">
                <a:solidFill>
                  <a:schemeClr val="bg1"/>
                </a:solidFill>
              </a:rPr>
              <a:t> </a:t>
            </a:r>
            <a:r>
              <a:rPr lang="en-US" sz="600" dirty="0" err="1">
                <a:solidFill>
                  <a:schemeClr val="bg1"/>
                </a:solidFill>
              </a:rPr>
              <a:t>Hoste</a:t>
            </a:r>
            <a:r>
              <a:rPr lang="en-US" sz="600" dirty="0">
                <a:solidFill>
                  <a:schemeClr val="bg1"/>
                </a:solidFill>
              </a:rPr>
              <a:t>. "Semeval-2018 task 3: Irony detection in </a:t>
            </a:r>
            <a:r>
              <a:rPr lang="en-US" sz="600" dirty="0" err="1">
                <a:solidFill>
                  <a:schemeClr val="bg1"/>
                </a:solidFill>
              </a:rPr>
              <a:t>english</a:t>
            </a:r>
            <a:r>
              <a:rPr lang="en-US" sz="600" dirty="0">
                <a:solidFill>
                  <a:schemeClr val="bg1"/>
                </a:solidFill>
              </a:rPr>
              <a:t> tweets." In </a:t>
            </a:r>
            <a:r>
              <a:rPr lang="en-US" sz="600" i="1" dirty="0">
                <a:solidFill>
                  <a:schemeClr val="bg1"/>
                </a:solidFill>
              </a:rPr>
              <a:t>Proceedings of The 12th International Workshop on Semantic Evaluation</a:t>
            </a:r>
            <a:r>
              <a:rPr lang="en-US" sz="600" dirty="0">
                <a:solidFill>
                  <a:schemeClr val="bg1"/>
                </a:solidFill>
              </a:rPr>
              <a:t>, pp. 39-50. 2018.</a:t>
            </a:r>
          </a:p>
          <a:p>
            <a:pPr marL="146050" algn="ctr"/>
            <a:r>
              <a:rPr lang="en-US" sz="600" dirty="0">
                <a:solidFill>
                  <a:schemeClr val="bg1"/>
                </a:solidFill>
              </a:rPr>
              <a:t>         Ghosh, </a:t>
            </a:r>
            <a:r>
              <a:rPr lang="en-US" sz="600" dirty="0" err="1">
                <a:solidFill>
                  <a:schemeClr val="bg1"/>
                </a:solidFill>
              </a:rPr>
              <a:t>Debanjan</a:t>
            </a:r>
            <a:r>
              <a:rPr lang="en-US" sz="600" dirty="0">
                <a:solidFill>
                  <a:schemeClr val="bg1"/>
                </a:solidFill>
              </a:rPr>
              <a:t>, </a:t>
            </a:r>
            <a:r>
              <a:rPr lang="en-US" sz="600" dirty="0" err="1">
                <a:solidFill>
                  <a:schemeClr val="bg1"/>
                </a:solidFill>
              </a:rPr>
              <a:t>Avijit</a:t>
            </a:r>
            <a:r>
              <a:rPr lang="en-US" sz="600" dirty="0">
                <a:solidFill>
                  <a:schemeClr val="bg1"/>
                </a:solidFill>
              </a:rPr>
              <a:t> Vajpayee, and </a:t>
            </a:r>
            <a:r>
              <a:rPr lang="en-US" sz="600" dirty="0" err="1">
                <a:solidFill>
                  <a:schemeClr val="bg1"/>
                </a:solidFill>
              </a:rPr>
              <a:t>Smaranda</a:t>
            </a:r>
            <a:r>
              <a:rPr lang="en-US" sz="600" dirty="0">
                <a:solidFill>
                  <a:schemeClr val="bg1"/>
                </a:solidFill>
              </a:rPr>
              <a:t> Muresan. "A Report on the 2020 Sarcasm Detection Shared Task." </a:t>
            </a:r>
            <a:r>
              <a:rPr lang="en-US" sz="600" i="1" dirty="0" err="1">
                <a:solidFill>
                  <a:schemeClr val="bg1"/>
                </a:solidFill>
              </a:rPr>
              <a:t>arXiv</a:t>
            </a:r>
            <a:r>
              <a:rPr lang="en-US" sz="600" i="1" dirty="0">
                <a:solidFill>
                  <a:schemeClr val="bg1"/>
                </a:solidFill>
              </a:rPr>
              <a:t> preprint arXiv:2005.05814</a:t>
            </a:r>
            <a:r>
              <a:rPr lang="en-US" sz="600" dirty="0">
                <a:solidFill>
                  <a:schemeClr val="bg1"/>
                </a:solidFill>
              </a:rPr>
              <a:t> (2020).</a:t>
            </a:r>
            <a:endParaRPr lang="en-US" sz="600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marL="146050" indent="0" algn="ctr">
              <a:buNone/>
            </a:pPr>
            <a:endParaRPr lang="en-US" sz="600" dirty="0">
              <a:solidFill>
                <a:schemeClr val="bg1"/>
              </a:solidFill>
            </a:endParaRPr>
          </a:p>
          <a:p>
            <a:pPr marL="146050" indent="0" algn="ctr">
              <a:buNone/>
            </a:pP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5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Related Work</a:t>
            </a:r>
            <a:br>
              <a:rPr lang="en-US" dirty="0"/>
            </a:br>
            <a:r>
              <a:rPr lang="en-US" dirty="0"/>
              <a:t>WLV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Title</a:t>
            </a:r>
            <a:r>
              <a:rPr lang="en-GB" sz="1800" dirty="0"/>
              <a:t>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WLV at SemEval-2018 Task 3: Dissecting Tweets in Search of Irony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Authors: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Omid </a:t>
            </a:r>
            <a:r>
              <a:rPr lang="en-US" sz="1600" dirty="0" err="1"/>
              <a:t>Rohanian</a:t>
            </a:r>
            <a:r>
              <a:rPr lang="en-US" sz="1600" dirty="0"/>
              <a:t>, Shiva </a:t>
            </a:r>
            <a:r>
              <a:rPr lang="en-US" sz="1600" dirty="0" err="1"/>
              <a:t>Taslimipoor</a:t>
            </a:r>
            <a:r>
              <a:rPr lang="en-US" sz="1600" dirty="0"/>
              <a:t>, Richard Evans and Ruslan </a:t>
            </a:r>
            <a:r>
              <a:rPr lang="en-US" sz="1600" dirty="0" err="1"/>
              <a:t>Mitkov</a:t>
            </a:r>
            <a:endParaRPr lang="en-US" sz="1800" b="1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University of Wolverhampton</a:t>
            </a:r>
            <a:endParaRPr lang="en-US" sz="16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/>
              <a:t>Venue:</a:t>
            </a: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12th International Workshop on Semantic Evaluation (2018)</a:t>
            </a:r>
            <a:endParaRPr lang="en-GB" sz="1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grpSp>
        <p:nvGrpSpPr>
          <p:cNvPr id="11" name="Google Shape;6004;p39">
            <a:extLst>
              <a:ext uri="{FF2B5EF4-FFF2-40B4-BE49-F238E27FC236}">
                <a16:creationId xmlns:a16="http://schemas.microsoft.com/office/drawing/2014/main" id="{4C5584FE-FD0B-A647-B9FD-F25B274D530B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12" name="Google Shape;6005;p39">
              <a:extLst>
                <a:ext uri="{FF2B5EF4-FFF2-40B4-BE49-F238E27FC236}">
                  <a16:creationId xmlns:a16="http://schemas.microsoft.com/office/drawing/2014/main" id="{C90EAB70-271C-5B48-966F-0E6524AB0D27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3" name="Google Shape;6006;p39">
              <a:extLst>
                <a:ext uri="{FF2B5EF4-FFF2-40B4-BE49-F238E27FC236}">
                  <a16:creationId xmlns:a16="http://schemas.microsoft.com/office/drawing/2014/main" id="{8669C5E5-05CE-9542-9E83-5B74A7386981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3D36D3-0CC5-2643-A8EF-1B10EB3CB943}"/>
              </a:ext>
            </a:extLst>
          </p:cNvPr>
          <p:cNvSpPr txBox="1"/>
          <p:nvPr/>
        </p:nvSpPr>
        <p:spPr>
          <a:xfrm>
            <a:off x="1313793" y="1041309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5"/>
                </a:solidFill>
              </a:rPr>
              <a:t>SemEval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4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Related Work</a:t>
            </a:r>
            <a:br>
              <a:rPr lang="en-US" dirty="0"/>
            </a:br>
            <a:r>
              <a:rPr lang="en-US" dirty="0"/>
              <a:t>WLV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/>
              <a:t>Details of the system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Breaking tweets into two parts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Tweet elements: text, hashtags, emojis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Using manual features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Binary contrast feature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Intensity feature based on sentiment score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Using word2vec embeddings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Using voting classifier with LR and SVM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grpSp>
        <p:nvGrpSpPr>
          <p:cNvPr id="11" name="Google Shape;6004;p39">
            <a:extLst>
              <a:ext uri="{FF2B5EF4-FFF2-40B4-BE49-F238E27FC236}">
                <a16:creationId xmlns:a16="http://schemas.microsoft.com/office/drawing/2014/main" id="{4C5584FE-FD0B-A647-B9FD-F25B274D530B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12" name="Google Shape;6005;p39">
              <a:extLst>
                <a:ext uri="{FF2B5EF4-FFF2-40B4-BE49-F238E27FC236}">
                  <a16:creationId xmlns:a16="http://schemas.microsoft.com/office/drawing/2014/main" id="{C90EAB70-271C-5B48-966F-0E6524AB0D27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3" name="Google Shape;6006;p39">
              <a:extLst>
                <a:ext uri="{FF2B5EF4-FFF2-40B4-BE49-F238E27FC236}">
                  <a16:creationId xmlns:a16="http://schemas.microsoft.com/office/drawing/2014/main" id="{8669C5E5-05CE-9542-9E83-5B74A7386981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3240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Related Work</a:t>
            </a:r>
            <a:br>
              <a:rPr lang="en-US" dirty="0"/>
            </a:br>
            <a:r>
              <a:rPr lang="en-US" dirty="0"/>
              <a:t>WLV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/>
              <a:t>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grpSp>
        <p:nvGrpSpPr>
          <p:cNvPr id="11" name="Google Shape;6004;p39">
            <a:extLst>
              <a:ext uri="{FF2B5EF4-FFF2-40B4-BE49-F238E27FC236}">
                <a16:creationId xmlns:a16="http://schemas.microsoft.com/office/drawing/2014/main" id="{4C5584FE-FD0B-A647-B9FD-F25B274D530B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12" name="Google Shape;6005;p39">
              <a:extLst>
                <a:ext uri="{FF2B5EF4-FFF2-40B4-BE49-F238E27FC236}">
                  <a16:creationId xmlns:a16="http://schemas.microsoft.com/office/drawing/2014/main" id="{C90EAB70-271C-5B48-966F-0E6524AB0D27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3" name="Google Shape;6006;p39">
              <a:extLst>
                <a:ext uri="{FF2B5EF4-FFF2-40B4-BE49-F238E27FC236}">
                  <a16:creationId xmlns:a16="http://schemas.microsoft.com/office/drawing/2014/main" id="{8669C5E5-05CE-9542-9E83-5B74A7386981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8E1754E-13FC-E140-B194-8F1E2A0F5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40363"/>
              </p:ext>
            </p:extLst>
          </p:nvPr>
        </p:nvGraphicFramePr>
        <p:xfrm>
          <a:off x="2590800" y="2466890"/>
          <a:ext cx="3962400" cy="1112520"/>
        </p:xfrm>
        <a:graphic>
          <a:graphicData uri="http://schemas.openxmlformats.org/drawingml/2006/table">
            <a:tbl>
              <a:tblPr firstCol="1" bandRow="1">
                <a:tableStyleId>{F5AB1C69-6EDB-4FF4-983F-18BD219EF322}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92136123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365279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238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51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514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448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Related Work</a:t>
            </a:r>
            <a:br>
              <a:rPr lang="en-US" dirty="0"/>
            </a:br>
            <a:r>
              <a:rPr lang="en-US" dirty="0" err="1"/>
              <a:t>RoBERTa</a:t>
            </a:r>
            <a:r>
              <a:rPr lang="en-US" dirty="0"/>
              <a:t>-RCNN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Title</a:t>
            </a:r>
            <a:r>
              <a:rPr lang="en-GB" sz="1800" dirty="0"/>
              <a:t>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A Transformer-based approach to Irony and Sarcasm detection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Authors: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 err="1"/>
              <a:t>Rolandos</a:t>
            </a:r>
            <a:r>
              <a:rPr lang="en-US" sz="1600" dirty="0"/>
              <a:t> Alexandros </a:t>
            </a:r>
            <a:r>
              <a:rPr lang="en-US" sz="1600" dirty="0" err="1"/>
              <a:t>Potamias</a:t>
            </a:r>
            <a:r>
              <a:rPr lang="en-US" sz="1600" dirty="0"/>
              <a:t>, Georgios </a:t>
            </a:r>
            <a:r>
              <a:rPr lang="en-US" sz="1600" dirty="0" err="1"/>
              <a:t>Siolas</a:t>
            </a:r>
            <a:r>
              <a:rPr lang="en-US" sz="1600" dirty="0"/>
              <a:t>, Andreas-Georgios </a:t>
            </a:r>
            <a:r>
              <a:rPr lang="en-US" sz="1600" dirty="0" err="1"/>
              <a:t>Stafylopatis</a:t>
            </a: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National Technical University of Athens</a:t>
            </a: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/>
              <a:t>Venue: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Neural Computing and Applications (2020)</a:t>
            </a:r>
            <a:endParaRPr lang="en-US" sz="1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grpSp>
        <p:nvGrpSpPr>
          <p:cNvPr id="11" name="Google Shape;6004;p39">
            <a:extLst>
              <a:ext uri="{FF2B5EF4-FFF2-40B4-BE49-F238E27FC236}">
                <a16:creationId xmlns:a16="http://schemas.microsoft.com/office/drawing/2014/main" id="{4C5584FE-FD0B-A647-B9FD-F25B274D530B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12" name="Google Shape;6005;p39">
              <a:extLst>
                <a:ext uri="{FF2B5EF4-FFF2-40B4-BE49-F238E27FC236}">
                  <a16:creationId xmlns:a16="http://schemas.microsoft.com/office/drawing/2014/main" id="{C90EAB70-271C-5B48-966F-0E6524AB0D27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3" name="Google Shape;6006;p39">
              <a:extLst>
                <a:ext uri="{FF2B5EF4-FFF2-40B4-BE49-F238E27FC236}">
                  <a16:creationId xmlns:a16="http://schemas.microsoft.com/office/drawing/2014/main" id="{8669C5E5-05CE-9542-9E83-5B74A7386981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5504CF-5592-304C-AC93-742B70434580}"/>
              </a:ext>
            </a:extLst>
          </p:cNvPr>
          <p:cNvSpPr txBox="1"/>
          <p:nvPr/>
        </p:nvSpPr>
        <p:spPr>
          <a:xfrm>
            <a:off x="1313793" y="1041309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5"/>
                </a:solidFill>
              </a:rPr>
              <a:t>SemEval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4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800" dirty="0"/>
              <a:t>Related Work</a:t>
            </a:r>
            <a:br>
              <a:rPr lang="en-GB" dirty="0"/>
            </a:br>
            <a:r>
              <a:rPr lang="en-GB" dirty="0" err="1"/>
              <a:t>RoBERTa</a:t>
            </a:r>
            <a:r>
              <a:rPr lang="en-GB" dirty="0"/>
              <a:t>-RCNN</a:t>
            </a:r>
            <a:endParaRPr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89F0B-9282-4743-A0CE-6546267B7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9" b="2275"/>
          <a:stretch/>
        </p:blipFill>
        <p:spPr>
          <a:xfrm>
            <a:off x="2286242" y="1630046"/>
            <a:ext cx="4571516" cy="2673642"/>
          </a:xfrm>
          <a:prstGeom prst="rect">
            <a:avLst/>
          </a:prstGeom>
        </p:spPr>
      </p:pic>
      <p:grpSp>
        <p:nvGrpSpPr>
          <p:cNvPr id="7" name="Google Shape;6004;p39">
            <a:extLst>
              <a:ext uri="{FF2B5EF4-FFF2-40B4-BE49-F238E27FC236}">
                <a16:creationId xmlns:a16="http://schemas.microsoft.com/office/drawing/2014/main" id="{1E41AC83-4B57-5546-A2FB-8D5123EE7DD1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8" name="Google Shape;6005;p39">
              <a:extLst>
                <a:ext uri="{FF2B5EF4-FFF2-40B4-BE49-F238E27FC236}">
                  <a16:creationId xmlns:a16="http://schemas.microsoft.com/office/drawing/2014/main" id="{874246C7-0A30-064F-A468-024140278BF1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9" name="Google Shape;6006;p39">
              <a:extLst>
                <a:ext uri="{FF2B5EF4-FFF2-40B4-BE49-F238E27FC236}">
                  <a16:creationId xmlns:a16="http://schemas.microsoft.com/office/drawing/2014/main" id="{EDC98EB1-A772-914E-8CA3-F36CB51B9534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45B7B85-2321-334B-9209-CC2AA9E9F49B}"/>
              </a:ext>
            </a:extLst>
          </p:cNvPr>
          <p:cNvSpPr/>
          <p:nvPr/>
        </p:nvSpPr>
        <p:spPr>
          <a:xfrm>
            <a:off x="757021" y="4846348"/>
            <a:ext cx="762995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50" indent="0" algn="ctr">
              <a:buNone/>
            </a:pPr>
            <a:r>
              <a:rPr lang="en-US" sz="600" dirty="0" err="1">
                <a:solidFill>
                  <a:schemeClr val="bg1"/>
                </a:solidFill>
              </a:rPr>
              <a:t>Potamias</a:t>
            </a:r>
            <a:r>
              <a:rPr lang="en-US" sz="600" dirty="0">
                <a:solidFill>
                  <a:schemeClr val="bg1"/>
                </a:solidFill>
              </a:rPr>
              <a:t>, </a:t>
            </a:r>
            <a:r>
              <a:rPr lang="en-US" sz="600" dirty="0" err="1">
                <a:solidFill>
                  <a:schemeClr val="bg1"/>
                </a:solidFill>
              </a:rPr>
              <a:t>Rolandos</a:t>
            </a:r>
            <a:r>
              <a:rPr lang="en-US" sz="600" dirty="0">
                <a:solidFill>
                  <a:schemeClr val="bg1"/>
                </a:solidFill>
              </a:rPr>
              <a:t> Alexandros, Georgios </a:t>
            </a:r>
            <a:r>
              <a:rPr lang="en-US" sz="600" dirty="0" err="1">
                <a:solidFill>
                  <a:schemeClr val="bg1"/>
                </a:solidFill>
              </a:rPr>
              <a:t>Siolas</a:t>
            </a:r>
            <a:r>
              <a:rPr lang="en-US" sz="600" dirty="0">
                <a:solidFill>
                  <a:schemeClr val="bg1"/>
                </a:solidFill>
              </a:rPr>
              <a:t>, and Andreas-Georgios </a:t>
            </a:r>
            <a:r>
              <a:rPr lang="en-US" sz="600" dirty="0" err="1">
                <a:solidFill>
                  <a:schemeClr val="bg1"/>
                </a:solidFill>
              </a:rPr>
              <a:t>Stafylopatis</a:t>
            </a:r>
            <a:r>
              <a:rPr lang="en-US" sz="600" dirty="0">
                <a:solidFill>
                  <a:schemeClr val="bg1"/>
                </a:solidFill>
              </a:rPr>
              <a:t>. "A transformer-based approach to irony and sarcasm detection." </a:t>
            </a:r>
            <a:r>
              <a:rPr lang="en-US" sz="600" i="1" dirty="0">
                <a:solidFill>
                  <a:schemeClr val="bg1"/>
                </a:solidFill>
              </a:rPr>
              <a:t>Neural Computing and Applications</a:t>
            </a:r>
            <a:r>
              <a:rPr lang="en-US" sz="600" dirty="0">
                <a:solidFill>
                  <a:schemeClr val="bg1"/>
                </a:solidFill>
              </a:rPr>
              <a:t> (2020): 1-12.</a:t>
            </a:r>
          </a:p>
        </p:txBody>
      </p:sp>
    </p:spTree>
    <p:extLst>
      <p:ext uri="{BB962C8B-B14F-4D97-AF65-F5344CB8AC3E}">
        <p14:creationId xmlns:p14="http://schemas.microsoft.com/office/powerpoint/2010/main" val="250626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TOC</a:t>
            </a:r>
            <a:endParaRPr dirty="0"/>
          </a:p>
        </p:txBody>
      </p:sp>
      <p:sp>
        <p:nvSpPr>
          <p:cNvPr id="235" name="Google Shape;235;p18"/>
          <p:cNvSpPr txBox="1"/>
          <p:nvPr/>
        </p:nvSpPr>
        <p:spPr>
          <a:xfrm>
            <a:off x="1294300" y="2097575"/>
            <a:ext cx="3277699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Motivation &amp; Problem Statement</a:t>
            </a:r>
            <a:endParaRPr sz="18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1294301" y="3046434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Our Contributions</a:t>
            </a:r>
            <a:endParaRPr lang="en-GB" dirty="0"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1294301" y="368005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References</a:t>
            </a:r>
            <a:endParaRPr sz="18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9E986-A6F6-4FFE-8A5D-807FA8A0D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0" name="Google Shape;5531;p38">
            <a:extLst>
              <a:ext uri="{FF2B5EF4-FFF2-40B4-BE49-F238E27FC236}">
                <a16:creationId xmlns:a16="http://schemas.microsoft.com/office/drawing/2014/main" id="{FCC97E4C-B126-4565-B260-ED0CBB6E4C2F}"/>
              </a:ext>
            </a:extLst>
          </p:cNvPr>
          <p:cNvGrpSpPr/>
          <p:nvPr/>
        </p:nvGrpSpPr>
        <p:grpSpPr>
          <a:xfrm>
            <a:off x="961703" y="2159279"/>
            <a:ext cx="220214" cy="211503"/>
            <a:chOff x="-48233050" y="3569725"/>
            <a:chExt cx="252050" cy="299475"/>
          </a:xfrm>
        </p:grpSpPr>
        <p:sp>
          <p:nvSpPr>
            <p:cNvPr id="26" name="Google Shape;5532;p38">
              <a:extLst>
                <a:ext uri="{FF2B5EF4-FFF2-40B4-BE49-F238E27FC236}">
                  <a16:creationId xmlns:a16="http://schemas.microsoft.com/office/drawing/2014/main" id="{68084811-6C36-48F1-B784-C6082401C241}"/>
                </a:ext>
              </a:extLst>
            </p:cNvPr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27" name="Google Shape;5533;p38">
              <a:extLst>
                <a:ext uri="{FF2B5EF4-FFF2-40B4-BE49-F238E27FC236}">
                  <a16:creationId xmlns:a16="http://schemas.microsoft.com/office/drawing/2014/main" id="{F535881A-9922-42DE-88E5-194BC0758E65}"/>
                </a:ext>
              </a:extLst>
            </p:cNvPr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34;p38">
              <a:extLst>
                <a:ext uri="{FF2B5EF4-FFF2-40B4-BE49-F238E27FC236}">
                  <a16:creationId xmlns:a16="http://schemas.microsoft.com/office/drawing/2014/main" id="{A6219184-9175-40AB-A5EB-908D9AFBCB8D}"/>
                </a:ext>
              </a:extLst>
            </p:cNvPr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11" name="Google Shape;5953;p39">
            <a:extLst>
              <a:ext uri="{FF2B5EF4-FFF2-40B4-BE49-F238E27FC236}">
                <a16:creationId xmlns:a16="http://schemas.microsoft.com/office/drawing/2014/main" id="{E2F9571C-3B25-4A4B-BC6A-B79234FC4654}"/>
              </a:ext>
            </a:extLst>
          </p:cNvPr>
          <p:cNvGrpSpPr/>
          <p:nvPr/>
        </p:nvGrpSpPr>
        <p:grpSpPr>
          <a:xfrm>
            <a:off x="956856" y="3747244"/>
            <a:ext cx="230594" cy="191126"/>
            <a:chOff x="-40745125" y="3632900"/>
            <a:chExt cx="318225" cy="289875"/>
          </a:xfrm>
        </p:grpSpPr>
        <p:sp>
          <p:nvSpPr>
            <p:cNvPr id="19" name="Google Shape;5954;p39">
              <a:extLst>
                <a:ext uri="{FF2B5EF4-FFF2-40B4-BE49-F238E27FC236}">
                  <a16:creationId xmlns:a16="http://schemas.microsoft.com/office/drawing/2014/main" id="{AF87B27A-CC35-4F79-9F13-A4FE6BAA34AA}"/>
                </a:ext>
              </a:extLst>
            </p:cNvPr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55;p39">
              <a:extLst>
                <a:ext uri="{FF2B5EF4-FFF2-40B4-BE49-F238E27FC236}">
                  <a16:creationId xmlns:a16="http://schemas.microsoft.com/office/drawing/2014/main" id="{5EA18968-1BEB-4F20-8228-911D54E93FA9}"/>
                </a:ext>
              </a:extLst>
            </p:cNvPr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56;p39">
              <a:extLst>
                <a:ext uri="{FF2B5EF4-FFF2-40B4-BE49-F238E27FC236}">
                  <a16:creationId xmlns:a16="http://schemas.microsoft.com/office/drawing/2014/main" id="{2328CC5B-DE85-422E-B630-D2444517123A}"/>
                </a:ext>
              </a:extLst>
            </p:cNvPr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57;p39">
              <a:extLst>
                <a:ext uri="{FF2B5EF4-FFF2-40B4-BE49-F238E27FC236}">
                  <a16:creationId xmlns:a16="http://schemas.microsoft.com/office/drawing/2014/main" id="{6B31E531-ED32-4CDD-8F7D-DBD913CDC24B}"/>
                </a:ext>
              </a:extLst>
            </p:cNvPr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58;p39">
              <a:extLst>
                <a:ext uri="{FF2B5EF4-FFF2-40B4-BE49-F238E27FC236}">
                  <a16:creationId xmlns:a16="http://schemas.microsoft.com/office/drawing/2014/main" id="{EEA65303-FAD8-4029-A1AD-0BFBA64A4E6B}"/>
                </a:ext>
              </a:extLst>
            </p:cNvPr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59;p39">
              <a:extLst>
                <a:ext uri="{FF2B5EF4-FFF2-40B4-BE49-F238E27FC236}">
                  <a16:creationId xmlns:a16="http://schemas.microsoft.com/office/drawing/2014/main" id="{FD08F021-C911-4616-9747-974A27ECA637}"/>
                </a:ext>
              </a:extLst>
            </p:cNvPr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960;p39">
              <a:extLst>
                <a:ext uri="{FF2B5EF4-FFF2-40B4-BE49-F238E27FC236}">
                  <a16:creationId xmlns:a16="http://schemas.microsoft.com/office/drawing/2014/main" id="{3A446A5F-4A9E-4185-A5A7-4E5B03B6B8EF}"/>
                </a:ext>
              </a:extLst>
            </p:cNvPr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6045;p39">
            <a:extLst>
              <a:ext uri="{FF2B5EF4-FFF2-40B4-BE49-F238E27FC236}">
                <a16:creationId xmlns:a16="http://schemas.microsoft.com/office/drawing/2014/main" id="{41213FD2-82F9-457B-8B03-FF32B51D7354}"/>
              </a:ext>
            </a:extLst>
          </p:cNvPr>
          <p:cNvGrpSpPr/>
          <p:nvPr/>
        </p:nvGrpSpPr>
        <p:grpSpPr>
          <a:xfrm>
            <a:off x="956434" y="3127640"/>
            <a:ext cx="228892" cy="163088"/>
            <a:chOff x="-41526450" y="3653375"/>
            <a:chExt cx="315875" cy="247350"/>
          </a:xfrm>
        </p:grpSpPr>
        <p:sp>
          <p:nvSpPr>
            <p:cNvPr id="15" name="Google Shape;6046;p39">
              <a:extLst>
                <a:ext uri="{FF2B5EF4-FFF2-40B4-BE49-F238E27FC236}">
                  <a16:creationId xmlns:a16="http://schemas.microsoft.com/office/drawing/2014/main" id="{35EF67C4-58FD-4A93-8FC2-AE6AF362D09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047;p39">
              <a:extLst>
                <a:ext uri="{FF2B5EF4-FFF2-40B4-BE49-F238E27FC236}">
                  <a16:creationId xmlns:a16="http://schemas.microsoft.com/office/drawing/2014/main" id="{A038B0C3-75EF-44B8-BF71-A8E6AC0FD815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6004;p39">
            <a:extLst>
              <a:ext uri="{FF2B5EF4-FFF2-40B4-BE49-F238E27FC236}">
                <a16:creationId xmlns:a16="http://schemas.microsoft.com/office/drawing/2014/main" id="{B8FD3BE3-2A62-7645-8A17-C8AFC1D5BCB9}"/>
              </a:ext>
            </a:extLst>
          </p:cNvPr>
          <p:cNvGrpSpPr/>
          <p:nvPr/>
        </p:nvGrpSpPr>
        <p:grpSpPr>
          <a:xfrm>
            <a:off x="958188" y="2797061"/>
            <a:ext cx="232860" cy="209816"/>
            <a:chOff x="-37385100" y="3898325"/>
            <a:chExt cx="321350" cy="318225"/>
          </a:xfrm>
        </p:grpSpPr>
        <p:sp>
          <p:nvSpPr>
            <p:cNvPr id="31" name="Google Shape;6005;p39">
              <a:extLst>
                <a:ext uri="{FF2B5EF4-FFF2-40B4-BE49-F238E27FC236}">
                  <a16:creationId xmlns:a16="http://schemas.microsoft.com/office/drawing/2014/main" id="{7BD55ED9-5B1B-C44C-8071-0F7DD143B773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32" name="Google Shape;6006;p39">
              <a:extLst>
                <a:ext uri="{FF2B5EF4-FFF2-40B4-BE49-F238E27FC236}">
                  <a16:creationId xmlns:a16="http://schemas.microsoft.com/office/drawing/2014/main" id="{2A4D4C09-8DB1-0946-8247-9D0ECD6B7AA0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235;p18">
            <a:extLst>
              <a:ext uri="{FF2B5EF4-FFF2-40B4-BE49-F238E27FC236}">
                <a16:creationId xmlns:a16="http://schemas.microsoft.com/office/drawing/2014/main" id="{AE69C9C0-AEAD-8643-A3D2-2828B8F7B61D}"/>
              </a:ext>
            </a:extLst>
          </p:cNvPr>
          <p:cNvSpPr txBox="1"/>
          <p:nvPr/>
        </p:nvSpPr>
        <p:spPr>
          <a:xfrm>
            <a:off x="1293013" y="2737261"/>
            <a:ext cx="3277699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Related Work</a:t>
            </a:r>
            <a:endParaRPr sz="18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9" name="Google Shape;238;p18">
            <a:extLst>
              <a:ext uri="{FF2B5EF4-FFF2-40B4-BE49-F238E27FC236}">
                <a16:creationId xmlns:a16="http://schemas.microsoft.com/office/drawing/2014/main" id="{B638C309-B790-0F49-8625-487BC4A946C4}"/>
              </a:ext>
            </a:extLst>
          </p:cNvPr>
          <p:cNvSpPr txBox="1"/>
          <p:nvPr/>
        </p:nvSpPr>
        <p:spPr>
          <a:xfrm>
            <a:off x="1284776" y="3366582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 action="ppaction://hlinksldjump"/>
              </a:rPr>
              <a:t>Experiments and Results</a:t>
            </a:r>
            <a:endParaRPr sz="18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3" name="Google Shape;6055;p39">
            <a:extLst>
              <a:ext uri="{FF2B5EF4-FFF2-40B4-BE49-F238E27FC236}">
                <a16:creationId xmlns:a16="http://schemas.microsoft.com/office/drawing/2014/main" id="{D0EA554F-12B2-AE49-AAF4-993792C56FED}"/>
              </a:ext>
            </a:extLst>
          </p:cNvPr>
          <p:cNvSpPr/>
          <p:nvPr/>
        </p:nvSpPr>
        <p:spPr>
          <a:xfrm>
            <a:off x="979735" y="3424943"/>
            <a:ext cx="195777" cy="208778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35;p18">
            <a:extLst>
              <a:ext uri="{FF2B5EF4-FFF2-40B4-BE49-F238E27FC236}">
                <a16:creationId xmlns:a16="http://schemas.microsoft.com/office/drawing/2014/main" id="{A0E2D846-F805-A043-88EC-DC8CB3701537}"/>
              </a:ext>
            </a:extLst>
          </p:cNvPr>
          <p:cNvSpPr txBox="1"/>
          <p:nvPr/>
        </p:nvSpPr>
        <p:spPr>
          <a:xfrm>
            <a:off x="1298454" y="2416137"/>
            <a:ext cx="3277699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The Best Language Model</a:t>
            </a:r>
            <a:endParaRPr sz="18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8" name="Google Shape;5978;p39">
            <a:extLst>
              <a:ext uri="{FF2B5EF4-FFF2-40B4-BE49-F238E27FC236}">
                <a16:creationId xmlns:a16="http://schemas.microsoft.com/office/drawing/2014/main" id="{F6593FB1-4557-C74B-A999-31167F142988}"/>
              </a:ext>
            </a:extLst>
          </p:cNvPr>
          <p:cNvSpPr/>
          <p:nvPr/>
        </p:nvSpPr>
        <p:spPr>
          <a:xfrm>
            <a:off x="956435" y="2475937"/>
            <a:ext cx="200514" cy="209816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601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Related Work</a:t>
            </a:r>
            <a:br>
              <a:rPr lang="en-GB" dirty="0"/>
            </a:br>
            <a:r>
              <a:rPr lang="en-GB" dirty="0" err="1"/>
              <a:t>RoBERTa</a:t>
            </a:r>
            <a:r>
              <a:rPr lang="en-GB" dirty="0"/>
              <a:t>-RCNN</a:t>
            </a:r>
            <a:endParaRPr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</a:pPr>
            <a:r>
              <a:rPr lang="en-GB" sz="1800" dirty="0"/>
              <a:t>Use </a:t>
            </a:r>
            <a:r>
              <a:rPr lang="en-GB" sz="1800" dirty="0" err="1"/>
              <a:t>RoBERTa</a:t>
            </a:r>
            <a:r>
              <a:rPr lang="en-GB" sz="1800" dirty="0"/>
              <a:t> for capturing rich embedding for words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</a:pPr>
            <a:r>
              <a:rPr lang="en-GB" sz="1800" dirty="0"/>
              <a:t>Use </a:t>
            </a:r>
            <a:r>
              <a:rPr lang="en-GB" sz="1800" dirty="0" err="1"/>
              <a:t>BiLSTM</a:t>
            </a:r>
            <a:r>
              <a:rPr lang="en-GB" sz="1800" dirty="0"/>
              <a:t> for capturing temporal relationships (time and logic)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</a:pPr>
            <a:r>
              <a:rPr lang="en-GB" sz="1800" dirty="0"/>
              <a:t>Use CNN for capturing spatial relationships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GB" sz="1600" dirty="0"/>
              <a:t>Remove the RNN’s bias of dominance of later words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</a:pPr>
            <a:endParaRPr lang="en-GB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20</a:t>
            </a:fld>
            <a:endParaRPr lang="en-GB"/>
          </a:p>
        </p:txBody>
      </p:sp>
      <p:grpSp>
        <p:nvGrpSpPr>
          <p:cNvPr id="5" name="Google Shape;6004;p39">
            <a:extLst>
              <a:ext uri="{FF2B5EF4-FFF2-40B4-BE49-F238E27FC236}">
                <a16:creationId xmlns:a16="http://schemas.microsoft.com/office/drawing/2014/main" id="{3A46B385-11A1-FC4F-AEFF-496E9AD2F24A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6" name="Google Shape;6005;p39">
              <a:extLst>
                <a:ext uri="{FF2B5EF4-FFF2-40B4-BE49-F238E27FC236}">
                  <a16:creationId xmlns:a16="http://schemas.microsoft.com/office/drawing/2014/main" id="{9FBCA79B-0FD7-3943-8D59-910066A2A25A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7" name="Google Shape;6006;p39">
              <a:extLst>
                <a:ext uri="{FF2B5EF4-FFF2-40B4-BE49-F238E27FC236}">
                  <a16:creationId xmlns:a16="http://schemas.microsoft.com/office/drawing/2014/main" id="{124AF0B2-5AD1-1E44-9EC5-25EA00DDFF38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0378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/>
              <a:t>Related Work</a:t>
            </a:r>
            <a:br>
              <a:rPr lang="en-US" dirty="0"/>
            </a:br>
            <a:r>
              <a:rPr lang="en-GB" dirty="0" err="1"/>
              <a:t>RoBERTa</a:t>
            </a:r>
            <a:r>
              <a:rPr lang="en-GB" dirty="0"/>
              <a:t>-RCNN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/>
              <a:t>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  <p:grpSp>
        <p:nvGrpSpPr>
          <p:cNvPr id="11" name="Google Shape;6004;p39">
            <a:extLst>
              <a:ext uri="{FF2B5EF4-FFF2-40B4-BE49-F238E27FC236}">
                <a16:creationId xmlns:a16="http://schemas.microsoft.com/office/drawing/2014/main" id="{4C5584FE-FD0B-A647-B9FD-F25B274D530B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12" name="Google Shape;6005;p39">
              <a:extLst>
                <a:ext uri="{FF2B5EF4-FFF2-40B4-BE49-F238E27FC236}">
                  <a16:creationId xmlns:a16="http://schemas.microsoft.com/office/drawing/2014/main" id="{C90EAB70-271C-5B48-966F-0E6524AB0D27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3" name="Google Shape;6006;p39">
              <a:extLst>
                <a:ext uri="{FF2B5EF4-FFF2-40B4-BE49-F238E27FC236}">
                  <a16:creationId xmlns:a16="http://schemas.microsoft.com/office/drawing/2014/main" id="{8669C5E5-05CE-9542-9E83-5B74A7386981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8E1754E-13FC-E140-B194-8F1E2A0F5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409713"/>
              </p:ext>
            </p:extLst>
          </p:nvPr>
        </p:nvGraphicFramePr>
        <p:xfrm>
          <a:off x="2590800" y="2466890"/>
          <a:ext cx="3962400" cy="1112520"/>
        </p:xfrm>
        <a:graphic>
          <a:graphicData uri="http://schemas.openxmlformats.org/drawingml/2006/table">
            <a:tbl>
              <a:tblPr firstCol="1" bandRow="1">
                <a:tableStyleId>{F5AB1C69-6EDB-4FF4-983F-18BD219EF322}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92136123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365279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238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51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514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376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/>
              <a:t>Related Work</a:t>
            </a:r>
            <a:br>
              <a:rPr lang="en-US" dirty="0"/>
            </a:br>
            <a:r>
              <a:rPr lang="en-GB" dirty="0" err="1"/>
              <a:t>Hierarchial</a:t>
            </a:r>
            <a:r>
              <a:rPr lang="en-GB" dirty="0"/>
              <a:t> BERT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Title</a:t>
            </a:r>
            <a:r>
              <a:rPr lang="en-GB" sz="1800" dirty="0"/>
              <a:t>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A Novel Hierarchical BERT Architecture for Sarcasm Detection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Authors: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 err="1"/>
              <a:t>Himani</a:t>
            </a:r>
            <a:r>
              <a:rPr lang="en-US" sz="1600" dirty="0"/>
              <a:t> Srivastava, Vaibhav Varshney, Surabhi Kumari, Saurabh Srivastava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TCS Research</a:t>
            </a: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/>
              <a:t>Venue: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The Second Workshop on Figurative Language Processing (2020)</a:t>
            </a:r>
            <a:endParaRPr lang="en-US" sz="1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22</a:t>
            </a:fld>
            <a:endParaRPr lang="en-GB"/>
          </a:p>
        </p:txBody>
      </p:sp>
      <p:grpSp>
        <p:nvGrpSpPr>
          <p:cNvPr id="11" name="Google Shape;6004;p39">
            <a:extLst>
              <a:ext uri="{FF2B5EF4-FFF2-40B4-BE49-F238E27FC236}">
                <a16:creationId xmlns:a16="http://schemas.microsoft.com/office/drawing/2014/main" id="{4C5584FE-FD0B-A647-B9FD-F25B274D530B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12" name="Google Shape;6005;p39">
              <a:extLst>
                <a:ext uri="{FF2B5EF4-FFF2-40B4-BE49-F238E27FC236}">
                  <a16:creationId xmlns:a16="http://schemas.microsoft.com/office/drawing/2014/main" id="{C90EAB70-271C-5B48-966F-0E6524AB0D27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3" name="Google Shape;6006;p39">
              <a:extLst>
                <a:ext uri="{FF2B5EF4-FFF2-40B4-BE49-F238E27FC236}">
                  <a16:creationId xmlns:a16="http://schemas.microsoft.com/office/drawing/2014/main" id="{8669C5E5-05CE-9542-9E83-5B74A7386981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7E0277C-722A-5749-8B0E-38E06286C87F}"/>
              </a:ext>
            </a:extLst>
          </p:cNvPr>
          <p:cNvSpPr txBox="1"/>
          <p:nvPr/>
        </p:nvSpPr>
        <p:spPr>
          <a:xfrm>
            <a:off x="1313793" y="1041309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5"/>
                </a:solidFill>
              </a:rPr>
              <a:t>FigLang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79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Related Work</a:t>
            </a:r>
            <a:br>
              <a:rPr lang="en-GB" dirty="0"/>
            </a:br>
            <a:r>
              <a:rPr lang="en-GB" dirty="0" err="1"/>
              <a:t>Hierarchial</a:t>
            </a:r>
            <a:r>
              <a:rPr lang="en-GB" dirty="0"/>
              <a:t> BERT</a:t>
            </a:r>
            <a:endParaRPr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7B6AD-FAE7-134C-987D-9436F85C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883" y="1465953"/>
            <a:ext cx="6588234" cy="3281316"/>
          </a:xfrm>
          <a:prstGeom prst="rect">
            <a:avLst/>
          </a:prstGeom>
        </p:spPr>
      </p:pic>
      <p:grpSp>
        <p:nvGrpSpPr>
          <p:cNvPr id="8" name="Google Shape;6004;p39">
            <a:extLst>
              <a:ext uri="{FF2B5EF4-FFF2-40B4-BE49-F238E27FC236}">
                <a16:creationId xmlns:a16="http://schemas.microsoft.com/office/drawing/2014/main" id="{3ECC7C1C-AB67-D142-919B-D9588049CB35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9" name="Google Shape;6005;p39">
              <a:extLst>
                <a:ext uri="{FF2B5EF4-FFF2-40B4-BE49-F238E27FC236}">
                  <a16:creationId xmlns:a16="http://schemas.microsoft.com/office/drawing/2014/main" id="{089A1C5E-3CBB-064B-A84F-596FE7C26BEE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0" name="Google Shape;6006;p39">
              <a:extLst>
                <a:ext uri="{FF2B5EF4-FFF2-40B4-BE49-F238E27FC236}">
                  <a16:creationId xmlns:a16="http://schemas.microsoft.com/office/drawing/2014/main" id="{32FC4825-0ECC-514E-BFA1-7B39A00B58FB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44E5F6-B82B-F84E-8CD4-263D858AA6E3}"/>
              </a:ext>
            </a:extLst>
          </p:cNvPr>
          <p:cNvSpPr/>
          <p:nvPr/>
        </p:nvSpPr>
        <p:spPr>
          <a:xfrm>
            <a:off x="221674" y="4863681"/>
            <a:ext cx="846305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50" indent="0" algn="ctr">
              <a:buNone/>
            </a:pPr>
            <a:r>
              <a:rPr lang="en-US" sz="600" dirty="0">
                <a:solidFill>
                  <a:schemeClr val="bg1"/>
                </a:solidFill>
              </a:rPr>
              <a:t>Srivastava, </a:t>
            </a:r>
            <a:r>
              <a:rPr lang="en-US" sz="600" dirty="0" err="1">
                <a:solidFill>
                  <a:schemeClr val="bg1"/>
                </a:solidFill>
              </a:rPr>
              <a:t>Himani</a:t>
            </a:r>
            <a:r>
              <a:rPr lang="en-US" sz="600" dirty="0">
                <a:solidFill>
                  <a:schemeClr val="bg1"/>
                </a:solidFill>
              </a:rPr>
              <a:t>, Vaibhav Varshney, Surabhi Kumari, and Saurabh Srivastava. "A novel hierarchical BERT architecture for sarcasm detection." In </a:t>
            </a:r>
            <a:r>
              <a:rPr lang="en-US" sz="600" i="1" dirty="0">
                <a:solidFill>
                  <a:schemeClr val="bg1"/>
                </a:solidFill>
              </a:rPr>
              <a:t>Proceedings of the Second Workshop on Figurative Language Processing</a:t>
            </a:r>
            <a:r>
              <a:rPr lang="en-US" sz="600" dirty="0">
                <a:solidFill>
                  <a:schemeClr val="bg1"/>
                </a:solidFill>
              </a:rPr>
              <a:t>, pp. 93-97. 2020.</a:t>
            </a:r>
          </a:p>
        </p:txBody>
      </p:sp>
    </p:spTree>
    <p:extLst>
      <p:ext uri="{BB962C8B-B14F-4D97-AF65-F5344CB8AC3E}">
        <p14:creationId xmlns:p14="http://schemas.microsoft.com/office/powerpoint/2010/main" val="1612382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Related Work</a:t>
            </a:r>
            <a:br>
              <a:rPr lang="en-GB" dirty="0"/>
            </a:br>
            <a:r>
              <a:rPr lang="en-GB" dirty="0" err="1"/>
              <a:t>Hierarchial</a:t>
            </a:r>
            <a:r>
              <a:rPr lang="en-GB" dirty="0"/>
              <a:t> BERT</a:t>
            </a:r>
            <a:endParaRPr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</a:pPr>
            <a:r>
              <a:rPr lang="en-GB" sz="1800" dirty="0"/>
              <a:t>Use BERT for initial sentence representation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</a:pPr>
            <a:r>
              <a:rPr lang="en-GB" sz="1800" dirty="0"/>
              <a:t>Use CONV2D for summarizing the context representation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</a:pPr>
            <a:r>
              <a:rPr lang="en-GB" sz="1800" dirty="0"/>
              <a:t>Use </a:t>
            </a:r>
            <a:r>
              <a:rPr lang="en-GB" sz="1800" dirty="0" err="1"/>
              <a:t>BiLSTM</a:t>
            </a:r>
            <a:r>
              <a:rPr lang="en-GB" sz="1800" dirty="0"/>
              <a:t> for representing the whole context sequence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</a:pPr>
            <a:r>
              <a:rPr lang="en-GB" sz="1800" dirty="0"/>
              <a:t>Use CNN to obtain N-gram features between context and response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GB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  <p:grpSp>
        <p:nvGrpSpPr>
          <p:cNvPr id="5" name="Google Shape;6004;p39">
            <a:extLst>
              <a:ext uri="{FF2B5EF4-FFF2-40B4-BE49-F238E27FC236}">
                <a16:creationId xmlns:a16="http://schemas.microsoft.com/office/drawing/2014/main" id="{3A46B385-11A1-FC4F-AEFF-496E9AD2F24A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6" name="Google Shape;6005;p39">
              <a:extLst>
                <a:ext uri="{FF2B5EF4-FFF2-40B4-BE49-F238E27FC236}">
                  <a16:creationId xmlns:a16="http://schemas.microsoft.com/office/drawing/2014/main" id="{9FBCA79B-0FD7-3943-8D59-910066A2A25A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7" name="Google Shape;6006;p39">
              <a:extLst>
                <a:ext uri="{FF2B5EF4-FFF2-40B4-BE49-F238E27FC236}">
                  <a16:creationId xmlns:a16="http://schemas.microsoft.com/office/drawing/2014/main" id="{124AF0B2-5AD1-1E44-9EC5-25EA00DDFF38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7575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/>
              <a:t>Related Work</a:t>
            </a:r>
            <a:br>
              <a:rPr lang="en-US" dirty="0"/>
            </a:br>
            <a:r>
              <a:rPr lang="en-GB" dirty="0" err="1"/>
              <a:t>Hierarchial</a:t>
            </a:r>
            <a:r>
              <a:rPr lang="en-GB" dirty="0"/>
              <a:t> BERT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/>
              <a:t>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25</a:t>
            </a:fld>
            <a:endParaRPr lang="en-GB"/>
          </a:p>
        </p:txBody>
      </p:sp>
      <p:grpSp>
        <p:nvGrpSpPr>
          <p:cNvPr id="11" name="Google Shape;6004;p39">
            <a:extLst>
              <a:ext uri="{FF2B5EF4-FFF2-40B4-BE49-F238E27FC236}">
                <a16:creationId xmlns:a16="http://schemas.microsoft.com/office/drawing/2014/main" id="{4C5584FE-FD0B-A647-B9FD-F25B274D530B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12" name="Google Shape;6005;p39">
              <a:extLst>
                <a:ext uri="{FF2B5EF4-FFF2-40B4-BE49-F238E27FC236}">
                  <a16:creationId xmlns:a16="http://schemas.microsoft.com/office/drawing/2014/main" id="{C90EAB70-271C-5B48-966F-0E6524AB0D27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3" name="Google Shape;6006;p39">
              <a:extLst>
                <a:ext uri="{FF2B5EF4-FFF2-40B4-BE49-F238E27FC236}">
                  <a16:creationId xmlns:a16="http://schemas.microsoft.com/office/drawing/2014/main" id="{8669C5E5-05CE-9542-9E83-5B74A7386981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8E1754E-13FC-E140-B194-8F1E2A0F5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06889"/>
              </p:ext>
            </p:extLst>
          </p:nvPr>
        </p:nvGraphicFramePr>
        <p:xfrm>
          <a:off x="2590800" y="2466890"/>
          <a:ext cx="3962400" cy="1112520"/>
        </p:xfrm>
        <a:graphic>
          <a:graphicData uri="http://schemas.openxmlformats.org/drawingml/2006/table">
            <a:tbl>
              <a:tblPr firstCol="1" bandRow="1">
                <a:tableStyleId>{F5AB1C69-6EDB-4FF4-983F-18BD219EF322}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92136123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365279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238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51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514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257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/>
              <a:t>Related Work</a:t>
            </a:r>
            <a:br>
              <a:rPr lang="en-US" dirty="0"/>
            </a:br>
            <a:r>
              <a:rPr lang="en-GB"/>
              <a:t>Miroblog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Title</a:t>
            </a:r>
            <a:r>
              <a:rPr lang="en-GB" sz="1800" dirty="0"/>
              <a:t>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Augmenting Data for Sarcasm Detection with Unlabeled Conversation Context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Authors: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 err="1"/>
              <a:t>Hankyol</a:t>
            </a:r>
            <a:r>
              <a:rPr lang="en-US" sz="1600" dirty="0"/>
              <a:t> Lee, </a:t>
            </a:r>
            <a:r>
              <a:rPr lang="en-US" sz="1600" dirty="0" err="1"/>
              <a:t>Youngjae</a:t>
            </a:r>
            <a:r>
              <a:rPr lang="en-US" sz="1600" dirty="0"/>
              <a:t> Yu, </a:t>
            </a:r>
            <a:r>
              <a:rPr lang="en-US" sz="1600" dirty="0" err="1"/>
              <a:t>Gunhee</a:t>
            </a:r>
            <a:r>
              <a:rPr lang="en-US" sz="1600" dirty="0"/>
              <a:t> Kim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 err="1"/>
              <a:t>RippleAI</a:t>
            </a:r>
            <a:r>
              <a:rPr lang="en-US" sz="1600" dirty="0"/>
              <a:t> and Seoul National University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/>
              <a:t>Venue: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/>
              <a:t>The Second Workshop on Figurative Language Processing (2020)</a:t>
            </a:r>
            <a:endParaRPr lang="en-US" sz="1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26</a:t>
            </a:fld>
            <a:endParaRPr lang="en-GB"/>
          </a:p>
        </p:txBody>
      </p:sp>
      <p:grpSp>
        <p:nvGrpSpPr>
          <p:cNvPr id="11" name="Google Shape;6004;p39">
            <a:extLst>
              <a:ext uri="{FF2B5EF4-FFF2-40B4-BE49-F238E27FC236}">
                <a16:creationId xmlns:a16="http://schemas.microsoft.com/office/drawing/2014/main" id="{4C5584FE-FD0B-A647-B9FD-F25B274D530B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12" name="Google Shape;6005;p39">
              <a:extLst>
                <a:ext uri="{FF2B5EF4-FFF2-40B4-BE49-F238E27FC236}">
                  <a16:creationId xmlns:a16="http://schemas.microsoft.com/office/drawing/2014/main" id="{C90EAB70-271C-5B48-966F-0E6524AB0D27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3" name="Google Shape;6006;p39">
              <a:extLst>
                <a:ext uri="{FF2B5EF4-FFF2-40B4-BE49-F238E27FC236}">
                  <a16:creationId xmlns:a16="http://schemas.microsoft.com/office/drawing/2014/main" id="{8669C5E5-05CE-9542-9E83-5B74A7386981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030570-032F-904C-AE96-7764A55F63DE}"/>
              </a:ext>
            </a:extLst>
          </p:cNvPr>
          <p:cNvSpPr txBox="1"/>
          <p:nvPr/>
        </p:nvSpPr>
        <p:spPr>
          <a:xfrm>
            <a:off x="1313793" y="1041309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5"/>
                </a:solidFill>
              </a:rPr>
              <a:t>FigLang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94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Related Work</a:t>
            </a:r>
            <a:br>
              <a:rPr lang="en-GB" dirty="0"/>
            </a:br>
            <a:r>
              <a:rPr lang="en-GB" dirty="0" err="1"/>
              <a:t>Miroblog</a:t>
            </a:r>
            <a:endParaRPr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/>
              <a:t>Three main contributions: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Architecture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CRA (Contextual Response Augmentation)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Different context lengths</a:t>
            </a:r>
          </a:p>
          <a:p>
            <a:pPr marL="285750" indent="-285750">
              <a:lnSpc>
                <a:spcPct val="150000"/>
              </a:lnSpc>
            </a:pPr>
            <a:endParaRPr lang="en-GB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27</a:t>
            </a:fld>
            <a:endParaRPr lang="en-GB"/>
          </a:p>
        </p:txBody>
      </p:sp>
      <p:grpSp>
        <p:nvGrpSpPr>
          <p:cNvPr id="5" name="Google Shape;6004;p39">
            <a:extLst>
              <a:ext uri="{FF2B5EF4-FFF2-40B4-BE49-F238E27FC236}">
                <a16:creationId xmlns:a16="http://schemas.microsoft.com/office/drawing/2014/main" id="{3A46B385-11A1-FC4F-AEFF-496E9AD2F24A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6" name="Google Shape;6005;p39">
              <a:extLst>
                <a:ext uri="{FF2B5EF4-FFF2-40B4-BE49-F238E27FC236}">
                  <a16:creationId xmlns:a16="http://schemas.microsoft.com/office/drawing/2014/main" id="{9FBCA79B-0FD7-3943-8D59-910066A2A25A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7" name="Google Shape;6006;p39">
              <a:extLst>
                <a:ext uri="{FF2B5EF4-FFF2-40B4-BE49-F238E27FC236}">
                  <a16:creationId xmlns:a16="http://schemas.microsoft.com/office/drawing/2014/main" id="{124AF0B2-5AD1-1E44-9EC5-25EA00DDFF38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85819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Related Work</a:t>
            </a:r>
            <a:br>
              <a:rPr lang="en-GB" dirty="0"/>
            </a:br>
            <a:r>
              <a:rPr lang="en-GB" dirty="0" err="1"/>
              <a:t>Miroblog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28</a:t>
            </a:fld>
            <a:endParaRPr lang="en-GB"/>
          </a:p>
        </p:txBody>
      </p:sp>
      <p:grpSp>
        <p:nvGrpSpPr>
          <p:cNvPr id="5" name="Google Shape;6004;p39">
            <a:extLst>
              <a:ext uri="{FF2B5EF4-FFF2-40B4-BE49-F238E27FC236}">
                <a16:creationId xmlns:a16="http://schemas.microsoft.com/office/drawing/2014/main" id="{3A46B385-11A1-FC4F-AEFF-496E9AD2F24A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6" name="Google Shape;6005;p39">
              <a:extLst>
                <a:ext uri="{FF2B5EF4-FFF2-40B4-BE49-F238E27FC236}">
                  <a16:creationId xmlns:a16="http://schemas.microsoft.com/office/drawing/2014/main" id="{9FBCA79B-0FD7-3943-8D59-910066A2A25A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7" name="Google Shape;6006;p39">
              <a:extLst>
                <a:ext uri="{FF2B5EF4-FFF2-40B4-BE49-F238E27FC236}">
                  <a16:creationId xmlns:a16="http://schemas.microsoft.com/office/drawing/2014/main" id="{124AF0B2-5AD1-1E44-9EC5-25EA00DDFF38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D3A517-D6A9-2E4F-9E23-7B43D9CDD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294" y="1218389"/>
            <a:ext cx="4935412" cy="3582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BF2399-7985-CF40-A595-551B44923971}"/>
              </a:ext>
            </a:extLst>
          </p:cNvPr>
          <p:cNvSpPr/>
          <p:nvPr/>
        </p:nvSpPr>
        <p:spPr>
          <a:xfrm>
            <a:off x="757021" y="4846348"/>
            <a:ext cx="762995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50" indent="0" algn="ctr">
              <a:buNone/>
            </a:pPr>
            <a:r>
              <a:rPr lang="en-US" sz="600" dirty="0">
                <a:solidFill>
                  <a:schemeClr val="bg1"/>
                </a:solidFill>
              </a:rPr>
              <a:t>Lee, </a:t>
            </a:r>
            <a:r>
              <a:rPr lang="en-US" sz="600" dirty="0" err="1">
                <a:solidFill>
                  <a:schemeClr val="bg1"/>
                </a:solidFill>
              </a:rPr>
              <a:t>Hankyol</a:t>
            </a:r>
            <a:r>
              <a:rPr lang="en-US" sz="600" dirty="0">
                <a:solidFill>
                  <a:schemeClr val="bg1"/>
                </a:solidFill>
              </a:rPr>
              <a:t>, </a:t>
            </a:r>
            <a:r>
              <a:rPr lang="en-US" sz="600" dirty="0" err="1">
                <a:solidFill>
                  <a:schemeClr val="bg1"/>
                </a:solidFill>
              </a:rPr>
              <a:t>Youngjae</a:t>
            </a:r>
            <a:r>
              <a:rPr lang="en-US" sz="600" dirty="0">
                <a:solidFill>
                  <a:schemeClr val="bg1"/>
                </a:solidFill>
              </a:rPr>
              <a:t> Yu, and </a:t>
            </a:r>
            <a:r>
              <a:rPr lang="en-US" sz="600" dirty="0" err="1">
                <a:solidFill>
                  <a:schemeClr val="bg1"/>
                </a:solidFill>
              </a:rPr>
              <a:t>Gunhee</a:t>
            </a:r>
            <a:r>
              <a:rPr lang="en-US" sz="600" dirty="0">
                <a:solidFill>
                  <a:schemeClr val="bg1"/>
                </a:solidFill>
              </a:rPr>
              <a:t> Kim. "Augmenting Data for Sarcasm Detection with Unlabeled Conversation Context." </a:t>
            </a:r>
            <a:r>
              <a:rPr lang="en-US" sz="600" i="1" dirty="0" err="1">
                <a:solidFill>
                  <a:schemeClr val="bg1"/>
                </a:solidFill>
              </a:rPr>
              <a:t>arXiv</a:t>
            </a:r>
            <a:r>
              <a:rPr lang="en-US" sz="600" i="1" dirty="0">
                <a:solidFill>
                  <a:schemeClr val="bg1"/>
                </a:solidFill>
              </a:rPr>
              <a:t> preprint arXiv:2006.06259</a:t>
            </a:r>
            <a:r>
              <a:rPr lang="en-US" sz="600" dirty="0">
                <a:solidFill>
                  <a:schemeClr val="bg1"/>
                </a:solidFill>
              </a:rPr>
              <a:t> (2020).</a:t>
            </a:r>
          </a:p>
        </p:txBody>
      </p:sp>
    </p:spTree>
    <p:extLst>
      <p:ext uri="{BB962C8B-B14F-4D97-AF65-F5344CB8AC3E}">
        <p14:creationId xmlns:p14="http://schemas.microsoft.com/office/powerpoint/2010/main" val="3985783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Related Work</a:t>
            </a:r>
            <a:br>
              <a:rPr lang="en-GB" dirty="0"/>
            </a:br>
            <a:r>
              <a:rPr lang="en-GB" dirty="0" err="1"/>
              <a:t>Miroblog</a:t>
            </a:r>
            <a:endParaRPr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341414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err="1"/>
              <a:t>NeXtVLAD</a:t>
            </a:r>
            <a:r>
              <a:rPr lang="en-US" sz="2000" dirty="0"/>
              <a:t> layer Architecture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Decompose vector to smaller low dimensional regions (CCN’s can be used here)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Use the difference of each descriptor from the cluster centroids (called VLAD vectors)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Sum all the region-level VLAD’s to achieve the whole representative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Apply a modified version of L2 normalization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29</a:t>
            </a:fld>
            <a:endParaRPr lang="en-GB"/>
          </a:p>
        </p:txBody>
      </p:sp>
      <p:grpSp>
        <p:nvGrpSpPr>
          <p:cNvPr id="5" name="Google Shape;6004;p39">
            <a:extLst>
              <a:ext uri="{FF2B5EF4-FFF2-40B4-BE49-F238E27FC236}">
                <a16:creationId xmlns:a16="http://schemas.microsoft.com/office/drawing/2014/main" id="{3A46B385-11A1-FC4F-AEFF-496E9AD2F24A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6" name="Google Shape;6005;p39">
              <a:extLst>
                <a:ext uri="{FF2B5EF4-FFF2-40B4-BE49-F238E27FC236}">
                  <a16:creationId xmlns:a16="http://schemas.microsoft.com/office/drawing/2014/main" id="{9FBCA79B-0FD7-3943-8D59-910066A2A25A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7" name="Google Shape;6006;p39">
              <a:extLst>
                <a:ext uri="{FF2B5EF4-FFF2-40B4-BE49-F238E27FC236}">
                  <a16:creationId xmlns:a16="http://schemas.microsoft.com/office/drawing/2014/main" id="{124AF0B2-5AD1-1E44-9EC5-25EA00DDFF38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29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9E986-A6F6-4FFE-8A5D-807FA8A0D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4" name="Google Shape;235;p18">
            <a:extLst>
              <a:ext uri="{FF2B5EF4-FFF2-40B4-BE49-F238E27FC236}">
                <a16:creationId xmlns:a16="http://schemas.microsoft.com/office/drawing/2014/main" id="{A264DE9B-96D6-CA4D-B685-30B61EC8CE3C}"/>
              </a:ext>
            </a:extLst>
          </p:cNvPr>
          <p:cNvSpPr txBox="1"/>
          <p:nvPr/>
        </p:nvSpPr>
        <p:spPr>
          <a:xfrm>
            <a:off x="840509" y="1080656"/>
            <a:ext cx="4895273" cy="32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Motivation and Problem Statement</a:t>
            </a:r>
            <a:endParaRPr sz="44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325781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Related Work</a:t>
            </a:r>
            <a:br>
              <a:rPr lang="en-GB" dirty="0"/>
            </a:br>
            <a:r>
              <a:rPr lang="en-GB" dirty="0" err="1"/>
              <a:t>Miroblog</a:t>
            </a:r>
            <a:endParaRPr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CRA (Contextual Response Augmentation)</a:t>
            </a:r>
            <a:endParaRPr lang="en-GB" sz="18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Generating negative examples by removing response tweets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Generating positive examples by back translation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Generating new data from unlabelled data: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Encode all responses from trainset by BERT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For an unlabeled data point, encode the response and find the 1000 most similar responses from the labeled dataset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Feed these 1000 candidates to BERT for NSP of the context of this data point and choose the one with highest confidence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30</a:t>
            </a:fld>
            <a:endParaRPr lang="en-GB"/>
          </a:p>
        </p:txBody>
      </p:sp>
      <p:grpSp>
        <p:nvGrpSpPr>
          <p:cNvPr id="5" name="Google Shape;6004;p39">
            <a:extLst>
              <a:ext uri="{FF2B5EF4-FFF2-40B4-BE49-F238E27FC236}">
                <a16:creationId xmlns:a16="http://schemas.microsoft.com/office/drawing/2014/main" id="{3A46B385-11A1-FC4F-AEFF-496E9AD2F24A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6" name="Google Shape;6005;p39">
              <a:extLst>
                <a:ext uri="{FF2B5EF4-FFF2-40B4-BE49-F238E27FC236}">
                  <a16:creationId xmlns:a16="http://schemas.microsoft.com/office/drawing/2014/main" id="{9FBCA79B-0FD7-3943-8D59-910066A2A25A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7" name="Google Shape;6006;p39">
              <a:extLst>
                <a:ext uri="{FF2B5EF4-FFF2-40B4-BE49-F238E27FC236}">
                  <a16:creationId xmlns:a16="http://schemas.microsoft.com/office/drawing/2014/main" id="{124AF0B2-5AD1-1E44-9EC5-25EA00DDFF38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7215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Related Work</a:t>
            </a:r>
            <a:br>
              <a:rPr lang="en-GB" dirty="0"/>
            </a:br>
            <a:r>
              <a:rPr lang="en-GB" dirty="0" err="1"/>
              <a:t>Miroblog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31</a:t>
            </a:fld>
            <a:endParaRPr lang="en-GB"/>
          </a:p>
        </p:txBody>
      </p:sp>
      <p:grpSp>
        <p:nvGrpSpPr>
          <p:cNvPr id="5" name="Google Shape;6004;p39">
            <a:extLst>
              <a:ext uri="{FF2B5EF4-FFF2-40B4-BE49-F238E27FC236}">
                <a16:creationId xmlns:a16="http://schemas.microsoft.com/office/drawing/2014/main" id="{3A46B385-11A1-FC4F-AEFF-496E9AD2F24A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6" name="Google Shape;6005;p39">
              <a:extLst>
                <a:ext uri="{FF2B5EF4-FFF2-40B4-BE49-F238E27FC236}">
                  <a16:creationId xmlns:a16="http://schemas.microsoft.com/office/drawing/2014/main" id="{9FBCA79B-0FD7-3943-8D59-910066A2A25A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7" name="Google Shape;6006;p39">
              <a:extLst>
                <a:ext uri="{FF2B5EF4-FFF2-40B4-BE49-F238E27FC236}">
                  <a16:creationId xmlns:a16="http://schemas.microsoft.com/office/drawing/2014/main" id="{124AF0B2-5AD1-1E44-9EC5-25EA00DDFF38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80BFE6-4E4A-E542-B2A9-1EE090762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1224574"/>
            <a:ext cx="5562600" cy="3517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3BB709-601E-F84D-9428-1CCCDB8E0B75}"/>
              </a:ext>
            </a:extLst>
          </p:cNvPr>
          <p:cNvSpPr/>
          <p:nvPr/>
        </p:nvSpPr>
        <p:spPr>
          <a:xfrm>
            <a:off x="757021" y="4846348"/>
            <a:ext cx="762995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50" indent="0" algn="ctr">
              <a:buNone/>
            </a:pPr>
            <a:r>
              <a:rPr lang="en-US" sz="600" dirty="0">
                <a:solidFill>
                  <a:schemeClr val="bg1"/>
                </a:solidFill>
              </a:rPr>
              <a:t>Lee, </a:t>
            </a:r>
            <a:r>
              <a:rPr lang="en-US" sz="600" dirty="0" err="1">
                <a:solidFill>
                  <a:schemeClr val="bg1"/>
                </a:solidFill>
              </a:rPr>
              <a:t>Hankyol</a:t>
            </a:r>
            <a:r>
              <a:rPr lang="en-US" sz="600" dirty="0">
                <a:solidFill>
                  <a:schemeClr val="bg1"/>
                </a:solidFill>
              </a:rPr>
              <a:t>, </a:t>
            </a:r>
            <a:r>
              <a:rPr lang="en-US" sz="600" dirty="0" err="1">
                <a:solidFill>
                  <a:schemeClr val="bg1"/>
                </a:solidFill>
              </a:rPr>
              <a:t>Youngjae</a:t>
            </a:r>
            <a:r>
              <a:rPr lang="en-US" sz="600" dirty="0">
                <a:solidFill>
                  <a:schemeClr val="bg1"/>
                </a:solidFill>
              </a:rPr>
              <a:t> Yu, and </a:t>
            </a:r>
            <a:r>
              <a:rPr lang="en-US" sz="600" dirty="0" err="1">
                <a:solidFill>
                  <a:schemeClr val="bg1"/>
                </a:solidFill>
              </a:rPr>
              <a:t>Gunhee</a:t>
            </a:r>
            <a:r>
              <a:rPr lang="en-US" sz="600" dirty="0">
                <a:solidFill>
                  <a:schemeClr val="bg1"/>
                </a:solidFill>
              </a:rPr>
              <a:t> Kim. "Augmenting Data for Sarcasm Detection with Unlabeled Conversation Context." </a:t>
            </a:r>
            <a:r>
              <a:rPr lang="en-US" sz="600" i="1" dirty="0" err="1">
                <a:solidFill>
                  <a:schemeClr val="bg1"/>
                </a:solidFill>
              </a:rPr>
              <a:t>arXiv</a:t>
            </a:r>
            <a:r>
              <a:rPr lang="en-US" sz="600" i="1" dirty="0">
                <a:solidFill>
                  <a:schemeClr val="bg1"/>
                </a:solidFill>
              </a:rPr>
              <a:t> preprint arXiv:2006.06259</a:t>
            </a:r>
            <a:r>
              <a:rPr lang="en-US" sz="600" dirty="0">
                <a:solidFill>
                  <a:schemeClr val="bg1"/>
                </a:solidFill>
              </a:rPr>
              <a:t> (2020).</a:t>
            </a:r>
          </a:p>
        </p:txBody>
      </p:sp>
    </p:spTree>
    <p:extLst>
      <p:ext uri="{BB962C8B-B14F-4D97-AF65-F5344CB8AC3E}">
        <p14:creationId xmlns:p14="http://schemas.microsoft.com/office/powerpoint/2010/main" val="1765116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/>
              <a:t>Related Work</a:t>
            </a:r>
            <a:br>
              <a:rPr lang="en-US" dirty="0"/>
            </a:br>
            <a:r>
              <a:rPr lang="en-GB" dirty="0" err="1"/>
              <a:t>Miroblog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/>
              <a:t>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32</a:t>
            </a:fld>
            <a:endParaRPr lang="en-GB"/>
          </a:p>
        </p:txBody>
      </p:sp>
      <p:grpSp>
        <p:nvGrpSpPr>
          <p:cNvPr id="11" name="Google Shape;6004;p39">
            <a:extLst>
              <a:ext uri="{FF2B5EF4-FFF2-40B4-BE49-F238E27FC236}">
                <a16:creationId xmlns:a16="http://schemas.microsoft.com/office/drawing/2014/main" id="{4C5584FE-FD0B-A647-B9FD-F25B274D530B}"/>
              </a:ext>
            </a:extLst>
          </p:cNvPr>
          <p:cNvGrpSpPr/>
          <p:nvPr/>
        </p:nvGrpSpPr>
        <p:grpSpPr>
          <a:xfrm>
            <a:off x="8136030" y="626281"/>
            <a:ext cx="548700" cy="514350"/>
            <a:chOff x="-37385100" y="3898325"/>
            <a:chExt cx="321350" cy="318225"/>
          </a:xfrm>
        </p:grpSpPr>
        <p:sp>
          <p:nvSpPr>
            <p:cNvPr id="12" name="Google Shape;6005;p39">
              <a:extLst>
                <a:ext uri="{FF2B5EF4-FFF2-40B4-BE49-F238E27FC236}">
                  <a16:creationId xmlns:a16="http://schemas.microsoft.com/office/drawing/2014/main" id="{C90EAB70-271C-5B48-966F-0E6524AB0D27}"/>
                </a:ext>
              </a:extLst>
            </p:cNvPr>
            <p:cNvSpPr/>
            <p:nvPr/>
          </p:nvSpPr>
          <p:spPr>
            <a:xfrm>
              <a:off x="-37190575" y="4093650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3" name="Google Shape;6006;p39">
              <a:extLst>
                <a:ext uri="{FF2B5EF4-FFF2-40B4-BE49-F238E27FC236}">
                  <a16:creationId xmlns:a16="http://schemas.microsoft.com/office/drawing/2014/main" id="{8669C5E5-05CE-9542-9E83-5B74A7386981}"/>
                </a:ext>
              </a:extLst>
            </p:cNvPr>
            <p:cNvSpPr/>
            <p:nvPr/>
          </p:nvSpPr>
          <p:spPr>
            <a:xfrm>
              <a:off x="-37385100" y="3898325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8E1754E-13FC-E140-B194-8F1E2A0F5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032152"/>
              </p:ext>
            </p:extLst>
          </p:nvPr>
        </p:nvGraphicFramePr>
        <p:xfrm>
          <a:off x="2590800" y="2466890"/>
          <a:ext cx="3962400" cy="1112520"/>
        </p:xfrm>
        <a:graphic>
          <a:graphicData uri="http://schemas.openxmlformats.org/drawingml/2006/table">
            <a:tbl>
              <a:tblPr firstCol="1" bandRow="1">
                <a:tableStyleId>{F5AB1C69-6EDB-4FF4-983F-18BD219EF322}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92136123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365279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238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51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514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666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9E986-A6F6-4FFE-8A5D-807FA8A0D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33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4" name="Google Shape;235;p18">
            <a:extLst>
              <a:ext uri="{FF2B5EF4-FFF2-40B4-BE49-F238E27FC236}">
                <a16:creationId xmlns:a16="http://schemas.microsoft.com/office/drawing/2014/main" id="{A264DE9B-96D6-CA4D-B685-30B61EC8CE3C}"/>
              </a:ext>
            </a:extLst>
          </p:cNvPr>
          <p:cNvSpPr txBox="1"/>
          <p:nvPr/>
        </p:nvSpPr>
        <p:spPr>
          <a:xfrm>
            <a:off x="840509" y="1080656"/>
            <a:ext cx="4895273" cy="32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Our Contributions</a:t>
            </a:r>
            <a:endParaRPr sz="44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705492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 </a:t>
            </a:r>
            <a:br>
              <a:rPr lang="en-GB" dirty="0"/>
            </a:br>
            <a:r>
              <a:rPr lang="en-GB" dirty="0"/>
              <a:t>Our Contributions</a:t>
            </a:r>
            <a:endParaRPr dirty="0"/>
          </a:p>
        </p:txBody>
      </p:sp>
      <p:sp>
        <p:nvSpPr>
          <p:cNvPr id="255" name="Google Shape;255;p20"/>
          <p:cNvSpPr txBox="1"/>
          <p:nvPr/>
        </p:nvSpPr>
        <p:spPr>
          <a:xfrm>
            <a:off x="1297500" y="2037932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256" name="Google Shape;256;p20"/>
          <p:cNvSpPr txBox="1">
            <a:spLocks noGrp="1"/>
          </p:cNvSpPr>
          <p:nvPr>
            <p:ph type="body" idx="1"/>
          </p:nvPr>
        </p:nvSpPr>
        <p:spPr>
          <a:xfrm>
            <a:off x="2030400" y="2037963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>
                <a:solidFill>
                  <a:srgbClr val="FFFFFF"/>
                </a:solidFill>
              </a:rPr>
              <a:t>Reproducing the results from some of the related work to build the best claim detection pipeline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257" name="Google Shape;257;p20"/>
          <p:cNvSpPr txBox="1"/>
          <p:nvPr/>
        </p:nvSpPr>
        <p:spPr>
          <a:xfrm>
            <a:off x="1297500" y="2952769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258" name="Google Shape;258;p20"/>
          <p:cNvSpPr txBox="1">
            <a:spLocks noGrp="1"/>
          </p:cNvSpPr>
          <p:nvPr>
            <p:ph type="body" idx="1"/>
          </p:nvPr>
        </p:nvSpPr>
        <p:spPr>
          <a:xfrm>
            <a:off x="2030400" y="2952801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>
                <a:solidFill>
                  <a:srgbClr val="FFFFFF"/>
                </a:solidFill>
              </a:rPr>
              <a:t>Using domain-specific BERT model for irony detection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C4E6840-5879-B34C-A31E-A4136D73CD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34</a:t>
            </a:fld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2" name="Google Shape;6045;p39">
            <a:extLst>
              <a:ext uri="{FF2B5EF4-FFF2-40B4-BE49-F238E27FC236}">
                <a16:creationId xmlns:a16="http://schemas.microsoft.com/office/drawing/2014/main" id="{29769D51-93C4-094F-AF35-9D33DA033094}"/>
              </a:ext>
            </a:extLst>
          </p:cNvPr>
          <p:cNvGrpSpPr/>
          <p:nvPr/>
        </p:nvGrpSpPr>
        <p:grpSpPr>
          <a:xfrm>
            <a:off x="8136192" y="666911"/>
            <a:ext cx="531088" cy="402380"/>
            <a:chOff x="-41526450" y="3653375"/>
            <a:chExt cx="315875" cy="247350"/>
          </a:xfrm>
        </p:grpSpPr>
        <p:sp>
          <p:nvSpPr>
            <p:cNvPr id="13" name="Google Shape;6046;p39">
              <a:extLst>
                <a:ext uri="{FF2B5EF4-FFF2-40B4-BE49-F238E27FC236}">
                  <a16:creationId xmlns:a16="http://schemas.microsoft.com/office/drawing/2014/main" id="{0001F1A6-0190-9B42-BA42-C49B513DD7D5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047;p39">
              <a:extLst>
                <a:ext uri="{FF2B5EF4-FFF2-40B4-BE49-F238E27FC236}">
                  <a16:creationId xmlns:a16="http://schemas.microsoft.com/office/drawing/2014/main" id="{71AF1F08-79C2-4A46-8B4B-75B064C40159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0061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Implementations</a:t>
            </a:r>
            <a:br>
              <a:rPr lang="en-GB" dirty="0"/>
            </a:br>
            <a:r>
              <a:rPr lang="en-GB" dirty="0"/>
              <a:t>Keyword Extraction</a:t>
            </a:r>
            <a:endParaRPr sz="32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1800" dirty="0"/>
              <a:t>How to stream tweets related to COVID-19?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1600" dirty="0"/>
              <a:t>Use domain keywords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TF-IDF: </a:t>
            </a:r>
            <a:r>
              <a:rPr lang="en-US" sz="1600" dirty="0"/>
              <a:t>Term Frequency - Inverse Document Frequency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</a:pPr>
            <a:r>
              <a:rPr lang="en-US" sz="1600" dirty="0"/>
              <a:t>How important a word is to a document in a corpus of documents</a:t>
            </a:r>
          </a:p>
          <a:p>
            <a:pPr marL="1200150" lvl="2" indent="-2857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1400" dirty="0"/>
              <a:t>Proportional to the number of times a word appears in a document, offset by the number of documents containing that word</a:t>
            </a:r>
          </a:p>
          <a:p>
            <a:pPr marL="285750" indent="-285750"/>
            <a:endParaRPr lang="en-US" sz="1800" dirty="0"/>
          </a:p>
          <a:p>
            <a:pPr marL="285750" indent="-285750"/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35</a:t>
            </a:fld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6" name="Google Shape;6045;p39">
            <a:extLst>
              <a:ext uri="{FF2B5EF4-FFF2-40B4-BE49-F238E27FC236}">
                <a16:creationId xmlns:a16="http://schemas.microsoft.com/office/drawing/2014/main" id="{1C883C93-4986-5847-94BF-87A1E77CDE83}"/>
              </a:ext>
            </a:extLst>
          </p:cNvPr>
          <p:cNvGrpSpPr/>
          <p:nvPr/>
        </p:nvGrpSpPr>
        <p:grpSpPr>
          <a:xfrm>
            <a:off x="8136192" y="666911"/>
            <a:ext cx="531088" cy="402380"/>
            <a:chOff x="-41526450" y="3653375"/>
            <a:chExt cx="315875" cy="247350"/>
          </a:xfrm>
        </p:grpSpPr>
        <p:sp>
          <p:nvSpPr>
            <p:cNvPr id="7" name="Google Shape;6046;p39">
              <a:extLst>
                <a:ext uri="{FF2B5EF4-FFF2-40B4-BE49-F238E27FC236}">
                  <a16:creationId xmlns:a16="http://schemas.microsoft.com/office/drawing/2014/main" id="{5AE25783-0C66-C54E-B4F7-2E981D0EE0C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047;p39">
              <a:extLst>
                <a:ext uri="{FF2B5EF4-FFF2-40B4-BE49-F238E27FC236}">
                  <a16:creationId xmlns:a16="http://schemas.microsoft.com/office/drawing/2014/main" id="{0EBC2D8F-1A51-CD41-9E48-F40125E65B0E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94216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Implementations</a:t>
            </a:r>
            <a:br>
              <a:rPr lang="en-GB" sz="1800" dirty="0"/>
            </a:br>
            <a:r>
              <a:rPr lang="en-GB" dirty="0"/>
              <a:t>Irony Detection Systems</a:t>
            </a:r>
            <a:endParaRPr dirty="0"/>
          </a:p>
        </p:txBody>
      </p:sp>
      <p:sp>
        <p:nvSpPr>
          <p:cNvPr id="266" name="Google Shape;266;p21"/>
          <p:cNvSpPr txBox="1">
            <a:spLocks noGrp="1"/>
          </p:cNvSpPr>
          <p:nvPr>
            <p:ph type="body" idx="1"/>
          </p:nvPr>
        </p:nvSpPr>
        <p:spPr>
          <a:xfrm>
            <a:off x="4018025" y="1831070"/>
            <a:ext cx="4318500" cy="200458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sz="1800" dirty="0"/>
              <a:t>WLV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BERT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 err="1"/>
              <a:t>RoBERTa</a:t>
            </a:r>
            <a:endParaRPr lang="en-US" sz="1800" dirty="0"/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CTBERT-2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Customized BERT</a:t>
            </a:r>
          </a:p>
          <a:p>
            <a:pPr marL="285750" indent="-285750">
              <a:lnSpc>
                <a:spcPct val="150000"/>
              </a:lnSpc>
            </a:pPr>
            <a:endParaRPr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1B1DE8-4586-984E-BE86-0E79BE6A12DD}"/>
              </a:ext>
            </a:extLst>
          </p:cNvPr>
          <p:cNvSpPr txBox="1"/>
          <p:nvPr/>
        </p:nvSpPr>
        <p:spPr>
          <a:xfrm>
            <a:off x="1719943" y="406037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Google Shape;6045;p39">
            <a:extLst>
              <a:ext uri="{FF2B5EF4-FFF2-40B4-BE49-F238E27FC236}">
                <a16:creationId xmlns:a16="http://schemas.microsoft.com/office/drawing/2014/main" id="{BE5078DA-E7C9-2D40-BE50-9F2C0B76BF21}"/>
              </a:ext>
            </a:extLst>
          </p:cNvPr>
          <p:cNvGrpSpPr/>
          <p:nvPr/>
        </p:nvGrpSpPr>
        <p:grpSpPr>
          <a:xfrm>
            <a:off x="8136192" y="666911"/>
            <a:ext cx="531088" cy="402380"/>
            <a:chOff x="-41526450" y="3653375"/>
            <a:chExt cx="315875" cy="247350"/>
          </a:xfrm>
        </p:grpSpPr>
        <p:sp>
          <p:nvSpPr>
            <p:cNvPr id="6" name="Google Shape;6046;p39">
              <a:extLst>
                <a:ext uri="{FF2B5EF4-FFF2-40B4-BE49-F238E27FC236}">
                  <a16:creationId xmlns:a16="http://schemas.microsoft.com/office/drawing/2014/main" id="{847BC4F3-5CE9-E345-80A4-C3BB5EB44BE7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047;p39">
              <a:extLst>
                <a:ext uri="{FF2B5EF4-FFF2-40B4-BE49-F238E27FC236}">
                  <a16:creationId xmlns:a16="http://schemas.microsoft.com/office/drawing/2014/main" id="{DC61CBAB-2AF1-5248-A618-9A4194F83C90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CEDC419-BFBF-1746-AD2B-90DC90E87E9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36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99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Implementations</a:t>
            </a:r>
            <a:br>
              <a:rPr lang="en-US" dirty="0"/>
            </a:br>
            <a:r>
              <a:rPr lang="en-US" dirty="0"/>
              <a:t>CTBERT-2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/>
              <a:t>CTBERT-2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Based on BERT</a:t>
            </a:r>
            <a:r>
              <a:rPr lang="en-GB" sz="1800" baseline="-25000" dirty="0"/>
              <a:t>LARGE</a:t>
            </a:r>
            <a:r>
              <a:rPr lang="en-GB" sz="1800" dirty="0"/>
              <a:t> architecture (24 transformers, 1024 vector length)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Trained on COVID-19 related tweets collected by keywords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Collected approximately 22 million tweets after </a:t>
            </a:r>
            <a:r>
              <a:rPr lang="en-GB" sz="1600" dirty="0" err="1"/>
              <a:t>preprocessing</a:t>
            </a:r>
            <a:endParaRPr lang="en-GB" sz="16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37</a:t>
            </a:fld>
            <a:endParaRPr lang="en-GB"/>
          </a:p>
        </p:txBody>
      </p:sp>
      <p:grpSp>
        <p:nvGrpSpPr>
          <p:cNvPr id="8" name="Google Shape;6045;p39">
            <a:extLst>
              <a:ext uri="{FF2B5EF4-FFF2-40B4-BE49-F238E27FC236}">
                <a16:creationId xmlns:a16="http://schemas.microsoft.com/office/drawing/2014/main" id="{1985AA80-8BFA-4642-BADA-3CB695293A90}"/>
              </a:ext>
            </a:extLst>
          </p:cNvPr>
          <p:cNvGrpSpPr/>
          <p:nvPr/>
        </p:nvGrpSpPr>
        <p:grpSpPr>
          <a:xfrm>
            <a:off x="8136192" y="666911"/>
            <a:ext cx="531088" cy="402380"/>
            <a:chOff x="-41526450" y="3653375"/>
            <a:chExt cx="315875" cy="247350"/>
          </a:xfrm>
        </p:grpSpPr>
        <p:sp>
          <p:nvSpPr>
            <p:cNvPr id="9" name="Google Shape;6046;p39">
              <a:extLst>
                <a:ext uri="{FF2B5EF4-FFF2-40B4-BE49-F238E27FC236}">
                  <a16:creationId xmlns:a16="http://schemas.microsoft.com/office/drawing/2014/main" id="{19CCD250-8B88-734E-8532-05404DEBF84E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047;p39">
              <a:extLst>
                <a:ext uri="{FF2B5EF4-FFF2-40B4-BE49-F238E27FC236}">
                  <a16:creationId xmlns:a16="http://schemas.microsoft.com/office/drawing/2014/main" id="{56A12317-5655-9540-8D74-E851F335337C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2455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76;p22">
            <a:extLst>
              <a:ext uri="{FF2B5EF4-FFF2-40B4-BE49-F238E27FC236}">
                <a16:creationId xmlns:a16="http://schemas.microsoft.com/office/drawing/2014/main" id="{C5AEC3A8-C2F6-4E7C-8010-AEF6ED142B56}"/>
              </a:ext>
            </a:extLst>
          </p:cNvPr>
          <p:cNvSpPr/>
          <p:nvPr/>
        </p:nvSpPr>
        <p:spPr>
          <a:xfrm>
            <a:off x="7037650" y="3921050"/>
            <a:ext cx="2106350" cy="1222450"/>
          </a:xfrm>
          <a:custGeom>
            <a:avLst/>
            <a:gdLst/>
            <a:ahLst/>
            <a:cxnLst/>
            <a:rect l="l" t="t" r="r" b="b"/>
            <a:pathLst>
              <a:path w="84254" h="48898" extrusionOk="0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71" name="Google Shape;271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Implementations</a:t>
            </a:r>
            <a:br>
              <a:rPr lang="en-GB" dirty="0"/>
            </a:br>
            <a:r>
              <a:rPr lang="en-GB" dirty="0"/>
              <a:t>Where are we?</a:t>
            </a:r>
            <a:endParaRPr sz="1800" dirty="0"/>
          </a:p>
        </p:txBody>
      </p:sp>
      <p:sp>
        <p:nvSpPr>
          <p:cNvPr id="272" name="Google Shape;272;p22"/>
          <p:cNvSpPr txBox="1">
            <a:spLocks noGrp="1"/>
          </p:cNvSpPr>
          <p:nvPr>
            <p:ph type="body" idx="1"/>
          </p:nvPr>
        </p:nvSpPr>
        <p:spPr>
          <a:xfrm>
            <a:off x="1297500" y="1800490"/>
            <a:ext cx="3798900" cy="2781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en-GB" sz="1800" dirty="0">
                <a:solidFill>
                  <a:srgbClr val="FFFFFF"/>
                </a:solidFill>
              </a:rPr>
              <a:t>Implementing </a:t>
            </a:r>
            <a:r>
              <a:rPr lang="en-GB" sz="1800" dirty="0" err="1">
                <a:solidFill>
                  <a:srgbClr val="FFFFFF"/>
                </a:solidFill>
              </a:rPr>
              <a:t>Miroblog</a:t>
            </a:r>
            <a:r>
              <a:rPr lang="en-GB" sz="1800" dirty="0">
                <a:solidFill>
                  <a:srgbClr val="FFFFFF"/>
                </a:solidFill>
              </a:rPr>
              <a:t> irony detection architecture</a:t>
            </a:r>
          </a:p>
          <a:p>
            <a:pPr marL="285750" indent="-285750">
              <a:spcAft>
                <a:spcPts val="1600"/>
              </a:spcAft>
            </a:pPr>
            <a:r>
              <a:rPr lang="en-GB" sz="1800" dirty="0">
                <a:solidFill>
                  <a:srgbClr val="FFFFFF"/>
                </a:solidFill>
              </a:rPr>
              <a:t>Dataset collection using Twitter API</a:t>
            </a:r>
          </a:p>
          <a:p>
            <a:pPr marL="285750" indent="-285750">
              <a:spcAft>
                <a:spcPts val="1600"/>
              </a:spcAft>
            </a:pPr>
            <a:endParaRPr lang="en-GB" sz="1800" dirty="0">
              <a:solidFill>
                <a:srgbClr val="FFFFFF"/>
              </a:solidFill>
            </a:endParaRPr>
          </a:p>
          <a:p>
            <a:pPr marL="285750" indent="-285750">
              <a:spcAft>
                <a:spcPts val="1600"/>
              </a:spcAft>
            </a:pPr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5EC287-DE26-4F9A-BEEF-5E30FAF2CD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38</a:t>
            </a:fld>
            <a:endParaRPr lang="en-GB"/>
          </a:p>
        </p:txBody>
      </p:sp>
      <p:pic>
        <p:nvPicPr>
          <p:cNvPr id="10" name="Google Shape;273;p22">
            <a:extLst>
              <a:ext uri="{FF2B5EF4-FFF2-40B4-BE49-F238E27FC236}">
                <a16:creationId xmlns:a16="http://schemas.microsoft.com/office/drawing/2014/main" id="{286F5ABF-6AC8-4A38-8013-87CF043C5383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 rot="16200000">
            <a:off x="5707197" y="2704705"/>
            <a:ext cx="2431500" cy="24315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11" name="Google Shape;274;p22">
            <a:extLst>
              <a:ext uri="{FF2B5EF4-FFF2-40B4-BE49-F238E27FC236}">
                <a16:creationId xmlns:a16="http://schemas.microsoft.com/office/drawing/2014/main" id="{C0E9640E-D509-4A13-A7B8-02D8D8C2FEEE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 rot="16200000">
            <a:off x="5715996" y="1338082"/>
            <a:ext cx="2504700" cy="25047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12" name="Google Shape;275;p22">
            <a:extLst>
              <a:ext uri="{FF2B5EF4-FFF2-40B4-BE49-F238E27FC236}">
                <a16:creationId xmlns:a16="http://schemas.microsoft.com/office/drawing/2014/main" id="{BB4F7AFF-89A9-4668-8A96-AE870A6D1416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 rot="5400000">
            <a:off x="6634436" y="2137085"/>
            <a:ext cx="2504700" cy="25047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grpSp>
        <p:nvGrpSpPr>
          <p:cNvPr id="9" name="Google Shape;6045;p39">
            <a:extLst>
              <a:ext uri="{FF2B5EF4-FFF2-40B4-BE49-F238E27FC236}">
                <a16:creationId xmlns:a16="http://schemas.microsoft.com/office/drawing/2014/main" id="{B6579F6C-327E-8740-A027-944AF51F3E55}"/>
              </a:ext>
            </a:extLst>
          </p:cNvPr>
          <p:cNvGrpSpPr/>
          <p:nvPr/>
        </p:nvGrpSpPr>
        <p:grpSpPr>
          <a:xfrm>
            <a:off x="8136192" y="666911"/>
            <a:ext cx="531088" cy="402380"/>
            <a:chOff x="-41526450" y="3653375"/>
            <a:chExt cx="315875" cy="247350"/>
          </a:xfrm>
        </p:grpSpPr>
        <p:sp>
          <p:nvSpPr>
            <p:cNvPr id="14" name="Google Shape;6046;p39">
              <a:extLst>
                <a:ext uri="{FF2B5EF4-FFF2-40B4-BE49-F238E27FC236}">
                  <a16:creationId xmlns:a16="http://schemas.microsoft.com/office/drawing/2014/main" id="{535118B4-BC3C-5846-8D0A-4218021DA4A6}"/>
                </a:ext>
              </a:extLst>
            </p:cNvPr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047;p39">
              <a:extLst>
                <a:ext uri="{FF2B5EF4-FFF2-40B4-BE49-F238E27FC236}">
                  <a16:creationId xmlns:a16="http://schemas.microsoft.com/office/drawing/2014/main" id="{5DAF8581-1F39-DF47-9998-92339E896EC4}"/>
                </a:ext>
              </a:extLst>
            </p:cNvPr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7572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9E986-A6F6-4FFE-8A5D-807FA8A0D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39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4" name="Google Shape;235;p18">
            <a:extLst>
              <a:ext uri="{FF2B5EF4-FFF2-40B4-BE49-F238E27FC236}">
                <a16:creationId xmlns:a16="http://schemas.microsoft.com/office/drawing/2014/main" id="{A264DE9B-96D6-CA4D-B685-30B61EC8CE3C}"/>
              </a:ext>
            </a:extLst>
          </p:cNvPr>
          <p:cNvSpPr txBox="1"/>
          <p:nvPr/>
        </p:nvSpPr>
        <p:spPr>
          <a:xfrm>
            <a:off x="840509" y="1080656"/>
            <a:ext cx="4895273" cy="32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Experimental Results</a:t>
            </a:r>
            <a:endParaRPr sz="44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53728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/>
              <a:t>Motivation</a:t>
            </a:r>
            <a:br>
              <a:rPr lang="en-US" dirty="0"/>
            </a:br>
            <a:r>
              <a:rPr lang="en-US" dirty="0"/>
              <a:t>Role of Social Media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Widespread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Extremely effective in propagating information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Influencer accounts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Claims and their effects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5" name="Google Shape;5532;p38">
            <a:extLst>
              <a:ext uri="{FF2B5EF4-FFF2-40B4-BE49-F238E27FC236}">
                <a16:creationId xmlns:a16="http://schemas.microsoft.com/office/drawing/2014/main" id="{64CCB491-4612-AF49-A294-21403365B283}"/>
              </a:ext>
            </a:extLst>
          </p:cNvPr>
          <p:cNvSpPr/>
          <p:nvPr/>
        </p:nvSpPr>
        <p:spPr>
          <a:xfrm>
            <a:off x="8243858" y="622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10082" h="11979" extrusionOk="0">
                <a:moveTo>
                  <a:pt x="5230" y="1393"/>
                </a:moveTo>
                <a:cubicBezTo>
                  <a:pt x="5419" y="1393"/>
                  <a:pt x="5577" y="1551"/>
                  <a:pt x="5577" y="1740"/>
                </a:cubicBezTo>
                <a:lnTo>
                  <a:pt x="5577" y="1960"/>
                </a:lnTo>
                <a:cubicBezTo>
                  <a:pt x="5703" y="2023"/>
                  <a:pt x="5829" y="2086"/>
                  <a:pt x="5923" y="2181"/>
                </a:cubicBezTo>
                <a:lnTo>
                  <a:pt x="6144" y="2055"/>
                </a:lnTo>
                <a:cubicBezTo>
                  <a:pt x="6194" y="2025"/>
                  <a:pt x="6251" y="2011"/>
                  <a:pt x="6308" y="2011"/>
                </a:cubicBezTo>
                <a:cubicBezTo>
                  <a:pt x="6430" y="2011"/>
                  <a:pt x="6552" y="2074"/>
                  <a:pt x="6616" y="2181"/>
                </a:cubicBezTo>
                <a:lnTo>
                  <a:pt x="7309" y="3410"/>
                </a:lnTo>
                <a:cubicBezTo>
                  <a:pt x="7467" y="3725"/>
                  <a:pt x="7246" y="3819"/>
                  <a:pt x="6963" y="3977"/>
                </a:cubicBezTo>
                <a:lnTo>
                  <a:pt x="6963" y="4386"/>
                </a:lnTo>
                <a:cubicBezTo>
                  <a:pt x="7246" y="4544"/>
                  <a:pt x="7467" y="4670"/>
                  <a:pt x="7309" y="4985"/>
                </a:cubicBezTo>
                <a:lnTo>
                  <a:pt x="6616" y="6182"/>
                </a:lnTo>
                <a:cubicBezTo>
                  <a:pt x="6531" y="6289"/>
                  <a:pt x="6417" y="6366"/>
                  <a:pt x="6303" y="6366"/>
                </a:cubicBezTo>
                <a:cubicBezTo>
                  <a:pt x="6249" y="6366"/>
                  <a:pt x="6195" y="6349"/>
                  <a:pt x="6144" y="6308"/>
                </a:cubicBezTo>
                <a:lnTo>
                  <a:pt x="5923" y="6182"/>
                </a:lnTo>
                <a:cubicBezTo>
                  <a:pt x="5829" y="6277"/>
                  <a:pt x="5703" y="6340"/>
                  <a:pt x="5577" y="6403"/>
                </a:cubicBezTo>
                <a:lnTo>
                  <a:pt x="5577" y="6623"/>
                </a:lnTo>
                <a:cubicBezTo>
                  <a:pt x="5577" y="6812"/>
                  <a:pt x="5419" y="6970"/>
                  <a:pt x="5230" y="6970"/>
                </a:cubicBezTo>
                <a:lnTo>
                  <a:pt x="3812" y="6970"/>
                </a:lnTo>
                <a:cubicBezTo>
                  <a:pt x="3623" y="6970"/>
                  <a:pt x="3466" y="6812"/>
                  <a:pt x="3466" y="6623"/>
                </a:cubicBezTo>
                <a:lnTo>
                  <a:pt x="3466" y="6403"/>
                </a:lnTo>
                <a:cubicBezTo>
                  <a:pt x="3340" y="6340"/>
                  <a:pt x="3214" y="6277"/>
                  <a:pt x="3119" y="6182"/>
                </a:cubicBezTo>
                <a:lnTo>
                  <a:pt x="2899" y="6308"/>
                </a:lnTo>
                <a:cubicBezTo>
                  <a:pt x="2848" y="6338"/>
                  <a:pt x="2791" y="6352"/>
                  <a:pt x="2734" y="6352"/>
                </a:cubicBezTo>
                <a:cubicBezTo>
                  <a:pt x="2613" y="6352"/>
                  <a:pt x="2490" y="6289"/>
                  <a:pt x="2426" y="6182"/>
                </a:cubicBezTo>
                <a:lnTo>
                  <a:pt x="1733" y="4985"/>
                </a:lnTo>
                <a:cubicBezTo>
                  <a:pt x="1638" y="4827"/>
                  <a:pt x="1670" y="4575"/>
                  <a:pt x="1859" y="4512"/>
                </a:cubicBezTo>
                <a:lnTo>
                  <a:pt x="2048" y="4386"/>
                </a:lnTo>
                <a:lnTo>
                  <a:pt x="2048" y="3977"/>
                </a:lnTo>
                <a:lnTo>
                  <a:pt x="1859" y="3882"/>
                </a:lnTo>
                <a:cubicBezTo>
                  <a:pt x="1702" y="3788"/>
                  <a:pt x="1607" y="3536"/>
                  <a:pt x="1733" y="3410"/>
                </a:cubicBezTo>
                <a:lnTo>
                  <a:pt x="2426" y="2181"/>
                </a:lnTo>
                <a:cubicBezTo>
                  <a:pt x="2490" y="2074"/>
                  <a:pt x="2612" y="1997"/>
                  <a:pt x="2733" y="1997"/>
                </a:cubicBezTo>
                <a:cubicBezTo>
                  <a:pt x="2790" y="1997"/>
                  <a:pt x="2848" y="2014"/>
                  <a:pt x="2899" y="2055"/>
                </a:cubicBezTo>
                <a:lnTo>
                  <a:pt x="3119" y="2181"/>
                </a:lnTo>
                <a:cubicBezTo>
                  <a:pt x="3214" y="2086"/>
                  <a:pt x="3340" y="2023"/>
                  <a:pt x="3466" y="1960"/>
                </a:cubicBezTo>
                <a:lnTo>
                  <a:pt x="3466" y="1740"/>
                </a:lnTo>
                <a:cubicBezTo>
                  <a:pt x="3466" y="1551"/>
                  <a:pt x="3623" y="1393"/>
                  <a:pt x="3812" y="1393"/>
                </a:cubicBezTo>
                <a:close/>
                <a:moveTo>
                  <a:pt x="4547" y="0"/>
                </a:moveTo>
                <a:cubicBezTo>
                  <a:pt x="3499" y="0"/>
                  <a:pt x="2484" y="337"/>
                  <a:pt x="1670" y="984"/>
                </a:cubicBezTo>
                <a:cubicBezTo>
                  <a:pt x="630" y="1866"/>
                  <a:pt x="0" y="3158"/>
                  <a:pt x="0" y="4544"/>
                </a:cubicBezTo>
                <a:cubicBezTo>
                  <a:pt x="0" y="5804"/>
                  <a:pt x="504" y="6970"/>
                  <a:pt x="1418" y="7852"/>
                </a:cubicBezTo>
                <a:lnTo>
                  <a:pt x="1418" y="11632"/>
                </a:lnTo>
                <a:cubicBezTo>
                  <a:pt x="1418" y="11821"/>
                  <a:pt x="1575" y="11979"/>
                  <a:pt x="1765" y="11979"/>
                </a:cubicBezTo>
                <a:lnTo>
                  <a:pt x="5986" y="11979"/>
                </a:lnTo>
                <a:cubicBezTo>
                  <a:pt x="6175" y="11979"/>
                  <a:pt x="6333" y="11821"/>
                  <a:pt x="6333" y="11632"/>
                </a:cubicBezTo>
                <a:lnTo>
                  <a:pt x="6333" y="10530"/>
                </a:lnTo>
                <a:lnTo>
                  <a:pt x="8097" y="10530"/>
                </a:lnTo>
                <a:cubicBezTo>
                  <a:pt x="8286" y="10530"/>
                  <a:pt x="8444" y="10372"/>
                  <a:pt x="8444" y="10183"/>
                </a:cubicBezTo>
                <a:lnTo>
                  <a:pt x="8444" y="8387"/>
                </a:lnTo>
                <a:lnTo>
                  <a:pt x="9042" y="8387"/>
                </a:lnTo>
                <a:cubicBezTo>
                  <a:pt x="9389" y="8387"/>
                  <a:pt x="9767" y="8198"/>
                  <a:pt x="9956" y="7883"/>
                </a:cubicBezTo>
                <a:cubicBezTo>
                  <a:pt x="10082" y="7568"/>
                  <a:pt x="10082" y="7190"/>
                  <a:pt x="9924" y="6875"/>
                </a:cubicBezTo>
                <a:lnTo>
                  <a:pt x="9042" y="5237"/>
                </a:lnTo>
                <a:cubicBezTo>
                  <a:pt x="9137" y="4701"/>
                  <a:pt x="9137" y="4134"/>
                  <a:pt x="9011" y="3599"/>
                </a:cubicBezTo>
                <a:cubicBezTo>
                  <a:pt x="8664" y="1866"/>
                  <a:pt x="7246" y="480"/>
                  <a:pt x="5545" y="102"/>
                </a:cubicBezTo>
                <a:cubicBezTo>
                  <a:pt x="5213" y="34"/>
                  <a:pt x="4878" y="0"/>
                  <a:pt x="454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A6671E-2AD3-0241-BDAA-7AF4F47D7BD2}"/>
              </a:ext>
            </a:extLst>
          </p:cNvPr>
          <p:cNvSpPr txBox="1"/>
          <p:nvPr/>
        </p:nvSpPr>
        <p:spPr>
          <a:xfrm>
            <a:off x="5837381" y="2761672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Real-world effects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1B821815-DCF8-6E43-9B63-23330ED367A9}"/>
              </a:ext>
            </a:extLst>
          </p:cNvPr>
          <p:cNvSpPr/>
          <p:nvPr/>
        </p:nvSpPr>
        <p:spPr>
          <a:xfrm>
            <a:off x="5001678" y="2818683"/>
            <a:ext cx="604795" cy="22453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Experimental Results</a:t>
            </a:r>
            <a:br>
              <a:rPr lang="en-US" dirty="0"/>
            </a:br>
            <a:r>
              <a:rPr lang="en-US" dirty="0"/>
              <a:t>Claim Detection Datasets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/>
              <a:t>Available datasets: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CLEF2020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962 datapoints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COVID-19 </a:t>
            </a:r>
            <a:r>
              <a:rPr lang="en-GB" sz="1800" dirty="0" err="1"/>
              <a:t>Infodemic</a:t>
            </a:r>
            <a:endParaRPr lang="en-GB" sz="1800" dirty="0"/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504 datapoints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40</a:t>
            </a:fld>
            <a:endParaRPr lang="en-GB"/>
          </a:p>
        </p:txBody>
      </p:sp>
      <p:sp>
        <p:nvSpPr>
          <p:cNvPr id="9" name="Google Shape;6055;p39">
            <a:extLst>
              <a:ext uri="{FF2B5EF4-FFF2-40B4-BE49-F238E27FC236}">
                <a16:creationId xmlns:a16="http://schemas.microsoft.com/office/drawing/2014/main" id="{D70C718F-18E7-F64C-9B32-EC32024B80D0}"/>
              </a:ext>
            </a:extLst>
          </p:cNvPr>
          <p:cNvSpPr/>
          <p:nvPr/>
        </p:nvSpPr>
        <p:spPr>
          <a:xfrm>
            <a:off x="8152908" y="617480"/>
            <a:ext cx="468459" cy="466640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675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Experimental Results</a:t>
            </a:r>
            <a:br>
              <a:rPr lang="en-GB" sz="1800" dirty="0"/>
            </a:br>
            <a:r>
              <a:rPr lang="en-GB" dirty="0"/>
              <a:t>Claim Detection System</a:t>
            </a:r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End-to-end CTBERT-1 Classifier results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41</a:t>
            </a:fld>
            <a:endParaRPr lang="en-GB"/>
          </a:p>
        </p:txBody>
      </p:sp>
      <p:sp>
        <p:nvSpPr>
          <p:cNvPr id="5" name="Google Shape;6055;p39">
            <a:extLst>
              <a:ext uri="{FF2B5EF4-FFF2-40B4-BE49-F238E27FC236}">
                <a16:creationId xmlns:a16="http://schemas.microsoft.com/office/drawing/2014/main" id="{F29EAADE-2E5D-BA4F-A686-111B399B2640}"/>
              </a:ext>
            </a:extLst>
          </p:cNvPr>
          <p:cNvSpPr/>
          <p:nvPr/>
        </p:nvSpPr>
        <p:spPr>
          <a:xfrm>
            <a:off x="8152908" y="617480"/>
            <a:ext cx="468459" cy="466640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5CE04E7-B592-C042-8393-FB85AEEE1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18496"/>
              </p:ext>
            </p:extLst>
          </p:nvPr>
        </p:nvGraphicFramePr>
        <p:xfrm>
          <a:off x="1750500" y="2359314"/>
          <a:ext cx="6096000" cy="148336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100855">
                  <a:extLst>
                    <a:ext uri="{9D8B030D-6E8A-4147-A177-3AD203B41FA5}">
                      <a16:colId xmlns:a16="http://schemas.microsoft.com/office/drawing/2014/main" val="1979645408"/>
                    </a:ext>
                  </a:extLst>
                </a:gridCol>
                <a:gridCol w="1976284">
                  <a:extLst>
                    <a:ext uri="{9D8B030D-6E8A-4147-A177-3AD203B41FA5}">
                      <a16:colId xmlns:a16="http://schemas.microsoft.com/office/drawing/2014/main" val="4175250160"/>
                    </a:ext>
                  </a:extLst>
                </a:gridCol>
                <a:gridCol w="1006287">
                  <a:extLst>
                    <a:ext uri="{9D8B030D-6E8A-4147-A177-3AD203B41FA5}">
                      <a16:colId xmlns:a16="http://schemas.microsoft.com/office/drawing/2014/main" val="3840167635"/>
                    </a:ext>
                  </a:extLst>
                </a:gridCol>
                <a:gridCol w="1006287">
                  <a:extLst>
                    <a:ext uri="{9D8B030D-6E8A-4147-A177-3AD203B41FA5}">
                      <a16:colId xmlns:a16="http://schemas.microsoft.com/office/drawing/2014/main" val="217476165"/>
                    </a:ext>
                  </a:extLst>
                </a:gridCol>
                <a:gridCol w="1006287">
                  <a:extLst>
                    <a:ext uri="{9D8B030D-6E8A-4147-A177-3AD203B41FA5}">
                      <a16:colId xmlns:a16="http://schemas.microsoft.com/office/drawing/2014/main" val="1367547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37596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CTBERT-1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CLEF2020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4975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CTBERT-1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COVID-19 </a:t>
                      </a:r>
                      <a:r>
                        <a:rPr lang="en-US" dirty="0" err="1"/>
                        <a:t>Infodemic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3396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CTBERT-1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503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389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Experimental Results</a:t>
            </a:r>
            <a:br>
              <a:rPr lang="en-GB" dirty="0"/>
            </a:br>
            <a:r>
              <a:rPr lang="en-GB" dirty="0"/>
              <a:t>Irony Detection Systems (train/test split)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42</a:t>
            </a:fld>
            <a:endParaRPr lang="en-GB"/>
          </a:p>
        </p:txBody>
      </p:sp>
      <p:sp>
        <p:nvSpPr>
          <p:cNvPr id="5" name="Google Shape;6055;p39">
            <a:extLst>
              <a:ext uri="{FF2B5EF4-FFF2-40B4-BE49-F238E27FC236}">
                <a16:creationId xmlns:a16="http://schemas.microsoft.com/office/drawing/2014/main" id="{F29EAADE-2E5D-BA4F-A686-111B399B2640}"/>
              </a:ext>
            </a:extLst>
          </p:cNvPr>
          <p:cNvSpPr/>
          <p:nvPr/>
        </p:nvSpPr>
        <p:spPr>
          <a:xfrm>
            <a:off x="8152908" y="617480"/>
            <a:ext cx="468459" cy="466640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5CE04E7-B592-C042-8393-FB85AEEE1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025096"/>
              </p:ext>
            </p:extLst>
          </p:nvPr>
        </p:nvGraphicFramePr>
        <p:xfrm>
          <a:off x="1750500" y="1635441"/>
          <a:ext cx="6007152" cy="28498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87435">
                  <a:extLst>
                    <a:ext uri="{9D8B030D-6E8A-4147-A177-3AD203B41FA5}">
                      <a16:colId xmlns:a16="http://schemas.microsoft.com/office/drawing/2014/main" val="3904702988"/>
                    </a:ext>
                  </a:extLst>
                </a:gridCol>
                <a:gridCol w="1071717">
                  <a:extLst>
                    <a:ext uri="{9D8B030D-6E8A-4147-A177-3AD203B41FA5}">
                      <a16:colId xmlns:a16="http://schemas.microsoft.com/office/drawing/2014/main" val="417525016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84016763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747616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67547660"/>
                    </a:ext>
                  </a:extLst>
                </a:gridCol>
              </a:tblGrid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Model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# of epochs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Precision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Recall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375963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BERT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497595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CTBERT2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339686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RoBERTa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503148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 err="1"/>
                        <a:t>RoBERTa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217069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 err="1"/>
                        <a:t>RoBERTa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620857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/>
                        <a:t>RoBERTa-4FC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255576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/>
                        <a:t>RoBERTa-4FC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781388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 err="1"/>
                        <a:t>RoBERTa</a:t>
                      </a:r>
                      <a:r>
                        <a:rPr lang="en-US" sz="1100" baseline="-25000" dirty="0" err="1"/>
                        <a:t>LARGE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282854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/>
                        <a:t>WLV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985686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/>
                        <a:t>WLV-Normalized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447628"/>
                  </a:ext>
                </a:extLst>
              </a:tr>
            </a:tbl>
          </a:graphicData>
        </a:graphic>
      </p:graphicFrame>
      <p:sp>
        <p:nvSpPr>
          <p:cNvPr id="7" name="Right Arrow 6">
            <a:extLst>
              <a:ext uri="{FF2B5EF4-FFF2-40B4-BE49-F238E27FC236}">
                <a16:creationId xmlns:a16="http://schemas.microsoft.com/office/drawing/2014/main" id="{172C9359-517F-394F-8259-0E70C87DFEC5}"/>
              </a:ext>
            </a:extLst>
          </p:cNvPr>
          <p:cNvSpPr/>
          <p:nvPr/>
        </p:nvSpPr>
        <p:spPr>
          <a:xfrm>
            <a:off x="1059716" y="2180560"/>
            <a:ext cx="475567" cy="19842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584728-DCFA-4C4D-9963-1C7EE5176FD6}"/>
              </a:ext>
            </a:extLst>
          </p:cNvPr>
          <p:cNvSpPr/>
          <p:nvPr/>
        </p:nvSpPr>
        <p:spPr>
          <a:xfrm>
            <a:off x="1756881" y="2141069"/>
            <a:ext cx="6010382" cy="277403"/>
          </a:xfrm>
          <a:prstGeom prst="rect">
            <a:avLst/>
          </a:prstGeom>
          <a:solidFill>
            <a:srgbClr val="3638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Experimental Results</a:t>
            </a:r>
            <a:br>
              <a:rPr lang="en-GB" dirty="0"/>
            </a:br>
            <a:r>
              <a:rPr lang="en-GB" dirty="0"/>
              <a:t>Irony Detection Systems (5-fold CV)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43</a:t>
            </a:fld>
            <a:endParaRPr lang="en-GB"/>
          </a:p>
        </p:txBody>
      </p:sp>
      <p:sp>
        <p:nvSpPr>
          <p:cNvPr id="5" name="Google Shape;6055;p39">
            <a:extLst>
              <a:ext uri="{FF2B5EF4-FFF2-40B4-BE49-F238E27FC236}">
                <a16:creationId xmlns:a16="http://schemas.microsoft.com/office/drawing/2014/main" id="{F29EAADE-2E5D-BA4F-A686-111B399B2640}"/>
              </a:ext>
            </a:extLst>
          </p:cNvPr>
          <p:cNvSpPr/>
          <p:nvPr/>
        </p:nvSpPr>
        <p:spPr>
          <a:xfrm>
            <a:off x="8152908" y="617480"/>
            <a:ext cx="468459" cy="466640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5CE04E7-B592-C042-8393-FB85AEEE1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667030"/>
              </p:ext>
            </p:extLst>
          </p:nvPr>
        </p:nvGraphicFramePr>
        <p:xfrm>
          <a:off x="2512141" y="2027697"/>
          <a:ext cx="4119717" cy="18542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100856">
                  <a:extLst>
                    <a:ext uri="{9D8B030D-6E8A-4147-A177-3AD203B41FA5}">
                      <a16:colId xmlns:a16="http://schemas.microsoft.com/office/drawing/2014/main" val="1979645408"/>
                    </a:ext>
                  </a:extLst>
                </a:gridCol>
                <a:gridCol w="1006287">
                  <a:extLst>
                    <a:ext uri="{9D8B030D-6E8A-4147-A177-3AD203B41FA5}">
                      <a16:colId xmlns:a16="http://schemas.microsoft.com/office/drawing/2014/main" val="3840167635"/>
                    </a:ext>
                  </a:extLst>
                </a:gridCol>
                <a:gridCol w="1006287">
                  <a:extLst>
                    <a:ext uri="{9D8B030D-6E8A-4147-A177-3AD203B41FA5}">
                      <a16:colId xmlns:a16="http://schemas.microsoft.com/office/drawing/2014/main" val="217476165"/>
                    </a:ext>
                  </a:extLst>
                </a:gridCol>
                <a:gridCol w="1006287">
                  <a:extLst>
                    <a:ext uri="{9D8B030D-6E8A-4147-A177-3AD203B41FA5}">
                      <a16:colId xmlns:a16="http://schemas.microsoft.com/office/drawing/2014/main" val="1367547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375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497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CTBERT-2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339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RoBERTa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50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WLV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327950"/>
                  </a:ext>
                </a:extLst>
              </a:tr>
            </a:tbl>
          </a:graphicData>
        </a:graphic>
      </p:graphicFrame>
      <p:sp>
        <p:nvSpPr>
          <p:cNvPr id="11" name="Right Arrow 10">
            <a:extLst>
              <a:ext uri="{FF2B5EF4-FFF2-40B4-BE49-F238E27FC236}">
                <a16:creationId xmlns:a16="http://schemas.microsoft.com/office/drawing/2014/main" id="{677C9085-17BB-AD43-8F3C-7BD2425CCF7A}"/>
              </a:ext>
            </a:extLst>
          </p:cNvPr>
          <p:cNvSpPr/>
          <p:nvPr/>
        </p:nvSpPr>
        <p:spPr>
          <a:xfrm>
            <a:off x="1727537" y="2855587"/>
            <a:ext cx="475567" cy="19842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AD91B-F5A2-7A41-9187-05F86D5AAD90}"/>
              </a:ext>
            </a:extLst>
          </p:cNvPr>
          <p:cNvSpPr/>
          <p:nvPr/>
        </p:nvSpPr>
        <p:spPr>
          <a:xfrm>
            <a:off x="2512141" y="2784184"/>
            <a:ext cx="4119717" cy="346111"/>
          </a:xfrm>
          <a:prstGeom prst="rect">
            <a:avLst/>
          </a:prstGeom>
          <a:solidFill>
            <a:srgbClr val="36383A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9E986-A6F6-4FFE-8A5D-807FA8A0D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44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4" name="Google Shape;235;p18">
            <a:extLst>
              <a:ext uri="{FF2B5EF4-FFF2-40B4-BE49-F238E27FC236}">
                <a16:creationId xmlns:a16="http://schemas.microsoft.com/office/drawing/2014/main" id="{A264DE9B-96D6-CA4D-B685-30B61EC8CE3C}"/>
              </a:ext>
            </a:extLst>
          </p:cNvPr>
          <p:cNvSpPr txBox="1"/>
          <p:nvPr/>
        </p:nvSpPr>
        <p:spPr>
          <a:xfrm>
            <a:off x="840509" y="1080656"/>
            <a:ext cx="4895273" cy="32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Conclusions and Future Work</a:t>
            </a:r>
            <a:endParaRPr sz="44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951765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 </a:t>
            </a:r>
            <a:br>
              <a:rPr lang="en-US" dirty="0"/>
            </a:br>
            <a:r>
              <a:rPr lang="en-US" dirty="0"/>
              <a:t>Conclusions and Future work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Conclusions</a:t>
            </a:r>
            <a:r>
              <a:rPr lang="en-GB" sz="1800" dirty="0"/>
              <a:t>: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Architectures considering contradiction perform better in irony detection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WLV, Siamese Networks, VLAD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For social media data, domain-specific pretraining helps significantly</a:t>
            </a:r>
            <a:endParaRPr lang="en-GB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Future Work</a:t>
            </a:r>
            <a:r>
              <a:rPr lang="en-GB" sz="1800" dirty="0"/>
              <a:t>: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Explore contradiction detection systems as the second component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843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dirty="0"/>
              <a:t>References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46</a:t>
            </a:fld>
            <a:endParaRPr lang="en-GB"/>
          </a:p>
        </p:txBody>
      </p:sp>
      <p:sp>
        <p:nvSpPr>
          <p:cNvPr id="8" name="Google Shape;249;p19">
            <a:extLst>
              <a:ext uri="{FF2B5EF4-FFF2-40B4-BE49-F238E27FC236}">
                <a16:creationId xmlns:a16="http://schemas.microsoft.com/office/drawing/2014/main" id="{58060DE3-627B-41B1-BA9E-B15629396C2A}"/>
              </a:ext>
            </a:extLst>
          </p:cNvPr>
          <p:cNvSpPr txBox="1">
            <a:spLocks noGrp="1"/>
          </p:cNvSpPr>
          <p:nvPr/>
        </p:nvSpPr>
        <p:spPr>
          <a:xfrm>
            <a:off x="906643" y="1347612"/>
            <a:ext cx="7038900" cy="326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46050" indent="0">
              <a:buNone/>
            </a:pPr>
            <a:r>
              <a:rPr lang="en-US" dirty="0"/>
              <a:t>[1] Devlin, Jacob, Ming-Wei Chang, Kenton Lee, and Kristina Toutanova. "Bert: Pre-training of deep bidirectional transformers for language understanding." </a:t>
            </a:r>
            <a:r>
              <a:rPr lang="en-US" i="1" dirty="0" err="1"/>
              <a:t>arXiv</a:t>
            </a:r>
            <a:r>
              <a:rPr lang="en-US" i="1" dirty="0"/>
              <a:t> preprint arXiv:1810.04805</a:t>
            </a:r>
            <a:r>
              <a:rPr lang="en-US" dirty="0"/>
              <a:t> (2018).</a:t>
            </a:r>
          </a:p>
          <a:p>
            <a:pPr marL="146050" indent="0">
              <a:buNone/>
            </a:pPr>
            <a:r>
              <a:rPr lang="en-US" dirty="0"/>
              <a:t>[2] Van </a:t>
            </a:r>
            <a:r>
              <a:rPr lang="en-US" dirty="0" err="1"/>
              <a:t>Hee</a:t>
            </a:r>
            <a:r>
              <a:rPr lang="en-US" dirty="0"/>
              <a:t>, Cynthia, Els Lefever, and </a:t>
            </a:r>
            <a:r>
              <a:rPr lang="en-US" dirty="0" err="1"/>
              <a:t>Véronique</a:t>
            </a:r>
            <a:r>
              <a:rPr lang="en-US" dirty="0"/>
              <a:t> </a:t>
            </a:r>
            <a:r>
              <a:rPr lang="en-US" dirty="0" err="1"/>
              <a:t>Hoste</a:t>
            </a:r>
            <a:r>
              <a:rPr lang="en-US" dirty="0"/>
              <a:t>. "Semeval-2018 task 3: Irony detection in </a:t>
            </a:r>
            <a:r>
              <a:rPr lang="en-US" dirty="0" err="1"/>
              <a:t>english</a:t>
            </a:r>
            <a:r>
              <a:rPr lang="en-US" dirty="0"/>
              <a:t> tweets." In </a:t>
            </a:r>
            <a:r>
              <a:rPr lang="en-US" i="1" dirty="0"/>
              <a:t>Proceedings of The 12th International Workshop on Semantic Evaluation</a:t>
            </a:r>
            <a:r>
              <a:rPr lang="en-US" dirty="0"/>
              <a:t>, pp. 39-50. 2018.</a:t>
            </a:r>
          </a:p>
          <a:p>
            <a:pPr marL="146050" indent="0">
              <a:buNone/>
            </a:pPr>
            <a:r>
              <a:rPr lang="en-US" dirty="0"/>
              <a:t>[3] Ghosh, </a:t>
            </a:r>
            <a:r>
              <a:rPr lang="en-US" dirty="0" err="1"/>
              <a:t>Debanjan</a:t>
            </a:r>
            <a:r>
              <a:rPr lang="en-US" dirty="0"/>
              <a:t>, </a:t>
            </a:r>
            <a:r>
              <a:rPr lang="en-US" dirty="0" err="1"/>
              <a:t>Avijit</a:t>
            </a:r>
            <a:r>
              <a:rPr lang="en-US" dirty="0"/>
              <a:t> Vajpayee, and </a:t>
            </a:r>
            <a:r>
              <a:rPr lang="en-US" dirty="0" err="1"/>
              <a:t>Smaranda</a:t>
            </a:r>
            <a:r>
              <a:rPr lang="en-US" dirty="0"/>
              <a:t> Muresan. "A Report on the 2020 Sarcasm Detection Shared Task." </a:t>
            </a:r>
            <a:r>
              <a:rPr lang="en-US" i="1" dirty="0" err="1"/>
              <a:t>arXiv</a:t>
            </a:r>
            <a:r>
              <a:rPr lang="en-US" i="1" dirty="0"/>
              <a:t> preprint arXiv:2005.05814</a:t>
            </a:r>
            <a:r>
              <a:rPr lang="en-US" dirty="0"/>
              <a:t> (2020).</a:t>
            </a:r>
            <a:endParaRPr lang="en-US" sz="1400" dirty="0">
              <a:cs typeface="B Nazanin" panose="00000400000000000000" pitchFamily="2" charset="-78"/>
            </a:endParaRPr>
          </a:p>
          <a:p>
            <a:pPr marL="146050" indent="0">
              <a:buNone/>
            </a:pPr>
            <a:r>
              <a:rPr lang="en-US" dirty="0">
                <a:cs typeface="B Nazanin" panose="00000400000000000000" pitchFamily="2" charset="-78"/>
              </a:rPr>
              <a:t>[4] </a:t>
            </a:r>
            <a:r>
              <a:rPr lang="en-US" dirty="0" err="1"/>
              <a:t>Potamias</a:t>
            </a:r>
            <a:r>
              <a:rPr lang="en-US" dirty="0"/>
              <a:t>, </a:t>
            </a:r>
            <a:r>
              <a:rPr lang="en-US" dirty="0" err="1"/>
              <a:t>Rolandos</a:t>
            </a:r>
            <a:r>
              <a:rPr lang="en-US" dirty="0"/>
              <a:t> Alexandros, Georgios </a:t>
            </a:r>
            <a:r>
              <a:rPr lang="en-US" dirty="0" err="1"/>
              <a:t>Siolas</a:t>
            </a:r>
            <a:r>
              <a:rPr lang="en-US" dirty="0"/>
              <a:t>, and Andreas-Georgios </a:t>
            </a:r>
            <a:r>
              <a:rPr lang="en-US" dirty="0" err="1"/>
              <a:t>Stafylopatis</a:t>
            </a:r>
            <a:r>
              <a:rPr lang="en-US" dirty="0"/>
              <a:t>. "A transformer-based approach to irony and sarcasm detection." </a:t>
            </a:r>
            <a:r>
              <a:rPr lang="en-US" i="1" dirty="0"/>
              <a:t>Neural Computing and Applications</a:t>
            </a:r>
            <a:r>
              <a:rPr lang="en-US" dirty="0"/>
              <a:t> (2020): 1-12.</a:t>
            </a:r>
          </a:p>
          <a:p>
            <a:pPr marL="146050" indent="0">
              <a:buNone/>
            </a:pPr>
            <a:r>
              <a:rPr lang="en-US" dirty="0">
                <a:cs typeface="B Nazanin" panose="00000400000000000000" pitchFamily="2" charset="-78"/>
              </a:rPr>
              <a:t>[5] </a:t>
            </a:r>
            <a:r>
              <a:rPr lang="en-US" dirty="0"/>
              <a:t>Srivastava, </a:t>
            </a:r>
            <a:r>
              <a:rPr lang="en-US" dirty="0" err="1"/>
              <a:t>Himani</a:t>
            </a:r>
            <a:r>
              <a:rPr lang="en-US" dirty="0"/>
              <a:t>, Vaibhav Varshney, Surabhi Kumari, and Saurabh Srivastava. "A novel hierarchical BERT architecture for sarcasm detection." In </a:t>
            </a:r>
            <a:r>
              <a:rPr lang="en-US" i="1" dirty="0"/>
              <a:t>Proceedings of the Second Workshop on Figurative Language Processing</a:t>
            </a:r>
            <a:r>
              <a:rPr lang="en-US" dirty="0"/>
              <a:t>, pp. 93-97. 2020.</a:t>
            </a:r>
          </a:p>
          <a:p>
            <a:pPr marL="146050" indent="0">
              <a:buNone/>
            </a:pPr>
            <a:endParaRPr lang="en-US" dirty="0"/>
          </a:p>
          <a:p>
            <a:pPr marL="146050" indent="0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9" name="Google Shape;5978;p39">
            <a:extLst>
              <a:ext uri="{FF2B5EF4-FFF2-40B4-BE49-F238E27FC236}">
                <a16:creationId xmlns:a16="http://schemas.microsoft.com/office/drawing/2014/main" id="{3F39A1AE-4101-4D6F-B5AB-9C97EE79D4FF}"/>
              </a:ext>
            </a:extLst>
          </p:cNvPr>
          <p:cNvSpPr/>
          <p:nvPr/>
        </p:nvSpPr>
        <p:spPr>
          <a:xfrm>
            <a:off x="1005686" y="492399"/>
            <a:ext cx="291814" cy="344701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673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dirty="0"/>
              <a:t>References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47</a:t>
            </a:fld>
            <a:endParaRPr lang="en-GB"/>
          </a:p>
        </p:txBody>
      </p:sp>
      <p:sp>
        <p:nvSpPr>
          <p:cNvPr id="8" name="Google Shape;249;p19">
            <a:extLst>
              <a:ext uri="{FF2B5EF4-FFF2-40B4-BE49-F238E27FC236}">
                <a16:creationId xmlns:a16="http://schemas.microsoft.com/office/drawing/2014/main" id="{58060DE3-627B-41B1-BA9E-B15629396C2A}"/>
              </a:ext>
            </a:extLst>
          </p:cNvPr>
          <p:cNvSpPr txBox="1">
            <a:spLocks noGrp="1"/>
          </p:cNvSpPr>
          <p:nvPr/>
        </p:nvSpPr>
        <p:spPr>
          <a:xfrm>
            <a:off x="906643" y="1347612"/>
            <a:ext cx="7038900" cy="326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46050" indent="0">
              <a:buNone/>
            </a:pPr>
            <a:r>
              <a:rPr lang="en-US" dirty="0"/>
              <a:t>[6] Lee, </a:t>
            </a:r>
            <a:r>
              <a:rPr lang="en-US" dirty="0" err="1"/>
              <a:t>Hankyol</a:t>
            </a:r>
            <a:r>
              <a:rPr lang="en-US" dirty="0"/>
              <a:t>, </a:t>
            </a:r>
            <a:r>
              <a:rPr lang="en-US" dirty="0" err="1"/>
              <a:t>Youngjae</a:t>
            </a:r>
            <a:r>
              <a:rPr lang="en-US" dirty="0"/>
              <a:t> Yu, and </a:t>
            </a:r>
            <a:r>
              <a:rPr lang="en-US" dirty="0" err="1"/>
              <a:t>Gunhee</a:t>
            </a:r>
            <a:r>
              <a:rPr lang="en-US" dirty="0"/>
              <a:t> Kim. "Augmenting Data for Sarcasm Detection with Unlabeled Conversation Context." </a:t>
            </a:r>
            <a:r>
              <a:rPr lang="en-US" i="1" dirty="0" err="1"/>
              <a:t>arXiv</a:t>
            </a:r>
            <a:r>
              <a:rPr lang="en-US" i="1" dirty="0"/>
              <a:t> preprint arXiv:2006.06259</a:t>
            </a:r>
            <a:r>
              <a:rPr lang="en-US" dirty="0"/>
              <a:t> (2020).</a:t>
            </a:r>
          </a:p>
          <a:p>
            <a:pPr marL="146050" indent="0">
              <a:buNone/>
            </a:pPr>
            <a:r>
              <a:rPr lang="en-US" dirty="0"/>
              <a:t>[7] </a:t>
            </a:r>
            <a:r>
              <a:rPr lang="en-US" dirty="0" err="1"/>
              <a:t>Fialho</a:t>
            </a:r>
            <a:r>
              <a:rPr lang="en-US" dirty="0"/>
              <a:t>, Pedro, Luísa </a:t>
            </a:r>
            <a:r>
              <a:rPr lang="en-US" dirty="0" err="1"/>
              <a:t>Coheur</a:t>
            </a:r>
            <a:r>
              <a:rPr lang="en-US" dirty="0"/>
              <a:t>, and Paulo Quaresma. "To BERT or Not to BERT Dealing with Possible BERT Failures in an Entailment Task." In </a:t>
            </a:r>
            <a:r>
              <a:rPr lang="en-US" i="1" dirty="0"/>
              <a:t>International Conference on Information Processing and Management of Uncertainty in Knowledge-Based Systems</a:t>
            </a:r>
            <a:r>
              <a:rPr lang="en-US" dirty="0"/>
              <a:t>, pp. 734-747. Springer, Cham, 2020.</a:t>
            </a:r>
          </a:p>
          <a:p>
            <a:pPr marL="146050" indent="0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9" name="Google Shape;5978;p39">
            <a:extLst>
              <a:ext uri="{FF2B5EF4-FFF2-40B4-BE49-F238E27FC236}">
                <a16:creationId xmlns:a16="http://schemas.microsoft.com/office/drawing/2014/main" id="{3F39A1AE-4101-4D6F-B5AB-9C97EE79D4FF}"/>
              </a:ext>
            </a:extLst>
          </p:cNvPr>
          <p:cNvSpPr/>
          <p:nvPr/>
        </p:nvSpPr>
        <p:spPr>
          <a:xfrm>
            <a:off x="1005686" y="492399"/>
            <a:ext cx="291814" cy="344701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100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Questions?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F3AA11-733C-426B-88F9-D508A7775F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48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248C9-D699-43B0-B668-35F3095E0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9"/>
          <a:stretch/>
        </p:blipFill>
        <p:spPr>
          <a:xfrm>
            <a:off x="0" y="1717244"/>
            <a:ext cx="9144000" cy="2448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142F99-997B-4C0E-AE6D-70DE4815F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7244"/>
            <a:ext cx="9144000" cy="2448670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266" name="Google Shape;266;p21"/>
          <p:cNvSpPr txBox="1">
            <a:spLocks noGrp="1"/>
          </p:cNvSpPr>
          <p:nvPr>
            <p:ph type="body" idx="1"/>
          </p:nvPr>
        </p:nvSpPr>
        <p:spPr>
          <a:xfrm>
            <a:off x="2307434" y="2640983"/>
            <a:ext cx="4318500" cy="82064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</a:rPr>
              <a:t>Thanks for listening!</a:t>
            </a:r>
            <a:endParaRPr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8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/>
              <a:t> </a:t>
            </a:r>
            <a:br>
              <a:rPr lang="en-US" dirty="0"/>
            </a:br>
            <a:r>
              <a:rPr lang="en-US" dirty="0"/>
              <a:t>Problem Statement</a:t>
            </a:r>
            <a:endParaRPr sz="1800"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1800" dirty="0"/>
              <a:t>Analyzing claims and counterclaims in Twitter social network</a:t>
            </a:r>
          </a:p>
          <a:p>
            <a:pPr marL="0" indent="0">
              <a:buNone/>
            </a:pPr>
            <a:endParaRPr lang="en-US" sz="800" dirty="0"/>
          </a:p>
          <a:p>
            <a:pPr marL="285750" indent="-285750"/>
            <a:r>
              <a:rPr lang="en-US" sz="1800" dirty="0"/>
              <a:t>Natural Language Processing</a:t>
            </a:r>
          </a:p>
          <a:p>
            <a:pPr marL="457200" lvl="1" indent="0">
              <a:buNone/>
            </a:pPr>
            <a:r>
              <a:rPr lang="en-US" sz="1600" dirty="0"/>
              <a:t>Detecting claims and counterclaims using machine learning techniques</a:t>
            </a:r>
            <a:endParaRPr lang="en-US" sz="2000" dirty="0"/>
          </a:p>
          <a:p>
            <a:pPr marL="285750" indent="-285750"/>
            <a:endParaRPr lang="en-US" sz="1800" dirty="0"/>
          </a:p>
          <a:p>
            <a:pPr marL="285750" indent="-285750"/>
            <a:r>
              <a:rPr lang="en-US" sz="1800" dirty="0"/>
              <a:t>Social Media Analysis</a:t>
            </a:r>
          </a:p>
          <a:p>
            <a:pPr marL="457200" lvl="1" indent="0">
              <a:buNone/>
            </a:pPr>
            <a:r>
              <a:rPr lang="en-US" sz="1600" dirty="0"/>
              <a:t>Claim propagation, users’ relationships, influencer accounts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sp>
        <p:nvSpPr>
          <p:cNvPr id="5" name="Google Shape;5532;p38">
            <a:extLst>
              <a:ext uri="{FF2B5EF4-FFF2-40B4-BE49-F238E27FC236}">
                <a16:creationId xmlns:a16="http://schemas.microsoft.com/office/drawing/2014/main" id="{64CCB491-4612-AF49-A294-21403365B283}"/>
              </a:ext>
            </a:extLst>
          </p:cNvPr>
          <p:cNvSpPr/>
          <p:nvPr/>
        </p:nvSpPr>
        <p:spPr>
          <a:xfrm>
            <a:off x="8243858" y="622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10082" h="11979" extrusionOk="0">
                <a:moveTo>
                  <a:pt x="5230" y="1393"/>
                </a:moveTo>
                <a:cubicBezTo>
                  <a:pt x="5419" y="1393"/>
                  <a:pt x="5577" y="1551"/>
                  <a:pt x="5577" y="1740"/>
                </a:cubicBezTo>
                <a:lnTo>
                  <a:pt x="5577" y="1960"/>
                </a:lnTo>
                <a:cubicBezTo>
                  <a:pt x="5703" y="2023"/>
                  <a:pt x="5829" y="2086"/>
                  <a:pt x="5923" y="2181"/>
                </a:cubicBezTo>
                <a:lnTo>
                  <a:pt x="6144" y="2055"/>
                </a:lnTo>
                <a:cubicBezTo>
                  <a:pt x="6194" y="2025"/>
                  <a:pt x="6251" y="2011"/>
                  <a:pt x="6308" y="2011"/>
                </a:cubicBezTo>
                <a:cubicBezTo>
                  <a:pt x="6430" y="2011"/>
                  <a:pt x="6552" y="2074"/>
                  <a:pt x="6616" y="2181"/>
                </a:cubicBezTo>
                <a:lnTo>
                  <a:pt x="7309" y="3410"/>
                </a:lnTo>
                <a:cubicBezTo>
                  <a:pt x="7467" y="3725"/>
                  <a:pt x="7246" y="3819"/>
                  <a:pt x="6963" y="3977"/>
                </a:cubicBezTo>
                <a:lnTo>
                  <a:pt x="6963" y="4386"/>
                </a:lnTo>
                <a:cubicBezTo>
                  <a:pt x="7246" y="4544"/>
                  <a:pt x="7467" y="4670"/>
                  <a:pt x="7309" y="4985"/>
                </a:cubicBezTo>
                <a:lnTo>
                  <a:pt x="6616" y="6182"/>
                </a:lnTo>
                <a:cubicBezTo>
                  <a:pt x="6531" y="6289"/>
                  <a:pt x="6417" y="6366"/>
                  <a:pt x="6303" y="6366"/>
                </a:cubicBezTo>
                <a:cubicBezTo>
                  <a:pt x="6249" y="6366"/>
                  <a:pt x="6195" y="6349"/>
                  <a:pt x="6144" y="6308"/>
                </a:cubicBezTo>
                <a:lnTo>
                  <a:pt x="5923" y="6182"/>
                </a:lnTo>
                <a:cubicBezTo>
                  <a:pt x="5829" y="6277"/>
                  <a:pt x="5703" y="6340"/>
                  <a:pt x="5577" y="6403"/>
                </a:cubicBezTo>
                <a:lnTo>
                  <a:pt x="5577" y="6623"/>
                </a:lnTo>
                <a:cubicBezTo>
                  <a:pt x="5577" y="6812"/>
                  <a:pt x="5419" y="6970"/>
                  <a:pt x="5230" y="6970"/>
                </a:cubicBezTo>
                <a:lnTo>
                  <a:pt x="3812" y="6970"/>
                </a:lnTo>
                <a:cubicBezTo>
                  <a:pt x="3623" y="6970"/>
                  <a:pt x="3466" y="6812"/>
                  <a:pt x="3466" y="6623"/>
                </a:cubicBezTo>
                <a:lnTo>
                  <a:pt x="3466" y="6403"/>
                </a:lnTo>
                <a:cubicBezTo>
                  <a:pt x="3340" y="6340"/>
                  <a:pt x="3214" y="6277"/>
                  <a:pt x="3119" y="6182"/>
                </a:cubicBezTo>
                <a:lnTo>
                  <a:pt x="2899" y="6308"/>
                </a:lnTo>
                <a:cubicBezTo>
                  <a:pt x="2848" y="6338"/>
                  <a:pt x="2791" y="6352"/>
                  <a:pt x="2734" y="6352"/>
                </a:cubicBezTo>
                <a:cubicBezTo>
                  <a:pt x="2613" y="6352"/>
                  <a:pt x="2490" y="6289"/>
                  <a:pt x="2426" y="6182"/>
                </a:cubicBezTo>
                <a:lnTo>
                  <a:pt x="1733" y="4985"/>
                </a:lnTo>
                <a:cubicBezTo>
                  <a:pt x="1638" y="4827"/>
                  <a:pt x="1670" y="4575"/>
                  <a:pt x="1859" y="4512"/>
                </a:cubicBezTo>
                <a:lnTo>
                  <a:pt x="2048" y="4386"/>
                </a:lnTo>
                <a:lnTo>
                  <a:pt x="2048" y="3977"/>
                </a:lnTo>
                <a:lnTo>
                  <a:pt x="1859" y="3882"/>
                </a:lnTo>
                <a:cubicBezTo>
                  <a:pt x="1702" y="3788"/>
                  <a:pt x="1607" y="3536"/>
                  <a:pt x="1733" y="3410"/>
                </a:cubicBezTo>
                <a:lnTo>
                  <a:pt x="2426" y="2181"/>
                </a:lnTo>
                <a:cubicBezTo>
                  <a:pt x="2490" y="2074"/>
                  <a:pt x="2612" y="1997"/>
                  <a:pt x="2733" y="1997"/>
                </a:cubicBezTo>
                <a:cubicBezTo>
                  <a:pt x="2790" y="1997"/>
                  <a:pt x="2848" y="2014"/>
                  <a:pt x="2899" y="2055"/>
                </a:cubicBezTo>
                <a:lnTo>
                  <a:pt x="3119" y="2181"/>
                </a:lnTo>
                <a:cubicBezTo>
                  <a:pt x="3214" y="2086"/>
                  <a:pt x="3340" y="2023"/>
                  <a:pt x="3466" y="1960"/>
                </a:cubicBezTo>
                <a:lnTo>
                  <a:pt x="3466" y="1740"/>
                </a:lnTo>
                <a:cubicBezTo>
                  <a:pt x="3466" y="1551"/>
                  <a:pt x="3623" y="1393"/>
                  <a:pt x="3812" y="1393"/>
                </a:cubicBezTo>
                <a:close/>
                <a:moveTo>
                  <a:pt x="4547" y="0"/>
                </a:moveTo>
                <a:cubicBezTo>
                  <a:pt x="3499" y="0"/>
                  <a:pt x="2484" y="337"/>
                  <a:pt x="1670" y="984"/>
                </a:cubicBezTo>
                <a:cubicBezTo>
                  <a:pt x="630" y="1866"/>
                  <a:pt x="0" y="3158"/>
                  <a:pt x="0" y="4544"/>
                </a:cubicBezTo>
                <a:cubicBezTo>
                  <a:pt x="0" y="5804"/>
                  <a:pt x="504" y="6970"/>
                  <a:pt x="1418" y="7852"/>
                </a:cubicBezTo>
                <a:lnTo>
                  <a:pt x="1418" y="11632"/>
                </a:lnTo>
                <a:cubicBezTo>
                  <a:pt x="1418" y="11821"/>
                  <a:pt x="1575" y="11979"/>
                  <a:pt x="1765" y="11979"/>
                </a:cubicBezTo>
                <a:lnTo>
                  <a:pt x="5986" y="11979"/>
                </a:lnTo>
                <a:cubicBezTo>
                  <a:pt x="6175" y="11979"/>
                  <a:pt x="6333" y="11821"/>
                  <a:pt x="6333" y="11632"/>
                </a:cubicBezTo>
                <a:lnTo>
                  <a:pt x="6333" y="10530"/>
                </a:lnTo>
                <a:lnTo>
                  <a:pt x="8097" y="10530"/>
                </a:lnTo>
                <a:cubicBezTo>
                  <a:pt x="8286" y="10530"/>
                  <a:pt x="8444" y="10372"/>
                  <a:pt x="8444" y="10183"/>
                </a:cubicBezTo>
                <a:lnTo>
                  <a:pt x="8444" y="8387"/>
                </a:lnTo>
                <a:lnTo>
                  <a:pt x="9042" y="8387"/>
                </a:lnTo>
                <a:cubicBezTo>
                  <a:pt x="9389" y="8387"/>
                  <a:pt x="9767" y="8198"/>
                  <a:pt x="9956" y="7883"/>
                </a:cubicBezTo>
                <a:cubicBezTo>
                  <a:pt x="10082" y="7568"/>
                  <a:pt x="10082" y="7190"/>
                  <a:pt x="9924" y="6875"/>
                </a:cubicBezTo>
                <a:lnTo>
                  <a:pt x="9042" y="5237"/>
                </a:lnTo>
                <a:cubicBezTo>
                  <a:pt x="9137" y="4701"/>
                  <a:pt x="9137" y="4134"/>
                  <a:pt x="9011" y="3599"/>
                </a:cubicBezTo>
                <a:cubicBezTo>
                  <a:pt x="8664" y="1866"/>
                  <a:pt x="7246" y="480"/>
                  <a:pt x="5545" y="102"/>
                </a:cubicBezTo>
                <a:cubicBezTo>
                  <a:pt x="5213" y="34"/>
                  <a:pt x="4878" y="0"/>
                  <a:pt x="454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5311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48;p19">
            <a:extLst>
              <a:ext uri="{FF2B5EF4-FFF2-40B4-BE49-F238E27FC236}">
                <a16:creationId xmlns:a16="http://schemas.microsoft.com/office/drawing/2014/main" id="{D0A740DD-71CA-3D4C-922A-F838A66AF6A7}"/>
              </a:ext>
            </a:extLst>
          </p:cNvPr>
          <p:cNvSpPr txBox="1">
            <a:spLocks/>
          </p:cNvSpPr>
          <p:nvPr/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/>
              <a:t>Problem Statement</a:t>
            </a:r>
            <a:br>
              <a:rPr lang="en-US" sz="2400" dirty="0"/>
            </a:br>
            <a:r>
              <a:rPr lang="en-US" sz="2400" dirty="0"/>
              <a:t>Solution Categories</a:t>
            </a:r>
            <a:endParaRPr lang="en-US" dirty="0"/>
          </a:p>
        </p:txBody>
      </p:sp>
      <p:sp>
        <p:nvSpPr>
          <p:cNvPr id="19" name="Google Shape;5532;p38">
            <a:extLst>
              <a:ext uri="{FF2B5EF4-FFF2-40B4-BE49-F238E27FC236}">
                <a16:creationId xmlns:a16="http://schemas.microsoft.com/office/drawing/2014/main" id="{54085016-B539-7C44-AF6C-C25509E7E1B7}"/>
              </a:ext>
            </a:extLst>
          </p:cNvPr>
          <p:cNvSpPr/>
          <p:nvPr/>
        </p:nvSpPr>
        <p:spPr>
          <a:xfrm>
            <a:off x="8243858" y="622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10082" h="11979" extrusionOk="0">
                <a:moveTo>
                  <a:pt x="5230" y="1393"/>
                </a:moveTo>
                <a:cubicBezTo>
                  <a:pt x="5419" y="1393"/>
                  <a:pt x="5577" y="1551"/>
                  <a:pt x="5577" y="1740"/>
                </a:cubicBezTo>
                <a:lnTo>
                  <a:pt x="5577" y="1960"/>
                </a:lnTo>
                <a:cubicBezTo>
                  <a:pt x="5703" y="2023"/>
                  <a:pt x="5829" y="2086"/>
                  <a:pt x="5923" y="2181"/>
                </a:cubicBezTo>
                <a:lnTo>
                  <a:pt x="6144" y="2055"/>
                </a:lnTo>
                <a:cubicBezTo>
                  <a:pt x="6194" y="2025"/>
                  <a:pt x="6251" y="2011"/>
                  <a:pt x="6308" y="2011"/>
                </a:cubicBezTo>
                <a:cubicBezTo>
                  <a:pt x="6430" y="2011"/>
                  <a:pt x="6552" y="2074"/>
                  <a:pt x="6616" y="2181"/>
                </a:cubicBezTo>
                <a:lnTo>
                  <a:pt x="7309" y="3410"/>
                </a:lnTo>
                <a:cubicBezTo>
                  <a:pt x="7467" y="3725"/>
                  <a:pt x="7246" y="3819"/>
                  <a:pt x="6963" y="3977"/>
                </a:cubicBezTo>
                <a:lnTo>
                  <a:pt x="6963" y="4386"/>
                </a:lnTo>
                <a:cubicBezTo>
                  <a:pt x="7246" y="4544"/>
                  <a:pt x="7467" y="4670"/>
                  <a:pt x="7309" y="4985"/>
                </a:cubicBezTo>
                <a:lnTo>
                  <a:pt x="6616" y="6182"/>
                </a:lnTo>
                <a:cubicBezTo>
                  <a:pt x="6531" y="6289"/>
                  <a:pt x="6417" y="6366"/>
                  <a:pt x="6303" y="6366"/>
                </a:cubicBezTo>
                <a:cubicBezTo>
                  <a:pt x="6249" y="6366"/>
                  <a:pt x="6195" y="6349"/>
                  <a:pt x="6144" y="6308"/>
                </a:cubicBezTo>
                <a:lnTo>
                  <a:pt x="5923" y="6182"/>
                </a:lnTo>
                <a:cubicBezTo>
                  <a:pt x="5829" y="6277"/>
                  <a:pt x="5703" y="6340"/>
                  <a:pt x="5577" y="6403"/>
                </a:cubicBezTo>
                <a:lnTo>
                  <a:pt x="5577" y="6623"/>
                </a:lnTo>
                <a:cubicBezTo>
                  <a:pt x="5577" y="6812"/>
                  <a:pt x="5419" y="6970"/>
                  <a:pt x="5230" y="6970"/>
                </a:cubicBezTo>
                <a:lnTo>
                  <a:pt x="3812" y="6970"/>
                </a:lnTo>
                <a:cubicBezTo>
                  <a:pt x="3623" y="6970"/>
                  <a:pt x="3466" y="6812"/>
                  <a:pt x="3466" y="6623"/>
                </a:cubicBezTo>
                <a:lnTo>
                  <a:pt x="3466" y="6403"/>
                </a:lnTo>
                <a:cubicBezTo>
                  <a:pt x="3340" y="6340"/>
                  <a:pt x="3214" y="6277"/>
                  <a:pt x="3119" y="6182"/>
                </a:cubicBezTo>
                <a:lnTo>
                  <a:pt x="2899" y="6308"/>
                </a:lnTo>
                <a:cubicBezTo>
                  <a:pt x="2848" y="6338"/>
                  <a:pt x="2791" y="6352"/>
                  <a:pt x="2734" y="6352"/>
                </a:cubicBezTo>
                <a:cubicBezTo>
                  <a:pt x="2613" y="6352"/>
                  <a:pt x="2490" y="6289"/>
                  <a:pt x="2426" y="6182"/>
                </a:cubicBezTo>
                <a:lnTo>
                  <a:pt x="1733" y="4985"/>
                </a:lnTo>
                <a:cubicBezTo>
                  <a:pt x="1638" y="4827"/>
                  <a:pt x="1670" y="4575"/>
                  <a:pt x="1859" y="4512"/>
                </a:cubicBezTo>
                <a:lnTo>
                  <a:pt x="2048" y="4386"/>
                </a:lnTo>
                <a:lnTo>
                  <a:pt x="2048" y="3977"/>
                </a:lnTo>
                <a:lnTo>
                  <a:pt x="1859" y="3882"/>
                </a:lnTo>
                <a:cubicBezTo>
                  <a:pt x="1702" y="3788"/>
                  <a:pt x="1607" y="3536"/>
                  <a:pt x="1733" y="3410"/>
                </a:cubicBezTo>
                <a:lnTo>
                  <a:pt x="2426" y="2181"/>
                </a:lnTo>
                <a:cubicBezTo>
                  <a:pt x="2490" y="2074"/>
                  <a:pt x="2612" y="1997"/>
                  <a:pt x="2733" y="1997"/>
                </a:cubicBezTo>
                <a:cubicBezTo>
                  <a:pt x="2790" y="1997"/>
                  <a:pt x="2848" y="2014"/>
                  <a:pt x="2899" y="2055"/>
                </a:cubicBezTo>
                <a:lnTo>
                  <a:pt x="3119" y="2181"/>
                </a:lnTo>
                <a:cubicBezTo>
                  <a:pt x="3214" y="2086"/>
                  <a:pt x="3340" y="2023"/>
                  <a:pt x="3466" y="1960"/>
                </a:cubicBezTo>
                <a:lnTo>
                  <a:pt x="3466" y="1740"/>
                </a:lnTo>
                <a:cubicBezTo>
                  <a:pt x="3466" y="1551"/>
                  <a:pt x="3623" y="1393"/>
                  <a:pt x="3812" y="1393"/>
                </a:cubicBezTo>
                <a:close/>
                <a:moveTo>
                  <a:pt x="4547" y="0"/>
                </a:moveTo>
                <a:cubicBezTo>
                  <a:pt x="3499" y="0"/>
                  <a:pt x="2484" y="337"/>
                  <a:pt x="1670" y="984"/>
                </a:cubicBezTo>
                <a:cubicBezTo>
                  <a:pt x="630" y="1866"/>
                  <a:pt x="0" y="3158"/>
                  <a:pt x="0" y="4544"/>
                </a:cubicBezTo>
                <a:cubicBezTo>
                  <a:pt x="0" y="5804"/>
                  <a:pt x="504" y="6970"/>
                  <a:pt x="1418" y="7852"/>
                </a:cubicBezTo>
                <a:lnTo>
                  <a:pt x="1418" y="11632"/>
                </a:lnTo>
                <a:cubicBezTo>
                  <a:pt x="1418" y="11821"/>
                  <a:pt x="1575" y="11979"/>
                  <a:pt x="1765" y="11979"/>
                </a:cubicBezTo>
                <a:lnTo>
                  <a:pt x="5986" y="11979"/>
                </a:lnTo>
                <a:cubicBezTo>
                  <a:pt x="6175" y="11979"/>
                  <a:pt x="6333" y="11821"/>
                  <a:pt x="6333" y="11632"/>
                </a:cubicBezTo>
                <a:lnTo>
                  <a:pt x="6333" y="10530"/>
                </a:lnTo>
                <a:lnTo>
                  <a:pt x="8097" y="10530"/>
                </a:lnTo>
                <a:cubicBezTo>
                  <a:pt x="8286" y="10530"/>
                  <a:pt x="8444" y="10372"/>
                  <a:pt x="8444" y="10183"/>
                </a:cubicBezTo>
                <a:lnTo>
                  <a:pt x="8444" y="8387"/>
                </a:lnTo>
                <a:lnTo>
                  <a:pt x="9042" y="8387"/>
                </a:lnTo>
                <a:cubicBezTo>
                  <a:pt x="9389" y="8387"/>
                  <a:pt x="9767" y="8198"/>
                  <a:pt x="9956" y="7883"/>
                </a:cubicBezTo>
                <a:cubicBezTo>
                  <a:pt x="10082" y="7568"/>
                  <a:pt x="10082" y="7190"/>
                  <a:pt x="9924" y="6875"/>
                </a:cubicBezTo>
                <a:lnTo>
                  <a:pt x="9042" y="5237"/>
                </a:lnTo>
                <a:cubicBezTo>
                  <a:pt x="9137" y="4701"/>
                  <a:pt x="9137" y="4134"/>
                  <a:pt x="9011" y="3599"/>
                </a:cubicBezTo>
                <a:cubicBezTo>
                  <a:pt x="8664" y="1866"/>
                  <a:pt x="7246" y="480"/>
                  <a:pt x="5545" y="102"/>
                </a:cubicBezTo>
                <a:cubicBezTo>
                  <a:pt x="5213" y="34"/>
                  <a:pt x="4878" y="0"/>
                  <a:pt x="454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249;p19">
            <a:extLst>
              <a:ext uri="{FF2B5EF4-FFF2-40B4-BE49-F238E27FC236}">
                <a16:creationId xmlns:a16="http://schemas.microsoft.com/office/drawing/2014/main" id="{9C3B05B4-B577-394D-8CC6-176CA737D8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4986" y="2555423"/>
            <a:ext cx="2980586" cy="22825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One End-to-End Classifier</a:t>
            </a:r>
          </a:p>
          <a:p>
            <a:pPr marL="285750" indent="-285750">
              <a:spcBef>
                <a:spcPts val="12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Easy to build</a:t>
            </a:r>
          </a:p>
          <a:p>
            <a:pPr marL="285750" indent="-285750">
              <a:spcBef>
                <a:spcPts val="12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Less accurate</a:t>
            </a:r>
          </a:p>
        </p:txBody>
      </p:sp>
      <p:sp>
        <p:nvSpPr>
          <p:cNvPr id="33" name="Google Shape;249;p19">
            <a:extLst>
              <a:ext uri="{FF2B5EF4-FFF2-40B4-BE49-F238E27FC236}">
                <a16:creationId xmlns:a16="http://schemas.microsoft.com/office/drawing/2014/main" id="{E861824F-EDA1-7547-A06A-69C497BCD1E0}"/>
              </a:ext>
            </a:extLst>
          </p:cNvPr>
          <p:cNvSpPr txBox="1">
            <a:spLocks/>
          </p:cNvSpPr>
          <p:nvPr/>
        </p:nvSpPr>
        <p:spPr>
          <a:xfrm>
            <a:off x="5388430" y="2557159"/>
            <a:ext cx="2980586" cy="2282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chemeClr val="tx1"/>
              </a:buClr>
              <a:buFont typeface="Lato"/>
              <a:buNone/>
            </a:pPr>
            <a:r>
              <a:rPr lang="en-US" sz="1800" dirty="0">
                <a:solidFill>
                  <a:schemeClr val="tx1"/>
                </a:solidFill>
              </a:rPr>
              <a:t>Pipeline of Components</a:t>
            </a:r>
          </a:p>
          <a:p>
            <a:pPr marL="285750" indent="-285750">
              <a:spcBef>
                <a:spcPts val="1200"/>
              </a:spcBef>
              <a:buClr>
                <a:schemeClr val="tx1"/>
              </a:buClr>
            </a:pPr>
            <a:r>
              <a:rPr lang="en-US" sz="1800" dirty="0">
                <a:solidFill>
                  <a:schemeClr val="tx1"/>
                </a:solidFill>
              </a:rPr>
              <a:t>More complex</a:t>
            </a:r>
          </a:p>
          <a:p>
            <a:pPr marL="285750" indent="-285750">
              <a:spcBef>
                <a:spcPts val="1200"/>
              </a:spcBef>
              <a:buClr>
                <a:schemeClr val="tx1"/>
              </a:buClr>
            </a:pPr>
            <a:r>
              <a:rPr lang="en-US" sz="1800" dirty="0">
                <a:solidFill>
                  <a:schemeClr val="tx1"/>
                </a:solidFill>
              </a:rPr>
              <a:t>Better performance</a:t>
            </a:r>
          </a:p>
          <a:p>
            <a:pPr marL="285750" indent="-285750">
              <a:spcBef>
                <a:spcPts val="1200"/>
              </a:spcBef>
              <a:buClr>
                <a:schemeClr val="tx1"/>
              </a:buClr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Font typeface="Lato"/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5A2708-7C5A-D646-A559-00869C44D01C}"/>
              </a:ext>
            </a:extLst>
          </p:cNvPr>
          <p:cNvSpPr/>
          <p:nvPr/>
        </p:nvSpPr>
        <p:spPr>
          <a:xfrm>
            <a:off x="1718767" y="1733853"/>
            <a:ext cx="570646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Two approaches from a high-level point of view: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3ED0E96-16E2-F04A-BAA8-6E66CAD2D51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tx1"/>
                </a:solidFill>
              </a:rPr>
              <a:t>6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4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Problem Statement</a:t>
            </a:r>
            <a:br>
              <a:rPr lang="en-GB" dirty="0"/>
            </a:br>
            <a:r>
              <a:rPr lang="en-GB" dirty="0"/>
              <a:t>Related NLP Tasks</a:t>
            </a:r>
            <a:endParaRPr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1800" dirty="0"/>
              <a:t>Keyword extraction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Irony and sarcasm detection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Stance detection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Contradiction detection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Negation detection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Semantic entailment</a:t>
            </a:r>
          </a:p>
          <a:p>
            <a:pPr marL="285750" indent="-285750"/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Google Shape;5532;p38">
            <a:extLst>
              <a:ext uri="{FF2B5EF4-FFF2-40B4-BE49-F238E27FC236}">
                <a16:creationId xmlns:a16="http://schemas.microsoft.com/office/drawing/2014/main" id="{F5A5D98C-3ACD-BF45-8F69-85C4200102B7}"/>
              </a:ext>
            </a:extLst>
          </p:cNvPr>
          <p:cNvSpPr/>
          <p:nvPr/>
        </p:nvSpPr>
        <p:spPr>
          <a:xfrm>
            <a:off x="8243858" y="622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10082" h="11979" extrusionOk="0">
                <a:moveTo>
                  <a:pt x="5230" y="1393"/>
                </a:moveTo>
                <a:cubicBezTo>
                  <a:pt x="5419" y="1393"/>
                  <a:pt x="5577" y="1551"/>
                  <a:pt x="5577" y="1740"/>
                </a:cubicBezTo>
                <a:lnTo>
                  <a:pt x="5577" y="1960"/>
                </a:lnTo>
                <a:cubicBezTo>
                  <a:pt x="5703" y="2023"/>
                  <a:pt x="5829" y="2086"/>
                  <a:pt x="5923" y="2181"/>
                </a:cubicBezTo>
                <a:lnTo>
                  <a:pt x="6144" y="2055"/>
                </a:lnTo>
                <a:cubicBezTo>
                  <a:pt x="6194" y="2025"/>
                  <a:pt x="6251" y="2011"/>
                  <a:pt x="6308" y="2011"/>
                </a:cubicBezTo>
                <a:cubicBezTo>
                  <a:pt x="6430" y="2011"/>
                  <a:pt x="6552" y="2074"/>
                  <a:pt x="6616" y="2181"/>
                </a:cubicBezTo>
                <a:lnTo>
                  <a:pt x="7309" y="3410"/>
                </a:lnTo>
                <a:cubicBezTo>
                  <a:pt x="7467" y="3725"/>
                  <a:pt x="7246" y="3819"/>
                  <a:pt x="6963" y="3977"/>
                </a:cubicBezTo>
                <a:lnTo>
                  <a:pt x="6963" y="4386"/>
                </a:lnTo>
                <a:cubicBezTo>
                  <a:pt x="7246" y="4544"/>
                  <a:pt x="7467" y="4670"/>
                  <a:pt x="7309" y="4985"/>
                </a:cubicBezTo>
                <a:lnTo>
                  <a:pt x="6616" y="6182"/>
                </a:lnTo>
                <a:cubicBezTo>
                  <a:pt x="6531" y="6289"/>
                  <a:pt x="6417" y="6366"/>
                  <a:pt x="6303" y="6366"/>
                </a:cubicBezTo>
                <a:cubicBezTo>
                  <a:pt x="6249" y="6366"/>
                  <a:pt x="6195" y="6349"/>
                  <a:pt x="6144" y="6308"/>
                </a:cubicBezTo>
                <a:lnTo>
                  <a:pt x="5923" y="6182"/>
                </a:lnTo>
                <a:cubicBezTo>
                  <a:pt x="5829" y="6277"/>
                  <a:pt x="5703" y="6340"/>
                  <a:pt x="5577" y="6403"/>
                </a:cubicBezTo>
                <a:lnTo>
                  <a:pt x="5577" y="6623"/>
                </a:lnTo>
                <a:cubicBezTo>
                  <a:pt x="5577" y="6812"/>
                  <a:pt x="5419" y="6970"/>
                  <a:pt x="5230" y="6970"/>
                </a:cubicBezTo>
                <a:lnTo>
                  <a:pt x="3812" y="6970"/>
                </a:lnTo>
                <a:cubicBezTo>
                  <a:pt x="3623" y="6970"/>
                  <a:pt x="3466" y="6812"/>
                  <a:pt x="3466" y="6623"/>
                </a:cubicBezTo>
                <a:lnTo>
                  <a:pt x="3466" y="6403"/>
                </a:lnTo>
                <a:cubicBezTo>
                  <a:pt x="3340" y="6340"/>
                  <a:pt x="3214" y="6277"/>
                  <a:pt x="3119" y="6182"/>
                </a:cubicBezTo>
                <a:lnTo>
                  <a:pt x="2899" y="6308"/>
                </a:lnTo>
                <a:cubicBezTo>
                  <a:pt x="2848" y="6338"/>
                  <a:pt x="2791" y="6352"/>
                  <a:pt x="2734" y="6352"/>
                </a:cubicBezTo>
                <a:cubicBezTo>
                  <a:pt x="2613" y="6352"/>
                  <a:pt x="2490" y="6289"/>
                  <a:pt x="2426" y="6182"/>
                </a:cubicBezTo>
                <a:lnTo>
                  <a:pt x="1733" y="4985"/>
                </a:lnTo>
                <a:cubicBezTo>
                  <a:pt x="1638" y="4827"/>
                  <a:pt x="1670" y="4575"/>
                  <a:pt x="1859" y="4512"/>
                </a:cubicBezTo>
                <a:lnTo>
                  <a:pt x="2048" y="4386"/>
                </a:lnTo>
                <a:lnTo>
                  <a:pt x="2048" y="3977"/>
                </a:lnTo>
                <a:lnTo>
                  <a:pt x="1859" y="3882"/>
                </a:lnTo>
                <a:cubicBezTo>
                  <a:pt x="1702" y="3788"/>
                  <a:pt x="1607" y="3536"/>
                  <a:pt x="1733" y="3410"/>
                </a:cubicBezTo>
                <a:lnTo>
                  <a:pt x="2426" y="2181"/>
                </a:lnTo>
                <a:cubicBezTo>
                  <a:pt x="2490" y="2074"/>
                  <a:pt x="2612" y="1997"/>
                  <a:pt x="2733" y="1997"/>
                </a:cubicBezTo>
                <a:cubicBezTo>
                  <a:pt x="2790" y="1997"/>
                  <a:pt x="2848" y="2014"/>
                  <a:pt x="2899" y="2055"/>
                </a:cubicBezTo>
                <a:lnTo>
                  <a:pt x="3119" y="2181"/>
                </a:lnTo>
                <a:cubicBezTo>
                  <a:pt x="3214" y="2086"/>
                  <a:pt x="3340" y="2023"/>
                  <a:pt x="3466" y="1960"/>
                </a:cubicBezTo>
                <a:lnTo>
                  <a:pt x="3466" y="1740"/>
                </a:lnTo>
                <a:cubicBezTo>
                  <a:pt x="3466" y="1551"/>
                  <a:pt x="3623" y="1393"/>
                  <a:pt x="3812" y="1393"/>
                </a:cubicBezTo>
                <a:close/>
                <a:moveTo>
                  <a:pt x="4547" y="0"/>
                </a:moveTo>
                <a:cubicBezTo>
                  <a:pt x="3499" y="0"/>
                  <a:pt x="2484" y="337"/>
                  <a:pt x="1670" y="984"/>
                </a:cubicBezTo>
                <a:cubicBezTo>
                  <a:pt x="630" y="1866"/>
                  <a:pt x="0" y="3158"/>
                  <a:pt x="0" y="4544"/>
                </a:cubicBezTo>
                <a:cubicBezTo>
                  <a:pt x="0" y="5804"/>
                  <a:pt x="504" y="6970"/>
                  <a:pt x="1418" y="7852"/>
                </a:cubicBezTo>
                <a:lnTo>
                  <a:pt x="1418" y="11632"/>
                </a:lnTo>
                <a:cubicBezTo>
                  <a:pt x="1418" y="11821"/>
                  <a:pt x="1575" y="11979"/>
                  <a:pt x="1765" y="11979"/>
                </a:cubicBezTo>
                <a:lnTo>
                  <a:pt x="5986" y="11979"/>
                </a:lnTo>
                <a:cubicBezTo>
                  <a:pt x="6175" y="11979"/>
                  <a:pt x="6333" y="11821"/>
                  <a:pt x="6333" y="11632"/>
                </a:cubicBezTo>
                <a:lnTo>
                  <a:pt x="6333" y="10530"/>
                </a:lnTo>
                <a:lnTo>
                  <a:pt x="8097" y="10530"/>
                </a:lnTo>
                <a:cubicBezTo>
                  <a:pt x="8286" y="10530"/>
                  <a:pt x="8444" y="10372"/>
                  <a:pt x="8444" y="10183"/>
                </a:cubicBezTo>
                <a:lnTo>
                  <a:pt x="8444" y="8387"/>
                </a:lnTo>
                <a:lnTo>
                  <a:pt x="9042" y="8387"/>
                </a:lnTo>
                <a:cubicBezTo>
                  <a:pt x="9389" y="8387"/>
                  <a:pt x="9767" y="8198"/>
                  <a:pt x="9956" y="7883"/>
                </a:cubicBezTo>
                <a:cubicBezTo>
                  <a:pt x="10082" y="7568"/>
                  <a:pt x="10082" y="7190"/>
                  <a:pt x="9924" y="6875"/>
                </a:cubicBezTo>
                <a:lnTo>
                  <a:pt x="9042" y="5237"/>
                </a:lnTo>
                <a:cubicBezTo>
                  <a:pt x="9137" y="4701"/>
                  <a:pt x="9137" y="4134"/>
                  <a:pt x="9011" y="3599"/>
                </a:cubicBezTo>
                <a:cubicBezTo>
                  <a:pt x="8664" y="1866"/>
                  <a:pt x="7246" y="480"/>
                  <a:pt x="5545" y="102"/>
                </a:cubicBezTo>
                <a:cubicBezTo>
                  <a:pt x="5213" y="34"/>
                  <a:pt x="4878" y="0"/>
                  <a:pt x="454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0AFA2-B883-8345-9DCC-5E3A032E456A}"/>
              </a:ext>
            </a:extLst>
          </p:cNvPr>
          <p:cNvSpPr/>
          <p:nvPr/>
        </p:nvSpPr>
        <p:spPr>
          <a:xfrm>
            <a:off x="1315972" y="2050473"/>
            <a:ext cx="3274500" cy="50280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9E986-A6F6-4FFE-8A5D-807FA8A0D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4" name="Google Shape;235;p18">
            <a:extLst>
              <a:ext uri="{FF2B5EF4-FFF2-40B4-BE49-F238E27FC236}">
                <a16:creationId xmlns:a16="http://schemas.microsoft.com/office/drawing/2014/main" id="{A264DE9B-96D6-CA4D-B685-30B61EC8CE3C}"/>
              </a:ext>
            </a:extLst>
          </p:cNvPr>
          <p:cNvSpPr txBox="1"/>
          <p:nvPr/>
        </p:nvSpPr>
        <p:spPr>
          <a:xfrm>
            <a:off x="840509" y="1080656"/>
            <a:ext cx="4895273" cy="32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The Best Language Model</a:t>
            </a:r>
            <a:endParaRPr sz="4400" dirty="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76550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 dirty="0"/>
              <a:t>The Best Language Model</a:t>
            </a:r>
            <a:br>
              <a:rPr lang="en-GB" dirty="0"/>
            </a:br>
            <a:r>
              <a:rPr lang="en-GB" dirty="0"/>
              <a:t>BERT</a:t>
            </a:r>
            <a:endParaRPr dirty="0"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Bidirectional Encoder Representations from Transformers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Transform words and sentences into vector representations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</a:pPr>
            <a:r>
              <a:rPr lang="en-US" sz="1600" dirty="0"/>
              <a:t>Meaningful vectors in n-dimensional space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Embed contextual information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/>
              <a:t>Trained on masked language modeling and next sentence prediction</a:t>
            </a:r>
          </a:p>
          <a:p>
            <a:pPr marL="285750" indent="-285750">
              <a:lnSpc>
                <a:spcPct val="150000"/>
              </a:lnSpc>
            </a:pPr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5C44-331A-4FE3-BB2F-4E49B1FD8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chemeClr val="bg1"/>
                </a:solidFill>
              </a:rPr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Google Shape;5978;p39">
            <a:extLst>
              <a:ext uri="{FF2B5EF4-FFF2-40B4-BE49-F238E27FC236}">
                <a16:creationId xmlns:a16="http://schemas.microsoft.com/office/drawing/2014/main" id="{A3E96B2B-9D28-3948-8529-25E3517E4F0C}"/>
              </a:ext>
            </a:extLst>
          </p:cNvPr>
          <p:cNvSpPr/>
          <p:nvPr/>
        </p:nvSpPr>
        <p:spPr>
          <a:xfrm>
            <a:off x="8243858" y="734761"/>
            <a:ext cx="457199" cy="457199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029984"/>
      </p:ext>
    </p:extLst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3692</TotalTime>
  <Words>1745</Words>
  <Application>Microsoft Macintosh PowerPoint</Application>
  <PresentationFormat>On-screen Show (16:9)</PresentationFormat>
  <Paragraphs>388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Average</vt:lpstr>
      <vt:lpstr>Montserrat</vt:lpstr>
      <vt:lpstr>Lato</vt:lpstr>
      <vt:lpstr>Wingdings</vt:lpstr>
      <vt:lpstr>Arial</vt:lpstr>
      <vt:lpstr>Helvetica</vt:lpstr>
      <vt:lpstr>Focus</vt:lpstr>
      <vt:lpstr>COVID-19 Claims and Counterclaims in Twitter</vt:lpstr>
      <vt:lpstr>TOC</vt:lpstr>
      <vt:lpstr>PowerPoint Presentation</vt:lpstr>
      <vt:lpstr>Motivation Role of Social Media</vt:lpstr>
      <vt:lpstr>  Problem Statement</vt:lpstr>
      <vt:lpstr>PowerPoint Presentation</vt:lpstr>
      <vt:lpstr>Problem Statement Related NLP Tasks</vt:lpstr>
      <vt:lpstr>PowerPoint Presentation</vt:lpstr>
      <vt:lpstr>The Best Language Model BERT</vt:lpstr>
      <vt:lpstr>The Best Language Model BERT for Sentence Classification</vt:lpstr>
      <vt:lpstr>PowerPoint Presentation</vt:lpstr>
      <vt:lpstr>Related Work Irony Detection</vt:lpstr>
      <vt:lpstr>Related Work Irony Detection Shared Tasks</vt:lpstr>
      <vt:lpstr>Related Work Irony Detection Datasets</vt:lpstr>
      <vt:lpstr>Related Work WLV</vt:lpstr>
      <vt:lpstr>Related Work WLV</vt:lpstr>
      <vt:lpstr>Related Work WLV</vt:lpstr>
      <vt:lpstr>Related Work RoBERTa-RCNN</vt:lpstr>
      <vt:lpstr>Related Work RoBERTa-RCNN</vt:lpstr>
      <vt:lpstr>Related Work RoBERTa-RCNN</vt:lpstr>
      <vt:lpstr>Related Work RoBERTa-RCNN</vt:lpstr>
      <vt:lpstr>Related Work Hierarchial BERT</vt:lpstr>
      <vt:lpstr>Related Work Hierarchial BERT</vt:lpstr>
      <vt:lpstr>Related Work Hierarchial BERT</vt:lpstr>
      <vt:lpstr>Related Work Hierarchial BERT</vt:lpstr>
      <vt:lpstr>Related Work Miroblog</vt:lpstr>
      <vt:lpstr>Related Work Miroblog</vt:lpstr>
      <vt:lpstr>Related Work Miroblog</vt:lpstr>
      <vt:lpstr>Related Work Miroblog</vt:lpstr>
      <vt:lpstr>Related Work Miroblog</vt:lpstr>
      <vt:lpstr>Related Work Miroblog</vt:lpstr>
      <vt:lpstr>Related Work Miroblog</vt:lpstr>
      <vt:lpstr>PowerPoint Presentation</vt:lpstr>
      <vt:lpstr>  Our Contributions</vt:lpstr>
      <vt:lpstr>Implementations Keyword Extraction</vt:lpstr>
      <vt:lpstr>Implementations Irony Detection Systems</vt:lpstr>
      <vt:lpstr>Implementations CTBERT-2</vt:lpstr>
      <vt:lpstr>Implementations Where are we?</vt:lpstr>
      <vt:lpstr>PowerPoint Presentation</vt:lpstr>
      <vt:lpstr>Experimental Results Claim Detection Datasets</vt:lpstr>
      <vt:lpstr>Experimental Results Claim Detection System</vt:lpstr>
      <vt:lpstr>Experimental Results Irony Detection Systems (train/test split)</vt:lpstr>
      <vt:lpstr>Experimental Results Irony Detection Systems (5-fold CV) </vt:lpstr>
      <vt:lpstr>PowerPoint Presentation</vt:lpstr>
      <vt:lpstr>  Conclusions and Future work</vt:lpstr>
      <vt:lpstr>References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Prototyping Presentation</dc:title>
  <dc:creator>Sina M</dc:creator>
  <cp:lastModifiedBy>Mahdipour Saravani,Sina</cp:lastModifiedBy>
  <cp:revision>131</cp:revision>
  <dcterms:modified xsi:type="dcterms:W3CDTF">2020-11-11T18:00:00Z</dcterms:modified>
</cp:coreProperties>
</file>