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04" r:id="rId3"/>
    <p:sldId id="309" r:id="rId4"/>
    <p:sldId id="310" r:id="rId5"/>
    <p:sldId id="305" r:id="rId6"/>
    <p:sldId id="306" r:id="rId7"/>
    <p:sldId id="307" r:id="rId8"/>
    <p:sldId id="308" r:id="rId9"/>
    <p:sldId id="311" r:id="rId10"/>
    <p:sldId id="312" r:id="rId11"/>
    <p:sldId id="313" r:id="rId12"/>
    <p:sldId id="314" r:id="rId13"/>
    <p:sldId id="315" r:id="rId14"/>
  </p:sldIdLst>
  <p:sldSz cx="13817600" cy="7772400"/>
  <p:notesSz cx="6858000" cy="9144000"/>
  <p:defaultTextStyle>
    <a:defPPr>
      <a:defRPr lang="en-US"/>
    </a:defPPr>
    <a:lvl1pPr marL="0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29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58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879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173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6466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5758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052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4344" algn="l" defTabSz="50929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48" userDrawn="1">
          <p15:clr>
            <a:srgbClr val="A4A3A4"/>
          </p15:clr>
        </p15:guide>
        <p15:guide id="2" pos="435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E4D2B"/>
    <a:srgbClr val="C10065"/>
    <a:srgbClr val="CC006A"/>
    <a:srgbClr val="404140"/>
    <a:srgbClr val="DAD490"/>
    <a:srgbClr val="E1963E"/>
    <a:srgbClr val="7F7F7F"/>
    <a:srgbClr val="E57D30"/>
    <a:srgbClr val="092529"/>
    <a:srgbClr val="55A89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867" autoAdjust="0"/>
    <p:restoredTop sz="95994" autoAdjust="0"/>
  </p:normalViewPr>
  <p:slideViewPr>
    <p:cSldViewPr snapToGrid="0" snapToObjects="1">
      <p:cViewPr>
        <p:scale>
          <a:sx n="75" d="100"/>
          <a:sy n="75" d="100"/>
        </p:scale>
        <p:origin x="-570" y="-108"/>
      </p:cViewPr>
      <p:guideLst>
        <p:guide orient="horz" pos="2448"/>
        <p:guide pos="43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1528" y="2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E51A5-B478-1E40-8CBB-0DAA8831E99D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D578-DED7-9640-8F31-2B6A02B2A2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5778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D587F-861E-6740-9643-E3DDAE89B8D6}" type="datetimeFigureOut">
              <a:rPr lang="en-US" smtClean="0"/>
              <a:pPr/>
              <a:t>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2F50-0B60-B34B-8422-4E195A5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854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25530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/>
          <a:p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4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486543"/>
          </a:xfrm>
        </p:spPr>
        <p:txBody>
          <a:bodyPr wrap="square">
            <a:sp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Section subhead goes here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1"/>
            <a:ext cx="2572933" cy="777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10047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036701" y="2797385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ctr" anchorCtr="0">
            <a:sp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“Quote </a:t>
            </a:r>
            <a:r>
              <a:rPr lang="en-US" smtClean="0"/>
              <a:t>Goes Here.”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21" t="28562" r="1" b="57447"/>
          <a:stretch/>
        </p:blipFill>
        <p:spPr>
          <a:xfrm>
            <a:off x="246888" y="6034881"/>
            <a:ext cx="13267944" cy="18838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2740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742950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6796748"/>
            <a:ext cx="13817600" cy="617143"/>
            <a:chOff x="0" y="6739600"/>
            <a:chExt cx="13817600" cy="617143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6778192"/>
              <a:ext cx="6449921" cy="53996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7367679" y="6778192"/>
              <a:ext cx="6449921" cy="5399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229" y="6739600"/>
              <a:ext cx="617143" cy="617143"/>
            </a:xfrm>
            <a:prstGeom prst="rect">
              <a:avLst/>
            </a:prstGeom>
          </p:spPr>
        </p:pic>
      </p:grpSp>
      <p:sp>
        <p:nvSpPr>
          <p:cNvPr id="14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6473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  <p:sp>
        <p:nvSpPr>
          <p:cNvPr id="15" name="Text Placeholder 24"/>
          <p:cNvSpPr>
            <a:spLocks noGrp="1"/>
          </p:cNvSpPr>
          <p:nvPr>
            <p:ph type="body" sz="quarter" idx="12" hasCustomPrompt="1"/>
          </p:nvPr>
        </p:nvSpPr>
        <p:spPr>
          <a:xfrm>
            <a:off x="9469996" y="2728873"/>
            <a:ext cx="3604654" cy="627864"/>
          </a:xfrm>
        </p:spPr>
        <p:txBody>
          <a:bodyPr wrap="square" numCol="1" anchor="ctr" anchorCtr="0">
            <a:spAutoFit/>
          </a:bodyPr>
          <a:lstStyle>
            <a:lvl1pPr marL="0" indent="0" algn="ctr">
              <a:buNone/>
              <a:defRPr sz="24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</p:txBody>
      </p:sp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144000" y="0"/>
            <a:ext cx="4673600" cy="7772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9560560" y="2842090"/>
            <a:ext cx="3840480" cy="533740"/>
          </a:xfrm>
          <a:prstGeom prst="rect">
            <a:avLst/>
          </a:prstGeom>
        </p:spPr>
        <p:txBody>
          <a:bodyPr vert="horz" wrap="square" lIns="101858" tIns="50929" rIns="101858" bIns="50929" rtlCol="0" anchor="b" anchorCtr="0">
            <a:sp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Copy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60560" y="3886200"/>
            <a:ext cx="3840480" cy="500458"/>
          </a:xfrm>
        </p:spPr>
        <p:txBody>
          <a:bodyPr wrap="square">
            <a:spAutoFit/>
          </a:bodyPr>
          <a:lstStyle>
            <a:lvl1pPr marL="0" indent="0" algn="ctr">
              <a:lnSpc>
                <a:spcPct val="114000"/>
              </a:lnSpc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Supporting text goes here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416" y="6948176"/>
            <a:ext cx="488944" cy="488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55993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21745" y="982462"/>
            <a:ext cx="4862405" cy="1794085"/>
          </a:xfrm>
        </p:spPr>
        <p:txBody>
          <a:bodyPr anchor="t" anchorCtr="0"/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1745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105893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2799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33452" y="982462"/>
            <a:ext cx="4862405" cy="1794085"/>
          </a:xfrm>
        </p:spPr>
        <p:txBody>
          <a:bodyPr anchor="t" anchorCtr="0"/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452" y="3052261"/>
            <a:ext cx="4862404" cy="19759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7711707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40784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64008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00424" y="6654703"/>
            <a:ext cx="13016751" cy="77932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4396"/>
            </a:lvl1pPr>
          </a:lstStyle>
          <a:p>
            <a:r>
              <a:rPr lang="en-US" dirty="0" smtClean="0"/>
              <a:t>Headline Copy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4593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817600" cy="77724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en-US" dirty="0" smtClean="0"/>
              <a:t>Click to insert photo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36423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150030" y="2317590"/>
            <a:ext cx="4039498" cy="1286510"/>
          </a:xfrm>
          <a:prstGeom prst="rect">
            <a:avLst/>
          </a:prstGeom>
        </p:spPr>
        <p:txBody>
          <a:bodyPr vert="horz" wrap="square" lIns="101858" tIns="50929" rIns="101858" bIns="50929" rtlCol="0" anchor="t" anchorCtr="0">
            <a:spAutoFit/>
          </a:bodyPr>
          <a:lstStyle>
            <a:lvl1pPr>
              <a:defRPr sz="3846"/>
            </a:lvl1pPr>
          </a:lstStyle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50030" y="3729514"/>
            <a:ext cx="4039498" cy="970526"/>
          </a:xfrm>
        </p:spPr>
        <p:txBody>
          <a:bodyPr wrap="square">
            <a:spAutoFit/>
          </a:bodyPr>
          <a:lstStyle>
            <a:lvl1pPr marL="0" indent="0" algn="l">
              <a:lnSpc>
                <a:spcPct val="114000"/>
              </a:lnSpc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2" hasCustomPrompt="1"/>
          </p:nvPr>
        </p:nvSpPr>
        <p:spPr>
          <a:xfrm>
            <a:off x="1269232" y="1443039"/>
            <a:ext cx="6863004" cy="499626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Click to add chart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1870245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1935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Dots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516" r="52955" b="10580"/>
          <a:stretch/>
        </p:blipFill>
        <p:spPr>
          <a:xfrm>
            <a:off x="7816145" y="1"/>
            <a:ext cx="6001456" cy="7772400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7861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7976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Do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40" r="31394"/>
          <a:stretch/>
        </p:blipFill>
        <p:spPr>
          <a:xfrm>
            <a:off x="8406691" y="0"/>
            <a:ext cx="5410909" cy="756621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4827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Green Ra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729343" y="4199229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 smtClean="0">
                <a:solidFill>
                  <a:schemeClr val="bg1"/>
                </a:solidFill>
                <a:latin typeface="+mj-lt"/>
              </a:rPr>
              <a:t>Thank you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81743" y="5936778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0"/>
            <a:ext cx="3520440" cy="787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hqprint">
            <a:alphaModFix amt="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729343" y="4198802"/>
            <a:ext cx="12561453" cy="1107996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>
            <a:lvl1pPr algn="l" defTabSz="509292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sz="6000" dirty="0" smtClean="0">
                <a:solidFill>
                  <a:schemeClr val="tx2"/>
                </a:solidFill>
                <a:latin typeface="+mj-lt"/>
              </a:rPr>
              <a:t>Thank you</a:t>
            </a:r>
            <a:endParaRPr lang="en-US" sz="600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81743" y="5936351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39" y="6320941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36603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CS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4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een Ram UnitI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alphaModFix amt="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14710" r="30639" b="6933"/>
          <a:stretch/>
        </p:blipFill>
        <p:spPr>
          <a:xfrm>
            <a:off x="6937515" y="-1"/>
            <a:ext cx="6880085" cy="7772401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28075" y="2695562"/>
            <a:ext cx="12561453" cy="1949512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28074" y="5369311"/>
            <a:ext cx="12561452" cy="472185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C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882" y="6733969"/>
            <a:ext cx="3520440" cy="7874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5655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Unit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-1349192" y="1236134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2093575" y="-474133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-2186621" y="-795867"/>
            <a:ext cx="184731" cy="515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747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28075" y="2695562"/>
            <a:ext cx="12561453" cy="2031325"/>
          </a:xfrm>
        </p:spPr>
        <p:txBody>
          <a:bodyPr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chemeClr val="tx2"/>
                </a:solidFill>
                <a:latin typeface="+mj-lt"/>
              </a:defRPr>
            </a:lvl1pPr>
            <a:lvl2pPr marL="699614" indent="0">
              <a:buNone/>
              <a:defRPr sz="5495">
                <a:solidFill>
                  <a:schemeClr val="bg1"/>
                </a:solidFill>
                <a:latin typeface="+mj-lt"/>
              </a:defRPr>
            </a:lvl2pPr>
            <a:lvl3pPr marL="1399233" indent="0">
              <a:buNone/>
              <a:defRPr sz="5495">
                <a:solidFill>
                  <a:schemeClr val="bg1"/>
                </a:solidFill>
                <a:latin typeface="+mj-lt"/>
              </a:defRPr>
            </a:lvl3pPr>
            <a:lvl4pPr marL="2098847" indent="0">
              <a:buNone/>
              <a:defRPr sz="5495">
                <a:solidFill>
                  <a:schemeClr val="bg1"/>
                </a:solidFill>
                <a:latin typeface="+mj-lt"/>
              </a:defRPr>
            </a:lvl4pPr>
            <a:lvl5pPr marL="2798465" indent="0">
              <a:buNone/>
              <a:defRPr sz="5495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Title of Presentation </a:t>
            </a:r>
            <a:br>
              <a:rPr lang="en-US" dirty="0" smtClean="0"/>
            </a:br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8074" y="5369311"/>
            <a:ext cx="12561452" cy="480131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699614" indent="0">
              <a:buNone/>
              <a:defRPr/>
            </a:lvl2pPr>
            <a:lvl3pPr marL="1399233" indent="0">
              <a:buNone/>
              <a:defRPr/>
            </a:lvl3pPr>
            <a:lvl4pPr marL="2098847" indent="0">
              <a:buNone/>
              <a:defRPr/>
            </a:lvl4pPr>
            <a:lvl5pPr marL="2798465" indent="0">
              <a:buNone/>
              <a:defRPr/>
            </a:lvl5pPr>
          </a:lstStyle>
          <a:p>
            <a:pPr lvl="0"/>
            <a:r>
              <a:rPr lang="en-US" dirty="0" err="1" smtClean="0"/>
              <a:t>Subheadline</a:t>
            </a:r>
            <a:r>
              <a:rPr lang="en-US" dirty="0" smtClean="0"/>
              <a:t>, name or date goes here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729343" y="5122227"/>
            <a:ext cx="911198" cy="0"/>
          </a:xfrm>
          <a:prstGeom prst="line">
            <a:avLst/>
          </a:prstGeom>
          <a:ln w="285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9986681" y="6869532"/>
            <a:ext cx="3202843" cy="512064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Insert Unit Identifier here (.</a:t>
            </a:r>
            <a:r>
              <a:rPr lang="en-US" dirty="0" err="1" smtClean="0"/>
              <a:t>png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7305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015552"/>
          </a:xfr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5924105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7372350"/>
            <a:ext cx="13817600" cy="400052"/>
            <a:chOff x="0" y="7372350"/>
            <a:chExt cx="13817600" cy="400052"/>
          </a:xfrm>
        </p:grpSpPr>
        <p:sp>
          <p:nvSpPr>
            <p:cNvPr id="7" name="Rectangle 6"/>
            <p:cNvSpPr/>
            <p:nvPr userDrawn="1"/>
          </p:nvSpPr>
          <p:spPr>
            <a:xfrm>
              <a:off x="0" y="7372350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1"/>
              <a:ext cx="1788557" cy="40005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0" y="7372351"/>
              <a:ext cx="13817600" cy="4000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257" y="7372352"/>
              <a:ext cx="1788557" cy="4000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859383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Gree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45328" y="2799373"/>
            <a:ext cx="9744199" cy="1015663"/>
          </a:xfrm>
          <a:prstGeom prst="rect">
            <a:avLst/>
          </a:prstGeom>
        </p:spPr>
        <p:txBody>
          <a:bodyPr vert="horz" wrap="square" lIns="91440" tIns="91440" rIns="91440" bIns="91440" rtlCol="0" anchor="b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Section Header Goes Here</a:t>
            </a:r>
            <a:endParaRPr lang="en-US" dirty="0"/>
          </a:p>
        </p:txBody>
      </p:sp>
      <p:sp>
        <p:nvSpPr>
          <p:cNvPr id="7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3445328" y="4381997"/>
            <a:ext cx="9744199" cy="517065"/>
          </a:xfrm>
        </p:spPr>
        <p:txBody>
          <a:bodyPr wrap="square">
            <a:spAutoFit/>
          </a:bodyPr>
          <a:lstStyle>
            <a:lvl1pPr marL="0" indent="0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Section subhead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831" t="28562" b="11534"/>
          <a:stretch/>
        </p:blipFill>
        <p:spPr>
          <a:xfrm>
            <a:off x="0" y="0"/>
            <a:ext cx="2572932" cy="7772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1321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075" y="905259"/>
            <a:ext cx="12561453" cy="1015663"/>
          </a:xfrm>
          <a:prstGeom prst="rect">
            <a:avLst/>
          </a:prstGeom>
        </p:spPr>
        <p:txBody>
          <a:bodyPr vert="horz" lIns="91440" tIns="91440" rIns="91440" bIns="91440" rtlCol="0" anchor="b" anchorCtr="0">
            <a:spAutoFit/>
          </a:bodyPr>
          <a:lstStyle/>
          <a:p>
            <a:r>
              <a:rPr lang="en-US" dirty="0" smtClean="0"/>
              <a:t>Headline Copy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074" y="2487883"/>
            <a:ext cx="12561453" cy="3093154"/>
          </a:xfrm>
          <a:prstGeom prst="rect">
            <a:avLst/>
          </a:prstGeom>
        </p:spPr>
        <p:txBody>
          <a:bodyPr vert="horz" lIns="91440" tIns="91440" rIns="91440" bIns="9144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965733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9" r:id="rId3"/>
    <p:sldLayoutId id="2147483690" r:id="rId4"/>
    <p:sldLayoutId id="2147483665" r:id="rId5"/>
    <p:sldLayoutId id="2147483679" r:id="rId6"/>
    <p:sldLayoutId id="2147483649" r:id="rId7"/>
    <p:sldLayoutId id="2147483666" r:id="rId8"/>
    <p:sldLayoutId id="2147483668" r:id="rId9"/>
    <p:sldLayoutId id="2147483683" r:id="rId10"/>
    <p:sldLayoutId id="2147483687" r:id="rId11"/>
    <p:sldLayoutId id="2147483688" r:id="rId12"/>
    <p:sldLayoutId id="2147483669" r:id="rId13"/>
    <p:sldLayoutId id="2147483650" r:id="rId14"/>
    <p:sldLayoutId id="2147483686" r:id="rId15"/>
    <p:sldLayoutId id="2147483661" r:id="rId16"/>
    <p:sldLayoutId id="2147483680" r:id="rId17"/>
    <p:sldLayoutId id="2147483670" r:id="rId18"/>
    <p:sldLayoutId id="2147483681" r:id="rId19"/>
    <p:sldLayoutId id="2147483691" r:id="rId20"/>
    <p:sldLayoutId id="2147483682" r:id="rId21"/>
    <p:sldLayoutId id="2147483677" r:id="rId22"/>
    <p:sldLayoutId id="2147483692" r:id="rId23"/>
    <p:sldLayoutId id="2147483672" r:id="rId24"/>
  </p:sldLayoutIdLst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99614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Century Gothic" charset="0"/>
          <a:cs typeface="Century Gothic" charset="0"/>
        </a:defRPr>
      </a:lvl1pPr>
    </p:titleStyle>
    <p:bodyStyle>
      <a:lvl1pPr marL="524712" indent="-524712" algn="l" defTabSz="699614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Font typeface="Arial"/>
        <a:buChar char="•"/>
        <a:defRPr sz="18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1pPr>
      <a:lvl2pPr marL="1136875" indent="-437261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2pPr>
      <a:lvl3pPr marL="1749040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•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3pPr>
      <a:lvl4pPr marL="2448655" indent="-349807" algn="l" defTabSz="69961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/>
        <a:buChar char="–"/>
        <a:defRPr sz="1600" b="0" kern="1200">
          <a:solidFill>
            <a:schemeClr val="tx1"/>
          </a:solidFill>
          <a:latin typeface="+mn-lt"/>
          <a:ea typeface="Franklin Gothic Book" charset="0"/>
          <a:cs typeface="Franklin Gothic Book" charset="0"/>
        </a:defRPr>
      </a:lvl4pPr>
      <a:lvl5pPr marL="3148272" indent="-349807" algn="l" defTabSz="699614" rtl="0" eaLnBrk="1" latinLnBrk="0" hangingPunct="1">
        <a:spcBef>
          <a:spcPct val="20000"/>
        </a:spcBef>
        <a:buFont typeface="Arial"/>
        <a:buChar char="»"/>
        <a:defRPr sz="1648" b="0" kern="1200">
          <a:solidFill>
            <a:schemeClr val="accent6">
              <a:lumMod val="75000"/>
            </a:schemeClr>
          </a:solidFill>
          <a:latin typeface="Franklin Gothic Book" charset="0"/>
          <a:ea typeface="Franklin Gothic Book" charset="0"/>
          <a:cs typeface="Franklin Gothic Book" charset="0"/>
        </a:defRPr>
      </a:lvl5pPr>
      <a:lvl6pPr marL="3847888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6pPr>
      <a:lvl7pPr marL="4547505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7pPr>
      <a:lvl8pPr marL="5247119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8pPr>
      <a:lvl9pPr marL="5946736" indent="-349807" algn="l" defTabSz="699614" rtl="0" eaLnBrk="1" latinLnBrk="0" hangingPunct="1">
        <a:spcBef>
          <a:spcPct val="20000"/>
        </a:spcBef>
        <a:buFont typeface="Arial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1pPr>
      <a:lvl2pPr marL="699614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2pPr>
      <a:lvl3pPr marL="139923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3pPr>
      <a:lvl4pPr marL="2098847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4pPr>
      <a:lvl5pPr marL="279846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5pPr>
      <a:lvl6pPr marL="3498080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6pPr>
      <a:lvl7pPr marL="4197695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7pPr>
      <a:lvl8pPr marL="4897312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8pPr>
      <a:lvl9pPr marL="5596926" algn="l" defTabSz="699614" rtl="0" eaLnBrk="1" latinLnBrk="0" hangingPunct="1">
        <a:defRPr sz="27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ists.llvm.org/pipermail/llvm-commits/Week-of-Mon-20180101/513630.html" TargetMode="External"/><Relationship Id="rId2" Type="http://schemas.openxmlformats.org/officeDocument/2006/relationships/hyperlink" Target="https://lwn.net/Articles/738975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github.com/ARM-software/speculation-barrier" TargetMode="External"/><Relationship Id="rId4" Type="http://schemas.openxmlformats.org/officeDocument/2006/relationships/hyperlink" Target="https://blogs.msdn.microsoft.com/vcblog/2018/01/15/spectre-mitigations-in-msvc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mlq.me/" TargetMode="External"/><Relationship Id="rId13" Type="http://schemas.openxmlformats.org/officeDocument/2006/relationships/hyperlink" Target="https://www.cis.upenn.edu/~danielg3/" TargetMode="External"/><Relationship Id="rId18" Type="http://schemas.openxmlformats.org/officeDocument/2006/relationships/hyperlink" Target="https://cs.adelaide.edu.au/~yval" TargetMode="External"/><Relationship Id="rId3" Type="http://schemas.openxmlformats.org/officeDocument/2006/relationships/hyperlink" Target="https://googleprojectzero.blogspot.com/" TargetMode="External"/><Relationship Id="rId7" Type="http://schemas.openxmlformats.org/officeDocument/2006/relationships/hyperlink" Target="https://gruss.cc/" TargetMode="External"/><Relationship Id="rId12" Type="http://schemas.openxmlformats.org/officeDocument/2006/relationships/hyperlink" Target="https://paulkocher.com/" TargetMode="External"/><Relationship Id="rId17" Type="http://schemas.openxmlformats.org/officeDocument/2006/relationships/hyperlink" Target="https://www.rambus.com/" TargetMode="External"/><Relationship Id="rId2" Type="http://schemas.openxmlformats.org/officeDocument/2006/relationships/hyperlink" Target="https://twitter.com/tehjh" TargetMode="External"/><Relationship Id="rId16" Type="http://schemas.openxmlformats.org/officeDocument/2006/relationships/hyperlink" Target="https://www.shiftleft.org/" TargetMode="External"/><Relationship Id="rId20" Type="http://schemas.openxmlformats.org/officeDocument/2006/relationships/hyperlink" Target="https://www.data61.csiro.a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yberus-technology.de/" TargetMode="External"/><Relationship Id="rId11" Type="http://schemas.openxmlformats.org/officeDocument/2006/relationships/hyperlink" Target="https://www.iaik.tugraz.at/" TargetMode="External"/><Relationship Id="rId5" Type="http://schemas.openxmlformats.org/officeDocument/2006/relationships/hyperlink" Target="mailto:thomas.prescher@cyberus-technology.de" TargetMode="External"/><Relationship Id="rId15" Type="http://schemas.openxmlformats.org/officeDocument/2006/relationships/hyperlink" Target="https://www.umd.edu/" TargetMode="External"/><Relationship Id="rId10" Type="http://schemas.openxmlformats.org/officeDocument/2006/relationships/hyperlink" Target="https://misc0110.net/" TargetMode="External"/><Relationship Id="rId19" Type="http://schemas.openxmlformats.org/officeDocument/2006/relationships/hyperlink" Target="https://www.adelaide.edu.au/" TargetMode="External"/><Relationship Id="rId4" Type="http://schemas.openxmlformats.org/officeDocument/2006/relationships/hyperlink" Target="mailto:werner.haas@cyberus-technology.de" TargetMode="External"/><Relationship Id="rId9" Type="http://schemas.openxmlformats.org/officeDocument/2006/relationships/hyperlink" Target="https://www.iaik.tugraz.at/content/about_iaik/people/mangard_stefan/" TargetMode="External"/><Relationship Id="rId14" Type="http://schemas.openxmlformats.org/officeDocument/2006/relationships/hyperlink" Target="https://www.upenn.ed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1747" y="2683261"/>
            <a:ext cx="12561453" cy="1107996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1077218"/>
          </a:xfrm>
        </p:spPr>
        <p:txBody>
          <a:bodyPr/>
          <a:lstStyle/>
          <a:p>
            <a:r>
              <a:rPr lang="en-US" sz="2000" dirty="0" err="1" smtClean="0"/>
              <a:t>Diptendu</a:t>
            </a:r>
            <a:r>
              <a:rPr lang="en-US" sz="2000" dirty="0" smtClean="0"/>
              <a:t> </a:t>
            </a:r>
            <a:r>
              <a:rPr lang="en-US" sz="2000" dirty="0" err="1" smtClean="0"/>
              <a:t>Kar</a:t>
            </a:r>
            <a:endParaRPr lang="en-US" sz="2000" dirty="0" smtClean="0"/>
          </a:p>
          <a:p>
            <a:r>
              <a:rPr lang="en-US" sz="2000" dirty="0" smtClean="0"/>
              <a:t>diptendu.kar@colostate.edu</a:t>
            </a:r>
            <a:endParaRPr lang="en-US" sz="2000" dirty="0"/>
          </a:p>
        </p:txBody>
      </p:sp>
      <p:pic>
        <p:nvPicPr>
          <p:cNvPr id="6" name="Picture 5" descr="meltdown-spectre-kernel-vulnerabilit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47" y="1559311"/>
            <a:ext cx="6375400" cy="3327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Violating </a:t>
            </a:r>
            <a:r>
              <a:rPr lang="en-US" dirty="0" err="1" smtClean="0"/>
              <a:t>Javascripts</a:t>
            </a:r>
            <a:r>
              <a:rPr lang="en-US" dirty="0" smtClean="0"/>
              <a:t> Sandbox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8654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075" y="1920922"/>
            <a:ext cx="12884725" cy="54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Spectre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Meltdown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86543"/>
          </a:xfrm>
        </p:spPr>
        <p:txBody>
          <a:bodyPr/>
          <a:lstStyle/>
          <a:p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28074" y="2487883"/>
          <a:ext cx="12561453" cy="3060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9826"/>
                <a:gridCol w="2971800"/>
                <a:gridCol w="288982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Meltdown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Spectre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Allows kernel memory read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Leaks arbitrary user memory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Could be executed remotely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Definitely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Most likely to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Kernel integrity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Browser memory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Found to work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 AMD ARM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1305229"/>
          </a:xfrm>
        </p:spPr>
        <p:txBody>
          <a:bodyPr/>
          <a:lstStyle/>
          <a:p>
            <a:r>
              <a:rPr lang="en-US" dirty="0" smtClean="0"/>
              <a:t>There are patches against Meltdown for Linux (</a:t>
            </a:r>
            <a:r>
              <a:rPr lang="en-US" dirty="0" smtClean="0">
                <a:hlinkClick r:id="rId2"/>
              </a:rPr>
              <a:t> KPTI (formerly KAISER)</a:t>
            </a:r>
            <a:r>
              <a:rPr lang="en-US" dirty="0" smtClean="0"/>
              <a:t>), Windows, and OS X. </a:t>
            </a:r>
          </a:p>
          <a:p>
            <a:r>
              <a:rPr lang="en-US" dirty="0" smtClean="0"/>
              <a:t>There is also work to harden software against future exploitation of </a:t>
            </a:r>
            <a:r>
              <a:rPr lang="en-US" dirty="0" err="1" smtClean="0"/>
              <a:t>Spectre</a:t>
            </a:r>
            <a:r>
              <a:rPr lang="en-US" dirty="0" smtClean="0"/>
              <a:t>, respectively to patch software after exploitation through </a:t>
            </a:r>
            <a:r>
              <a:rPr lang="en-US" dirty="0" err="1" smtClean="0"/>
              <a:t>Spectre</a:t>
            </a:r>
            <a:r>
              <a:rPr lang="en-US" dirty="0" smtClean="0"/>
              <a:t> (</a:t>
            </a:r>
            <a:r>
              <a:rPr lang="en-US" dirty="0" smtClean="0">
                <a:hlinkClick r:id="rId3"/>
              </a:rPr>
              <a:t> LLVM patch</a:t>
            </a:r>
            <a:r>
              <a:rPr lang="en-US" dirty="0" smtClean="0"/>
              <a:t>, </a:t>
            </a:r>
            <a:r>
              <a:rPr lang="en-US" dirty="0" smtClean="0">
                <a:hlinkClick r:id="rId4"/>
              </a:rPr>
              <a:t> MSVC</a:t>
            </a:r>
            <a:r>
              <a:rPr lang="en-US" dirty="0" smtClean="0"/>
              <a:t>, </a:t>
            </a:r>
            <a:r>
              <a:rPr lang="en-US" dirty="0" smtClean="0">
                <a:hlinkClick r:id="rId5"/>
              </a:rPr>
              <a:t> ARM speculation barrier header</a:t>
            </a:r>
            <a:r>
              <a:rPr lang="en-US" dirty="0" smtClean="0"/>
              <a:t>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41747" y="2044701"/>
            <a:ext cx="12561453" cy="2954655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Thoughts..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28074" y="5369311"/>
            <a:ext cx="12561452" cy="520079"/>
          </a:xfrm>
        </p:spPr>
        <p:txBody>
          <a:bodyPr/>
          <a:lstStyle/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458084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Meltdown and </a:t>
            </a:r>
            <a:r>
              <a:rPr lang="en-US" dirty="0" err="1" smtClean="0"/>
              <a:t>Spectre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428905"/>
          </a:xfrm>
        </p:spPr>
        <p:txBody>
          <a:bodyPr/>
          <a:lstStyle/>
          <a:p>
            <a:r>
              <a:rPr lang="en-US" dirty="0" smtClean="0"/>
              <a:t>Meltdown was independently discovered and reported by three teams:</a:t>
            </a:r>
          </a:p>
          <a:p>
            <a:pPr lvl="1"/>
            <a:r>
              <a:rPr lang="en-US" dirty="0" err="1" smtClean="0">
                <a:hlinkClick r:id="rId2"/>
              </a:rPr>
              <a:t>Jann</a:t>
            </a:r>
            <a:r>
              <a:rPr lang="en-US" dirty="0" smtClean="0">
                <a:hlinkClick r:id="rId2"/>
              </a:rPr>
              <a:t> Horn</a:t>
            </a:r>
            <a:r>
              <a:rPr lang="en-US" dirty="0" smtClean="0"/>
              <a:t> (</a:t>
            </a:r>
            <a:r>
              <a:rPr lang="en-US" dirty="0" smtClean="0">
                <a:hlinkClick r:id="rId3"/>
              </a:rPr>
              <a:t>Google Project Zero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>
                <a:hlinkClick r:id="rId4"/>
              </a:rPr>
              <a:t>Werner Haas</a:t>
            </a:r>
            <a:r>
              <a:rPr lang="en-US" dirty="0" smtClean="0"/>
              <a:t>, </a:t>
            </a:r>
            <a:r>
              <a:rPr lang="en-US" dirty="0" smtClean="0">
                <a:hlinkClick r:id="rId5"/>
              </a:rPr>
              <a:t>Thomas </a:t>
            </a:r>
            <a:r>
              <a:rPr lang="en-US" dirty="0" err="1" smtClean="0">
                <a:hlinkClick r:id="rId5"/>
              </a:rPr>
              <a:t>Prescher</a:t>
            </a:r>
            <a:r>
              <a:rPr lang="en-US" dirty="0" smtClean="0"/>
              <a:t> (</a:t>
            </a:r>
            <a:r>
              <a:rPr lang="en-US" dirty="0" err="1" smtClean="0">
                <a:hlinkClick r:id="rId6"/>
              </a:rPr>
              <a:t>Cyberus</a:t>
            </a:r>
            <a:r>
              <a:rPr lang="en-US" dirty="0" smtClean="0">
                <a:hlinkClick r:id="rId6"/>
              </a:rPr>
              <a:t> Technology</a:t>
            </a:r>
            <a:r>
              <a:rPr lang="en-US" dirty="0" smtClean="0"/>
              <a:t>),</a:t>
            </a:r>
          </a:p>
          <a:p>
            <a:pPr lvl="1"/>
            <a:r>
              <a:rPr lang="en-US" dirty="0" smtClean="0">
                <a:hlinkClick r:id="rId7"/>
              </a:rPr>
              <a:t>Daniel </a:t>
            </a:r>
            <a:r>
              <a:rPr lang="en-US" dirty="0" err="1" smtClean="0">
                <a:hlinkClick r:id="rId7"/>
              </a:rPr>
              <a:t>Gruss</a:t>
            </a:r>
            <a:r>
              <a:rPr lang="en-US" dirty="0" smtClean="0"/>
              <a:t>, </a:t>
            </a:r>
            <a:r>
              <a:rPr lang="en-US" dirty="0" smtClean="0">
                <a:hlinkClick r:id="rId8"/>
              </a:rPr>
              <a:t>Moritz </a:t>
            </a:r>
            <a:r>
              <a:rPr lang="en-US" dirty="0" err="1" smtClean="0">
                <a:hlinkClick r:id="rId8"/>
              </a:rPr>
              <a:t>Lipp</a:t>
            </a:r>
            <a:r>
              <a:rPr lang="en-US" dirty="0" smtClean="0"/>
              <a:t>, </a:t>
            </a:r>
            <a:r>
              <a:rPr lang="en-US" dirty="0" smtClean="0">
                <a:hlinkClick r:id="rId9"/>
              </a:rPr>
              <a:t>Stefan </a:t>
            </a:r>
            <a:r>
              <a:rPr lang="en-US" dirty="0" err="1" smtClean="0">
                <a:hlinkClick r:id="rId9"/>
              </a:rPr>
              <a:t>Mangard</a:t>
            </a:r>
            <a:r>
              <a:rPr lang="en-US" dirty="0" smtClean="0"/>
              <a:t>, </a:t>
            </a:r>
            <a:r>
              <a:rPr lang="en-US" dirty="0" smtClean="0">
                <a:hlinkClick r:id="rId10"/>
              </a:rPr>
              <a:t>Michael Schwarz</a:t>
            </a:r>
            <a:r>
              <a:rPr lang="en-US" dirty="0" smtClean="0"/>
              <a:t>(</a:t>
            </a:r>
            <a:r>
              <a:rPr lang="en-US" dirty="0" smtClean="0">
                <a:hlinkClick r:id="rId11"/>
              </a:rPr>
              <a:t>Graz University of Technology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Spectre was independently discovered and reported by two people:</a:t>
            </a:r>
          </a:p>
          <a:p>
            <a:pPr lvl="1"/>
            <a:r>
              <a:rPr lang="en-US" dirty="0" err="1" smtClean="0">
                <a:hlinkClick r:id="rId2"/>
              </a:rPr>
              <a:t>Jann</a:t>
            </a:r>
            <a:r>
              <a:rPr lang="en-US" dirty="0" smtClean="0">
                <a:hlinkClick r:id="rId2"/>
              </a:rPr>
              <a:t> Horn</a:t>
            </a:r>
            <a:r>
              <a:rPr lang="en-US" dirty="0" smtClean="0"/>
              <a:t> (</a:t>
            </a:r>
            <a:r>
              <a:rPr lang="en-US" dirty="0" smtClean="0">
                <a:hlinkClick r:id="rId3"/>
              </a:rPr>
              <a:t>Google Project Zero</a:t>
            </a:r>
            <a:r>
              <a:rPr lang="en-US" dirty="0" smtClean="0"/>
              <a:t>) and</a:t>
            </a:r>
          </a:p>
          <a:p>
            <a:pPr lvl="1"/>
            <a:r>
              <a:rPr lang="en-US" dirty="0" smtClean="0">
                <a:hlinkClick r:id="rId12"/>
              </a:rPr>
              <a:t>Paul Kocher</a:t>
            </a:r>
            <a:r>
              <a:rPr lang="en-US" dirty="0" smtClean="0"/>
              <a:t> in collaboration with, in alphabetical order, </a:t>
            </a:r>
            <a:r>
              <a:rPr lang="en-US" dirty="0" smtClean="0">
                <a:hlinkClick r:id="rId13"/>
              </a:rPr>
              <a:t>Daniel </a:t>
            </a:r>
            <a:r>
              <a:rPr lang="en-US" dirty="0" err="1" smtClean="0">
                <a:hlinkClick r:id="rId13"/>
              </a:rPr>
              <a:t>Genkin</a:t>
            </a:r>
            <a:r>
              <a:rPr lang="en-US" dirty="0" smtClean="0"/>
              <a:t> (</a:t>
            </a:r>
            <a:r>
              <a:rPr lang="en-US" dirty="0" smtClean="0">
                <a:hlinkClick r:id="rId14"/>
              </a:rPr>
              <a:t>University of Pennsylvania</a:t>
            </a:r>
            <a:r>
              <a:rPr lang="en-US" dirty="0" smtClean="0"/>
              <a:t> and </a:t>
            </a:r>
            <a:r>
              <a:rPr lang="en-US" dirty="0" smtClean="0">
                <a:hlinkClick r:id="rId15"/>
              </a:rPr>
              <a:t>University of Maryland</a:t>
            </a:r>
            <a:r>
              <a:rPr lang="en-US" dirty="0" smtClean="0"/>
              <a:t>), </a:t>
            </a:r>
            <a:r>
              <a:rPr lang="en-US" dirty="0" smtClean="0">
                <a:hlinkClick r:id="rId16"/>
              </a:rPr>
              <a:t>Mike Hamburg</a:t>
            </a:r>
            <a:r>
              <a:rPr lang="en-US" dirty="0" smtClean="0"/>
              <a:t> (</a:t>
            </a:r>
            <a:r>
              <a:rPr lang="en-US" dirty="0" err="1" smtClean="0">
                <a:hlinkClick r:id="rId17"/>
              </a:rPr>
              <a:t>Rambus</a:t>
            </a:r>
            <a:r>
              <a:rPr lang="en-US" dirty="0" smtClean="0"/>
              <a:t>), </a:t>
            </a:r>
            <a:r>
              <a:rPr lang="en-US" dirty="0" smtClean="0">
                <a:hlinkClick r:id="rId8"/>
              </a:rPr>
              <a:t>Moritz </a:t>
            </a:r>
            <a:r>
              <a:rPr lang="en-US" dirty="0" err="1" smtClean="0">
                <a:hlinkClick r:id="rId8"/>
              </a:rPr>
              <a:t>Lipp</a:t>
            </a:r>
            <a:r>
              <a:rPr lang="en-US" dirty="0" smtClean="0"/>
              <a:t> (</a:t>
            </a:r>
            <a:r>
              <a:rPr lang="en-US" dirty="0" smtClean="0">
                <a:hlinkClick r:id="rId11"/>
              </a:rPr>
              <a:t>Graz University of Technology</a:t>
            </a:r>
            <a:r>
              <a:rPr lang="en-US" dirty="0" smtClean="0"/>
              <a:t>), and </a:t>
            </a:r>
            <a:r>
              <a:rPr lang="en-US" dirty="0" smtClean="0">
                <a:hlinkClick r:id="rId18"/>
              </a:rPr>
              <a:t>Yuval </a:t>
            </a:r>
            <a:r>
              <a:rPr lang="en-US" dirty="0" err="1" smtClean="0">
                <a:hlinkClick r:id="rId18"/>
              </a:rPr>
              <a:t>Yarom</a:t>
            </a:r>
            <a:r>
              <a:rPr lang="en-US" dirty="0" smtClean="0"/>
              <a:t> (</a:t>
            </a:r>
            <a:r>
              <a:rPr lang="en-US" dirty="0" smtClean="0">
                <a:hlinkClick r:id="rId19"/>
              </a:rPr>
              <a:t>University of Adelaide</a:t>
            </a:r>
            <a:r>
              <a:rPr lang="en-US" dirty="0" smtClean="0"/>
              <a:t> and </a:t>
            </a:r>
            <a:r>
              <a:rPr lang="en-US" dirty="0" smtClean="0">
                <a:hlinkClick r:id="rId20"/>
              </a:rPr>
              <a:t>Data61</a:t>
            </a:r>
            <a:r>
              <a:rPr lang="en-US" dirty="0" smtClean="0"/>
              <a:t>)</a:t>
            </a:r>
          </a:p>
          <a:p>
            <a:r>
              <a:rPr lang="en-US" dirty="0" smtClean="0"/>
              <a:t>Somewhat related with subtle differences. (will see later)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order execution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1739900"/>
            <a:ext cx="12561453" cy="1003352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/>
              <a:t>Example code : x = a +b +c + d * 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674" y="2432049"/>
            <a:ext cx="3235325" cy="486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32048"/>
            <a:ext cx="7251700" cy="486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432048"/>
            <a:ext cx="7251700" cy="383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5807075"/>
            <a:ext cx="1638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86450" y="6007100"/>
            <a:ext cx="16383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8800" y="6090396"/>
            <a:ext cx="16383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 of order execution (2)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86543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213" y="2487882"/>
            <a:ext cx="10047287" cy="456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Spectre Basics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3127010"/>
          </a:xfrm>
        </p:spPr>
        <p:txBody>
          <a:bodyPr/>
          <a:lstStyle/>
          <a:p>
            <a:r>
              <a:rPr lang="en-US" b="1" dirty="0" smtClean="0"/>
              <a:t>Spectre </a:t>
            </a:r>
            <a:r>
              <a:rPr lang="en-US" dirty="0" smtClean="0"/>
              <a:t>exploits </a:t>
            </a:r>
            <a:r>
              <a:rPr lang="en-US" b="1" dirty="0" smtClean="0"/>
              <a:t>speculative execution </a:t>
            </a:r>
            <a:r>
              <a:rPr lang="en-US" dirty="0" smtClean="0"/>
              <a:t>and</a:t>
            </a:r>
            <a:r>
              <a:rPr lang="en-US" b="1" dirty="0" smtClean="0"/>
              <a:t> branch prediction </a:t>
            </a:r>
            <a:r>
              <a:rPr lang="en-US" dirty="0" smtClean="0"/>
              <a:t>to leak data from a processor via covert channel (cache lines).</a:t>
            </a:r>
          </a:p>
          <a:p>
            <a:r>
              <a:rPr lang="en-US" dirty="0" smtClean="0"/>
              <a:t>Spectre can only read memory </a:t>
            </a:r>
            <a:r>
              <a:rPr lang="en-US" b="1" dirty="0" smtClean="0"/>
              <a:t>from the current process</a:t>
            </a:r>
            <a:r>
              <a:rPr lang="en-US" dirty="0" smtClean="0"/>
              <a:t>, not the kernel or other physical memory.</a:t>
            </a:r>
          </a:p>
          <a:p>
            <a:r>
              <a:rPr lang="en-US" dirty="0" smtClean="0"/>
              <a:t>Spectre breaks the isolation between different applications. It allows an attacker to trick error-free programs, which follow best practices, into leaking their secrets. </a:t>
            </a:r>
          </a:p>
          <a:p>
            <a:r>
              <a:rPr lang="en-US" dirty="0" smtClean="0"/>
              <a:t>Spectre is harder to exploit than Meltdown, but it is also harder to mitigate.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Speculative Execution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253472"/>
          </a:xfrm>
        </p:spPr>
        <p:txBody>
          <a:bodyPr/>
          <a:lstStyle/>
          <a:p>
            <a:r>
              <a:rPr lang="en-US" dirty="0" smtClean="0"/>
              <a:t>Modern processors perform speculative execution.</a:t>
            </a:r>
          </a:p>
          <a:p>
            <a:r>
              <a:rPr lang="en-US" dirty="0" smtClean="0"/>
              <a:t>They execute instructions in parallel or before that are likely to be executed after a branch in code. (if/else)</a:t>
            </a:r>
          </a:p>
          <a:p>
            <a:r>
              <a:rPr lang="en-US" dirty="0" smtClean="0"/>
              <a:t>These instruction may never be really executed , so a sort of CPU snapshot is taken at the branch so the execution can be “rolled back” if needed.</a:t>
            </a:r>
          </a:p>
          <a:p>
            <a:pPr>
              <a:buNone/>
            </a:pPr>
            <a:r>
              <a:rPr lang="en-US" dirty="0" smtClean="0"/>
              <a:t>If(</a:t>
            </a:r>
            <a:r>
              <a:rPr lang="en-US" dirty="0" err="1" smtClean="0"/>
              <a:t>foo_array</a:t>
            </a:r>
            <a:r>
              <a:rPr lang="en-US" dirty="0" smtClean="0"/>
              <a:t>[index1] ^ </a:t>
            </a:r>
            <a:r>
              <a:rPr lang="en-US" dirty="0" err="1" smtClean="0"/>
              <a:t>foo_array</a:t>
            </a:r>
            <a:r>
              <a:rPr lang="en-US" dirty="0" smtClean="0"/>
              <a:t>[index2] == 0) {</a:t>
            </a:r>
          </a:p>
          <a:p>
            <a:pPr>
              <a:buNone/>
            </a:pPr>
            <a:r>
              <a:rPr lang="en-US" dirty="0" smtClean="0"/>
              <a:t>	result = </a:t>
            </a:r>
            <a:r>
              <a:rPr lang="en-US" dirty="0" err="1" smtClean="0"/>
              <a:t>bar_array</a:t>
            </a:r>
            <a:r>
              <a:rPr lang="en-US" dirty="0" smtClean="0"/>
              <a:t>[100]</a:t>
            </a:r>
          </a:p>
          <a:p>
            <a:pPr>
              <a:buNone/>
            </a:pPr>
            <a:r>
              <a:rPr lang="en-US" dirty="0" smtClean="0"/>
              <a:t>} else {</a:t>
            </a:r>
          </a:p>
          <a:p>
            <a:pPr>
              <a:buNone/>
            </a:pPr>
            <a:r>
              <a:rPr lang="en-US" dirty="0" smtClean="0"/>
              <a:t>	result = </a:t>
            </a:r>
            <a:r>
              <a:rPr lang="en-US" dirty="0" err="1" smtClean="0"/>
              <a:t>bar_array</a:t>
            </a:r>
            <a:r>
              <a:rPr lang="en-US" dirty="0" smtClean="0"/>
              <a:t>[200]</a:t>
            </a:r>
          </a:p>
          <a:p>
            <a:pPr>
              <a:buNone/>
            </a:pPr>
            <a:r>
              <a:rPr lang="en-US" dirty="0" smtClean="0"/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Prediction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4293483"/>
          </a:xfrm>
        </p:spPr>
        <p:txBody>
          <a:bodyPr/>
          <a:lstStyle/>
          <a:p>
            <a:r>
              <a:rPr lang="en-US" dirty="0" smtClean="0"/>
              <a:t>How does the CPU know which side of the branch (if/else) to speculatively execute.</a:t>
            </a:r>
          </a:p>
          <a:p>
            <a:r>
              <a:rPr lang="en-US" dirty="0" smtClean="0"/>
              <a:t>Branch prediction algorithms are trained based on current executions.</a:t>
            </a:r>
          </a:p>
          <a:p>
            <a:pPr lvl="1"/>
            <a:r>
              <a:rPr lang="en-US" dirty="0" smtClean="0"/>
              <a:t>AMD states that ‘</a:t>
            </a:r>
            <a:r>
              <a:rPr lang="en-US" dirty="0" err="1" smtClean="0"/>
              <a:t>Ryzen</a:t>
            </a:r>
            <a:r>
              <a:rPr lang="en-US" dirty="0" smtClean="0"/>
              <a:t>’ processors have and artificial intelligence neural network to predict this.</a:t>
            </a:r>
          </a:p>
          <a:p>
            <a:r>
              <a:rPr lang="en-US" dirty="0" smtClean="0"/>
              <a:t>The CPU learns which branch will be executed from previous executions of the same code.</a:t>
            </a:r>
          </a:p>
          <a:p>
            <a:r>
              <a:rPr lang="en-US" dirty="0" smtClean="0"/>
              <a:t>Incorrect branch predictions causes “rollback” of instructions.</a:t>
            </a:r>
          </a:p>
          <a:p>
            <a:r>
              <a:rPr lang="en-US" dirty="0" smtClean="0"/>
              <a:t>Old register states are preserved, can be restored.</a:t>
            </a:r>
          </a:p>
          <a:p>
            <a:r>
              <a:rPr lang="en-US" dirty="0" smtClean="0"/>
              <a:t>Memory writes are buffered, can be discarded.</a:t>
            </a:r>
          </a:p>
          <a:p>
            <a:r>
              <a:rPr lang="en-US" b="1" dirty="0" smtClean="0"/>
              <a:t>Cache modifications are not restored !</a:t>
            </a:r>
          </a:p>
          <a:p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Spectre Effects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2973122"/>
          </a:xfrm>
        </p:spPr>
        <p:txBody>
          <a:bodyPr/>
          <a:lstStyle/>
          <a:p>
            <a:r>
              <a:rPr lang="en-US" dirty="0" smtClean="0"/>
              <a:t>The Spectre vulnerability </a:t>
            </a:r>
            <a:r>
              <a:rPr lang="en-US" b="1" dirty="0" smtClean="0"/>
              <a:t>does not</a:t>
            </a:r>
            <a:r>
              <a:rPr lang="en-US" dirty="0" smtClean="0"/>
              <a:t> allow an unprivileged process to read privileged memory (as we saw in Meltdown).</a:t>
            </a:r>
          </a:p>
          <a:p>
            <a:r>
              <a:rPr lang="en-US" dirty="0" smtClean="0"/>
              <a:t>Spectre does allow code executing in victim process to access data it should not have access to (e.g. JavaScript Sandbox)</a:t>
            </a:r>
          </a:p>
          <a:p>
            <a:r>
              <a:rPr lang="en-US" dirty="0" smtClean="0"/>
              <a:t>This is most useful in a browser where one tab may contain attacker code while another tab contains sensitive information that should not be accessible to the attacker.</a:t>
            </a:r>
          </a:p>
          <a:p>
            <a:r>
              <a:rPr lang="en-US" dirty="0" smtClean="0"/>
              <a:t>From one VM to another.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how </a:t>
            </a:r>
            <a:r>
              <a:rPr lang="en-US" dirty="0" err="1" smtClean="0"/>
              <a:t>Spectre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075" y="2487883"/>
            <a:ext cx="12561453" cy="395185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Execution without speculation is safe.</a:t>
            </a:r>
          </a:p>
          <a:p>
            <a:pPr lvl="1"/>
            <a:r>
              <a:rPr lang="en-US" dirty="0" smtClean="0"/>
              <a:t>CPU will never read array1[x] for any x &gt;= array1.size</a:t>
            </a:r>
          </a:p>
          <a:p>
            <a:r>
              <a:rPr lang="en-US" dirty="0" smtClean="0"/>
              <a:t>Execution with speculation can be exploited.</a:t>
            </a:r>
          </a:p>
          <a:p>
            <a:pPr lvl="1"/>
            <a:r>
              <a:rPr lang="en-US" dirty="0" smtClean="0"/>
              <a:t>Attacker sets up some condition.</a:t>
            </a:r>
          </a:p>
          <a:p>
            <a:pPr lvl="2"/>
            <a:r>
              <a:rPr lang="en-US" dirty="0" smtClean="0"/>
              <a:t>Train branch predictor to assume ‘if ’ is likely to be true.</a:t>
            </a:r>
          </a:p>
          <a:p>
            <a:pPr lvl="2"/>
            <a:r>
              <a:rPr lang="en-US" dirty="0" smtClean="0"/>
              <a:t>Make array1.size and array2[] </a:t>
            </a:r>
            <a:r>
              <a:rPr lang="en-US" dirty="0" err="1" smtClean="0"/>
              <a:t>uncached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Attacker detects cache change (using FLUSH + RELOAD or EVICT + RELOAD)</a:t>
            </a:r>
          </a:p>
          <a:p>
            <a:pPr lvl="1"/>
            <a:r>
              <a:rPr lang="en-US" dirty="0" smtClean="0"/>
              <a:t>E.g. next read to array2[</a:t>
            </a:r>
            <a:r>
              <a:rPr lang="en-US" dirty="0" err="1" smtClean="0"/>
              <a:t>i</a:t>
            </a:r>
            <a:r>
              <a:rPr lang="en-US" dirty="0" smtClean="0"/>
              <a:t> * 256 ] will be faster if </a:t>
            </a:r>
            <a:r>
              <a:rPr lang="en-US" dirty="0" err="1" smtClean="0"/>
              <a:t>i</a:t>
            </a:r>
            <a:r>
              <a:rPr lang="en-US" dirty="0" smtClean="0"/>
              <a:t> = array1[x], since this got cached during </a:t>
            </a:r>
            <a:r>
              <a:rPr lang="en-US" dirty="0" err="1" smtClean="0"/>
              <a:t>misspeculation</a:t>
            </a:r>
            <a:r>
              <a:rPr lang="en-US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2600" y="2133940"/>
            <a:ext cx="425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If (x &lt; array1.size)</a:t>
            </a:r>
          </a:p>
          <a:p>
            <a:r>
              <a:rPr lang="en-US" b="1" dirty="0" smtClean="0"/>
              <a:t>	y = array2[array1[x]  * 256] ;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271000" y="2841826"/>
            <a:ext cx="3556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only a few instructions are needed to run speculatively. But CPUs can run many more (180 on avg., 200 on </a:t>
            </a:r>
            <a:r>
              <a:rPr lang="en-US" dirty="0" err="1" smtClean="0"/>
              <a:t>Haswell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SU Palette 2016">
      <a:dk1>
        <a:srgbClr val="59595B"/>
      </a:dk1>
      <a:lt1>
        <a:srgbClr val="FFFFFF"/>
      </a:lt1>
      <a:dk2>
        <a:srgbClr val="1E4D2B"/>
      </a:dk2>
      <a:lt2>
        <a:srgbClr val="C8C371"/>
      </a:lt2>
      <a:accent1>
        <a:srgbClr val="D9782C"/>
      </a:accent1>
      <a:accent2>
        <a:srgbClr val="C9D845"/>
      </a:accent2>
      <a:accent3>
        <a:srgbClr val="CC5430"/>
      </a:accent3>
      <a:accent4>
        <a:srgbClr val="105456"/>
      </a:accent4>
      <a:accent5>
        <a:srgbClr val="12A3B6"/>
      </a:accent5>
      <a:accent6>
        <a:srgbClr val="ECC530"/>
      </a:accent6>
      <a:hlink>
        <a:srgbClr val="3246A4"/>
      </a:hlink>
      <a:folHlink>
        <a:srgbClr val="6B15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2981</TotalTime>
  <Words>556</Words>
  <Application>Microsoft Macintosh PowerPoint</Application>
  <PresentationFormat>Custom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Meltdown and Spectre</vt:lpstr>
      <vt:lpstr>Out of order execution</vt:lpstr>
      <vt:lpstr>Out of order execution (2)</vt:lpstr>
      <vt:lpstr>Spectre Basics</vt:lpstr>
      <vt:lpstr>Speculative Execution</vt:lpstr>
      <vt:lpstr>Branch Prediction</vt:lpstr>
      <vt:lpstr>Spectre Effects</vt:lpstr>
      <vt:lpstr>Overview of how Spectre works</vt:lpstr>
      <vt:lpstr>Violating Javascripts Sandbox</vt:lpstr>
      <vt:lpstr>Spectre vs Meltdown</vt:lpstr>
      <vt:lpstr>Mitigations</vt:lpstr>
      <vt:lpstr>Slide 13</vt:lpstr>
    </vt:vector>
  </TitlesOfParts>
  <Company>Colorado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 Curtis</dc:creator>
  <cp:lastModifiedBy>Dipu</cp:lastModifiedBy>
  <cp:revision>208</cp:revision>
  <dcterms:created xsi:type="dcterms:W3CDTF">2015-06-30T23:05:53Z</dcterms:created>
  <dcterms:modified xsi:type="dcterms:W3CDTF">2018-01-30T17:18:16Z</dcterms:modified>
</cp:coreProperties>
</file>