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embeddedFontLst>
    <p:embeddedFont>
      <p:font typeface="Corsiva"/>
      <p:regular r:id="rId23"/>
      <p:bold r:id="rId24"/>
      <p:italic r:id="rId25"/>
      <p:boldItalic r:id="rId26"/>
    </p:embeddedFont>
    <p:embeddedFont>
      <p:font typeface="Proxima Nova"/>
      <p:regular r:id="rId27"/>
      <p:bold r:id="rId28"/>
      <p:italic r:id="rId29"/>
      <p:boldItalic r:id="rId30"/>
    </p:embeddedFont>
    <p:embeddedFont>
      <p:font typeface="Arial Black"/>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Corsiva-bold.fntdata"/><Relationship Id="rId23" Type="http://schemas.openxmlformats.org/officeDocument/2006/relationships/font" Target="fonts/Corsiva-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orsiva-boldItalic.fntdata"/><Relationship Id="rId25" Type="http://schemas.openxmlformats.org/officeDocument/2006/relationships/font" Target="fonts/Corsiva-italic.fntdata"/><Relationship Id="rId28" Type="http://schemas.openxmlformats.org/officeDocument/2006/relationships/font" Target="fonts/ProximaNova-bold.fntdata"/><Relationship Id="rId27" Type="http://schemas.openxmlformats.org/officeDocument/2006/relationships/font" Target="fonts/ProximaNova-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roximaNova-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ArialBlack-regular.fntdata"/><Relationship Id="rId30" Type="http://schemas.openxmlformats.org/officeDocument/2006/relationships/font" Target="fonts/ProximaNova-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vorant.com/files/EZ_Snort_Rules.pdf"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rPr lang="en"/>
              <a:t>From </a:t>
            </a:r>
            <a:r>
              <a:rPr lang="en" u="sng">
                <a:solidFill>
                  <a:schemeClr val="hlink"/>
                </a:solidFill>
                <a:hlinkClick r:id="rId2"/>
              </a:rPr>
              <a:t>http://www.vorant.com/files/EZ_Snort_Rules.pdf</a:t>
            </a:r>
            <a:br>
              <a:rPr lang="en"/>
            </a:br>
            <a:r>
              <a:rPr lang="en"/>
              <a:t>http://cybernations.wikia.com/wiki/War_Pigs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rPr lang="en"/>
              <a:t>Rules from http://archive.oreilly.com/pub/h/1393</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rPr lang="en"/>
              <a:t>http://www.gingerandnutmeg.com/wp-content/gallery/other-european-photos/img_1460.jpg</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rPr lang="en"/>
              <a:t>https://i.pinimg.com/originals/03/89/4e/03894e734c69bb9c4371c59e0d7e8159.jpg</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5" name="Shape 19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txBox="1"/>
          <p:nvPr>
            <p:ph idx="1" type="body"/>
          </p:nvPr>
        </p:nvSpPr>
        <p:spPr>
          <a:xfrm>
            <a:off x="685800" y="4400550"/>
            <a:ext cx="5486400" cy="3600600"/>
          </a:xfrm>
          <a:prstGeom prst="rect">
            <a:avLst/>
          </a:prstGeom>
          <a:noFill/>
          <a:ln>
            <a:noFill/>
          </a:ln>
        </p:spPr>
        <p:txBody>
          <a:bodyPr anchorCtr="0" anchor="ctr" bIns="91425" lIns="91425" rIns="91425" wrap="square" tIns="91425">
            <a:noAutofit/>
          </a:bodyPr>
          <a:lstStyle/>
          <a:p>
            <a:pPr indent="0" lvl="0" marL="0" rtl="0">
              <a:spcBef>
                <a:spcPts val="0"/>
              </a:spcBef>
              <a:spcAft>
                <a:spcPts val="0"/>
              </a:spcAft>
              <a:buNone/>
            </a:pPr>
            <a:r>
              <a:t/>
            </a:r>
            <a:endParaRPr/>
          </a:p>
        </p:txBody>
      </p:sp>
      <p:sp>
        <p:nvSpPr>
          <p:cNvPr id="80" name="Shape 8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txBox="1"/>
          <p:nvPr>
            <p:ph idx="1" type="body"/>
          </p:nvPr>
        </p:nvSpPr>
        <p:spPr>
          <a:xfrm>
            <a:off x="685800" y="4400550"/>
            <a:ext cx="5486400" cy="3600600"/>
          </a:xfrm>
          <a:prstGeom prst="rect">
            <a:avLst/>
          </a:prstGeom>
          <a:noFill/>
          <a:ln>
            <a:noFill/>
          </a:ln>
        </p:spPr>
        <p:txBody>
          <a:bodyPr anchorCtr="0" anchor="ctr" bIns="91425" lIns="91425" rIns="91425" wrap="square" tIns="91425">
            <a:noAutofit/>
          </a:bodyPr>
          <a:lstStyle/>
          <a:p>
            <a:pPr indent="0" lvl="0" marL="0" rtl="0">
              <a:spcBef>
                <a:spcPts val="0"/>
              </a:spcBef>
              <a:spcAft>
                <a:spcPts val="0"/>
              </a:spcAft>
              <a:buNone/>
            </a:pPr>
            <a:r>
              <a:t/>
            </a:r>
            <a:endParaRPr/>
          </a:p>
        </p:txBody>
      </p:sp>
      <p:sp>
        <p:nvSpPr>
          <p:cNvPr id="98" name="Shape 9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rPr lang="en"/>
              <a:t>Protocols are listed in the title, ports don’t legally apply to IP rules, direction is either -&gt; or &lt;&gt; (one-way or bidirectional. Bidirectional rules are a shorthand for simply duplicating the rule with source and destination addresses swapped.)</a:t>
            </a:r>
            <a:br>
              <a:rPr lang="en"/>
            </a:br>
            <a:r>
              <a:rPr lang="en"/>
              <a:t>Image from snort.org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1" name="Shape 11"/>
          <p:cNvSpPr txBox="1"/>
          <p:nvPr>
            <p:ph type="ctrTitle"/>
          </p:nvPr>
        </p:nvSpPr>
        <p:spPr>
          <a:xfrm>
            <a:off x="510450" y="1257300"/>
            <a:ext cx="8123100" cy="1588500"/>
          </a:xfrm>
          <a:prstGeom prst="rect">
            <a:avLst/>
          </a:prstGeom>
        </p:spPr>
        <p:txBody>
          <a:bodyPr anchorCtr="0" anchor="b" bIns="91425" lIns="91425"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Shape 12"/>
          <p:cNvSpPr txBox="1"/>
          <p:nvPr>
            <p:ph idx="1" type="subTitle"/>
          </p:nvPr>
        </p:nvSpPr>
        <p:spPr>
          <a:xfrm>
            <a:off x="510450" y="3182313"/>
            <a:ext cx="8123100" cy="630000"/>
          </a:xfrm>
          <a:prstGeom prst="rect">
            <a:avLst/>
          </a:prstGeom>
        </p:spPr>
        <p:txBody>
          <a:bodyPr anchorCtr="0" anchor="t" bIns="91425" lIns="91425" rIns="91425" wrap="square" tIns="91425"/>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Shape 1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spcAft>
                <a:spcPts val="0"/>
              </a:spcAft>
              <a:buNone/>
            </a:pPr>
            <a:r>
              <a:t/>
            </a:r>
            <a:endParaRPr/>
          </a:p>
        </p:txBody>
      </p:sp>
      <p:sp>
        <p:nvSpPr>
          <p:cNvPr id="50" name="Shape 50"/>
          <p:cNvSpPr txBox="1"/>
          <p:nvPr>
            <p:ph type="title"/>
          </p:nvPr>
        </p:nvSpPr>
        <p:spPr>
          <a:xfrm>
            <a:off x="311700" y="991475"/>
            <a:ext cx="8520600" cy="1917900"/>
          </a:xfrm>
          <a:prstGeom prst="rect">
            <a:avLst/>
          </a:prstGeom>
        </p:spPr>
        <p:txBody>
          <a:bodyPr anchorCtr="0" anchor="ctr" bIns="91425" lIns="91425" rIns="91425" wrap="square" tIns="91425"/>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p:txBody>
      </p:sp>
      <p:sp>
        <p:nvSpPr>
          <p:cNvPr id="51" name="Shape 51"/>
          <p:cNvSpPr txBox="1"/>
          <p:nvPr>
            <p:ph idx="1" type="body"/>
          </p:nvPr>
        </p:nvSpPr>
        <p:spPr>
          <a:xfrm>
            <a:off x="311700" y="3071300"/>
            <a:ext cx="8520600" cy="901800"/>
          </a:xfrm>
          <a:prstGeom prst="rect">
            <a:avLst/>
          </a:prstGeom>
        </p:spPr>
        <p:txBody>
          <a:bodyPr anchorCtr="0" anchor="t" bIns="91425" lIns="91425"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Shape 5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4"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6" name="Shape 16"/>
          <p:cNvSpPr txBox="1"/>
          <p:nvPr>
            <p:ph type="title"/>
          </p:nvPr>
        </p:nvSpPr>
        <p:spPr>
          <a:xfrm>
            <a:off x="510450" y="2057400"/>
            <a:ext cx="8123100" cy="778800"/>
          </a:xfrm>
          <a:prstGeom prst="rect">
            <a:avLst/>
          </a:prstGeom>
        </p:spPr>
        <p:txBody>
          <a:bodyPr anchorCtr="0" anchor="b" bIns="91425" lIns="91425"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Shape 1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spcAft>
                <a:spcPts val="0"/>
              </a:spcAft>
              <a:buNone/>
            </a:pPr>
            <a:r>
              <a:t/>
            </a:r>
            <a:endParaRPr/>
          </a:p>
        </p:txBody>
      </p:sp>
      <p:sp>
        <p:nvSpPr>
          <p:cNvPr id="20" name="Shape 20"/>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Shape 21"/>
          <p:cNvSpPr txBox="1"/>
          <p:nvPr>
            <p:ph idx="1" type="body"/>
          </p:nvPr>
        </p:nvSpPr>
        <p:spPr>
          <a:xfrm>
            <a:off x="311700" y="1152475"/>
            <a:ext cx="8520600" cy="3416400"/>
          </a:xfrm>
          <a:prstGeom prst="rect">
            <a:avLst/>
          </a:prstGeom>
        </p:spPr>
        <p:txBody>
          <a:bodyPr anchorCtr="0" anchor="t" bIns="91425" lIns="91425"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Shape 2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Shape 25"/>
          <p:cNvSpPr txBox="1"/>
          <p:nvPr>
            <p:ph idx="1" type="body"/>
          </p:nvPr>
        </p:nvSpPr>
        <p:spPr>
          <a:xfrm>
            <a:off x="311700" y="1152475"/>
            <a:ext cx="3999900" cy="3416400"/>
          </a:xfrm>
          <a:prstGeom prst="rect">
            <a:avLst/>
          </a:prstGeom>
        </p:spPr>
        <p:txBody>
          <a:bodyPr anchorCtr="0" anchor="t" bIns="91425" lIns="91425"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Shape 26"/>
          <p:cNvSpPr txBox="1"/>
          <p:nvPr>
            <p:ph idx="2" type="body"/>
          </p:nvPr>
        </p:nvSpPr>
        <p:spPr>
          <a:xfrm>
            <a:off x="4832400" y="1152475"/>
            <a:ext cx="3999900" cy="3416400"/>
          </a:xfrm>
          <a:prstGeom prst="rect">
            <a:avLst/>
          </a:prstGeom>
        </p:spPr>
        <p:txBody>
          <a:bodyPr anchorCtr="0" anchor="t" bIns="91425" lIns="91425"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Shape 3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lt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797500" cy="4090800"/>
          </a:xfrm>
          <a:prstGeom prst="rect">
            <a:avLst/>
          </a:prstGeom>
        </p:spPr>
        <p:txBody>
          <a:bodyPr anchorCtr="0" anchor="ctr" bIns="91425" lIns="91425"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Shape 3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rIns="91425" wrap="square" tIns="91425">
            <a:noAutofit/>
          </a:bodyPr>
          <a:lstStyle/>
          <a:p>
            <a:pPr indent="0" lvl="0" marL="0">
              <a:spcBef>
                <a:spcPts val="0"/>
              </a:spcBef>
              <a:spcAft>
                <a:spcPts val="0"/>
              </a:spcAft>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2"/>
            </a:solidFill>
            <a:prstDash val="solid"/>
            <a:round/>
            <a:headEnd len="med" w="med" type="none"/>
            <a:tailEnd len="med" w="med" type="none"/>
          </a:ln>
        </p:spPr>
      </p:cxnSp>
      <p:sp>
        <p:nvSpPr>
          <p:cNvPr id="41" name="Shape 41"/>
          <p:cNvSpPr txBox="1"/>
          <p:nvPr>
            <p:ph type="title"/>
          </p:nvPr>
        </p:nvSpPr>
        <p:spPr>
          <a:xfrm>
            <a:off x="265500" y="1205825"/>
            <a:ext cx="4045200" cy="1509600"/>
          </a:xfrm>
          <a:prstGeom prst="rect">
            <a:avLst/>
          </a:prstGeom>
        </p:spPr>
        <p:txBody>
          <a:bodyPr anchorCtr="0" anchor="b" bIns="91425" lIns="91425"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Shape 42"/>
          <p:cNvSpPr txBox="1"/>
          <p:nvPr>
            <p:ph idx="1" type="subTitle"/>
          </p:nvPr>
        </p:nvSpPr>
        <p:spPr>
          <a:xfrm>
            <a:off x="265500" y="2769001"/>
            <a:ext cx="4045200" cy="1345500"/>
          </a:xfrm>
          <a:prstGeom prst="rect">
            <a:avLst/>
          </a:prstGeom>
        </p:spPr>
        <p:txBody>
          <a:bodyPr anchorCtr="0" anchor="t" bIns="91425" lIns="91425"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Shape 4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6825"/>
            <a:ext cx="5998800" cy="598800"/>
          </a:xfrm>
          <a:prstGeom prst="rect">
            <a:avLst/>
          </a:prstGeom>
        </p:spPr>
        <p:txBody>
          <a:bodyPr anchorCtr="0" anchor="ctr" bIns="91425" lIns="91425" rIns="91425" wrap="square" tIns="91425"/>
          <a:lstStyle>
            <a:lvl1pPr indent="-228600" lvl="0" marL="457200">
              <a:lnSpc>
                <a:spcPct val="100000"/>
              </a:lnSpc>
              <a:spcBef>
                <a:spcPts val="0"/>
              </a:spcBef>
              <a:spcAft>
                <a:spcPts val="0"/>
              </a:spcAft>
              <a:buSzPts val="2100"/>
              <a:buNone/>
              <a:defRPr sz="2100"/>
            </a:lvl1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pearmint">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0" lvl="0" marL="0" algn="r">
              <a:spcBef>
                <a:spcPts val="0"/>
              </a:spcBef>
              <a:spcAft>
                <a:spcPts val="0"/>
              </a:spcAft>
              <a:buNone/>
            </a:pPr>
            <a:fld id="{00000000-1234-1234-1234-123412341234}" type="slidenum">
              <a:rPr lang="en" sz="1000">
                <a:solidFill>
                  <a:schemeClr val="dk1"/>
                </a:solidFill>
                <a:latin typeface="Proxima Nova"/>
                <a:ea typeface="Proxima Nova"/>
                <a:cs typeface="Proxima Nova"/>
                <a:sym typeface="Proxima Nova"/>
              </a:rPr>
              <a:t>‹#›</a:t>
            </a:fld>
            <a:endParaRPr sz="1000">
              <a:solidFill>
                <a:schemeClr val="dk1"/>
              </a:solidFill>
              <a:latin typeface="Proxima Nova"/>
              <a:ea typeface="Proxima Nova"/>
              <a:cs typeface="Proxima Nova"/>
              <a:sym typeface="Proxima Nova"/>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github.com/leonward/dumbpig" TargetMode="Externa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ctrTitle"/>
          </p:nvPr>
        </p:nvSpPr>
        <p:spPr>
          <a:xfrm>
            <a:off x="510450" y="480900"/>
            <a:ext cx="8123100" cy="1930500"/>
          </a:xfrm>
          <a:prstGeom prst="rect">
            <a:avLst/>
          </a:prstGeom>
        </p:spPr>
        <p:txBody>
          <a:bodyPr anchorCtr="0" anchor="b" bIns="91425" lIns="91425" rIns="91425" wrap="square" tIns="91425">
            <a:noAutofit/>
          </a:bodyPr>
          <a:lstStyle/>
          <a:p>
            <a:pPr indent="0" lvl="0" marL="0">
              <a:spcBef>
                <a:spcPts val="0"/>
              </a:spcBef>
              <a:spcAft>
                <a:spcPts val="0"/>
              </a:spcAft>
              <a:buNone/>
            </a:pPr>
            <a:r>
              <a:rPr lang="en"/>
              <a:t>Towards Signature-Based IDS Schemes for Heavy Vehicles</a:t>
            </a:r>
            <a:endParaRPr/>
          </a:p>
        </p:txBody>
      </p:sp>
      <p:sp>
        <p:nvSpPr>
          <p:cNvPr id="60" name="Shape 60"/>
          <p:cNvSpPr txBox="1"/>
          <p:nvPr>
            <p:ph idx="1" type="subTitle"/>
          </p:nvPr>
        </p:nvSpPr>
        <p:spPr>
          <a:xfrm>
            <a:off x="510450" y="3182313"/>
            <a:ext cx="8123100" cy="630000"/>
          </a:xfrm>
          <a:prstGeom prst="rect">
            <a:avLst/>
          </a:prstGeom>
        </p:spPr>
        <p:txBody>
          <a:bodyPr anchorCtr="0" anchor="t" bIns="91425" lIns="91425" rIns="91425" wrap="square" tIns="91425">
            <a:noAutofit/>
          </a:bodyPr>
          <a:lstStyle/>
          <a:p>
            <a:pPr indent="0" lvl="0" marL="0">
              <a:spcBef>
                <a:spcPts val="0"/>
              </a:spcBef>
              <a:spcAft>
                <a:spcPts val="0"/>
              </a:spcAft>
              <a:buNone/>
            </a:pPr>
            <a:r>
              <a:rPr lang="en"/>
              <a:t>Noah Cain, Subhojeet Mukherjee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spcAft>
                <a:spcPts val="0"/>
              </a:spcAft>
              <a:buNone/>
            </a:pPr>
            <a:r>
              <a:rPr lang="en"/>
              <a:t>So what does an actual Snort rule look like?</a:t>
            </a:r>
            <a:endParaRPr/>
          </a:p>
        </p:txBody>
      </p:sp>
      <p:sp>
        <p:nvSpPr>
          <p:cNvPr id="164" name="Shape 16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spcAft>
                <a:spcPts val="0"/>
              </a:spcAft>
              <a:buNone/>
            </a:pPr>
            <a:r>
              <a:rPr lang="en"/>
              <a:t>alert tcp any any -&gt; any any (msg:”Sample alert”;)</a:t>
            </a:r>
            <a:endParaRPr/>
          </a:p>
          <a:p>
            <a:pPr indent="0" lvl="0" marL="0">
              <a:spcBef>
                <a:spcPts val="1600"/>
              </a:spcBef>
              <a:spcAft>
                <a:spcPts val="0"/>
              </a:spcAft>
              <a:buNone/>
            </a:pPr>
            <a:r>
              <a:rPr lang="en"/>
              <a:t>	Sends an alert on any tcp packet.</a:t>
            </a:r>
            <a:endParaRPr/>
          </a:p>
          <a:p>
            <a:pPr indent="0" lvl="0" marL="0">
              <a:spcBef>
                <a:spcPts val="1600"/>
              </a:spcBef>
              <a:spcAft>
                <a:spcPts val="0"/>
              </a:spcAft>
              <a:buNone/>
            </a:pPr>
            <a:r>
              <a:rPr lang="en"/>
              <a:t>alert tcp $EXTERNAL_NET any -&gt; 129.82.0.0/16 80 (msg:”Sample alert”;)</a:t>
            </a:r>
            <a:endParaRPr/>
          </a:p>
          <a:p>
            <a:pPr indent="0" lvl="0" marL="0">
              <a:spcBef>
                <a:spcPts val="1600"/>
              </a:spcBef>
              <a:spcAft>
                <a:spcPts val="0"/>
              </a:spcAft>
              <a:buNone/>
            </a:pPr>
            <a:r>
              <a:rPr lang="en"/>
              <a:t>	Sends an alert on any tcp packet sent from an address matching the variable $EXTERNAL_NET to CSU on port 80</a:t>
            </a:r>
            <a:endParaRPr/>
          </a:p>
          <a:p>
            <a:pPr indent="0" lvl="0" marL="0">
              <a:spcBef>
                <a:spcPts val="1600"/>
              </a:spcBef>
              <a:spcAft>
                <a:spcPts val="1600"/>
              </a:spcAft>
              <a:buNone/>
            </a:pPr>
            <a:r>
              <a:rPr lang="en"/>
              <a:t>Rules are capable of even more flexibility with actions which wake up other rules!</a:t>
            </a:r>
            <a:endParaRPr/>
          </a:p>
        </p:txBody>
      </p:sp>
      <p:pic>
        <p:nvPicPr>
          <p:cNvPr id="165" name="Shape 165"/>
          <p:cNvPicPr preferRelativeResize="0"/>
          <p:nvPr/>
        </p:nvPicPr>
        <p:blipFill>
          <a:blip r:embed="rId3">
            <a:alphaModFix/>
          </a:blip>
          <a:stretch>
            <a:fillRect/>
          </a:stretch>
        </p:blipFill>
        <p:spPr>
          <a:xfrm>
            <a:off x="6984100" y="545850"/>
            <a:ext cx="2159900" cy="1789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Shape 17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spcAft>
                <a:spcPts val="0"/>
              </a:spcAft>
              <a:buNone/>
            </a:pPr>
            <a:r>
              <a:rPr lang="en"/>
              <a:t>Dynamic rules? Yes! One rule can wake up another!</a:t>
            </a:r>
            <a:endParaRPr/>
          </a:p>
        </p:txBody>
      </p:sp>
      <p:sp>
        <p:nvSpPr>
          <p:cNvPr id="171" name="Shape 17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spcAft>
                <a:spcPts val="0"/>
              </a:spcAft>
              <a:buNone/>
            </a:pPr>
            <a:r>
              <a:rPr lang="en"/>
              <a:t>activate tcp any any -&gt; 192.168.1.21 22 (content:"/bin/sh"; activates:1; \</a:t>
            </a:r>
            <a:endParaRPr/>
          </a:p>
          <a:p>
            <a:pPr indent="457200" lvl="0" marL="0">
              <a:spcBef>
                <a:spcPts val="1600"/>
              </a:spcBef>
              <a:spcAft>
                <a:spcPts val="0"/>
              </a:spcAft>
              <a:buNone/>
            </a:pPr>
            <a:r>
              <a:rPr lang="en"/>
              <a:t>msg:"Possible SSH buffer overflow"; )</a:t>
            </a:r>
            <a:endParaRPr/>
          </a:p>
          <a:p>
            <a:pPr indent="0" lvl="0" marL="0">
              <a:spcBef>
                <a:spcPts val="1600"/>
              </a:spcBef>
              <a:spcAft>
                <a:spcPts val="0"/>
              </a:spcAft>
              <a:buNone/>
            </a:pPr>
            <a:r>
              <a:rPr lang="en"/>
              <a:t>dynamic tcp any any -&gt; 192.168.1.21 22 (activated_by:1; count:100;)</a:t>
            </a:r>
            <a:endParaRPr/>
          </a:p>
          <a:p>
            <a:pPr indent="0" lvl="0" marL="0">
              <a:spcBef>
                <a:spcPts val="1600"/>
              </a:spcBef>
              <a:spcAft>
                <a:spcPts val="1600"/>
              </a:spcAft>
              <a:buNone/>
            </a:pPr>
            <a:r>
              <a:rPr lang="en"/>
              <a:t>This pair of rules would start recording packets after a packet with payload containing the string “/bin/sh” was sent to address 192.168.1.21 on port 22.</a:t>
            </a:r>
            <a:endParaRPr/>
          </a:p>
        </p:txBody>
      </p:sp>
      <p:pic>
        <p:nvPicPr>
          <p:cNvPr id="172" name="Shape 172"/>
          <p:cNvPicPr preferRelativeResize="0"/>
          <p:nvPr/>
        </p:nvPicPr>
        <p:blipFill rotWithShape="1">
          <a:blip r:embed="rId3">
            <a:alphaModFix/>
          </a:blip>
          <a:srcRect b="12827" l="3530" r="8650" t="12812"/>
          <a:stretch/>
        </p:blipFill>
        <p:spPr>
          <a:xfrm>
            <a:off x="3135575" y="3368325"/>
            <a:ext cx="2633576" cy="16724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spcAft>
                <a:spcPts val="0"/>
              </a:spcAft>
              <a:buNone/>
            </a:pPr>
            <a:r>
              <a:rPr lang="en"/>
              <a:t>Ok, but how does Snort filter against packet bodies?</a:t>
            </a:r>
            <a:endParaRPr/>
          </a:p>
        </p:txBody>
      </p:sp>
      <p:sp>
        <p:nvSpPr>
          <p:cNvPr id="178" name="Shape 17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spcAft>
                <a:spcPts val="0"/>
              </a:spcAft>
              <a:buNone/>
            </a:pPr>
            <a:r>
              <a:rPr lang="en"/>
              <a:t>The simplest and fastest way is with a rule that has a ‘content’ option. There are several modifier keywords for the content option, including:</a:t>
            </a:r>
            <a:endParaRPr/>
          </a:p>
          <a:p>
            <a:pPr indent="0" lvl="0" marL="0">
              <a:spcBef>
                <a:spcPts val="1600"/>
              </a:spcBef>
              <a:spcAft>
                <a:spcPts val="0"/>
              </a:spcAft>
              <a:buNone/>
            </a:pPr>
            <a:r>
              <a:rPr lang="en"/>
              <a:t>	</a:t>
            </a:r>
            <a:r>
              <a:rPr lang="en"/>
              <a:t>r</a:t>
            </a:r>
            <a:r>
              <a:rPr lang="en"/>
              <a:t>awbytes (compare against the binary packet content without decoding)</a:t>
            </a:r>
            <a:endParaRPr/>
          </a:p>
          <a:p>
            <a:pPr indent="0" lvl="0" marL="0">
              <a:spcBef>
                <a:spcPts val="1600"/>
              </a:spcBef>
              <a:spcAft>
                <a:spcPts val="0"/>
              </a:spcAft>
              <a:buNone/>
            </a:pPr>
            <a:r>
              <a:rPr lang="en"/>
              <a:t>	</a:t>
            </a:r>
            <a:r>
              <a:rPr lang="en"/>
              <a:t>n</a:t>
            </a:r>
            <a:r>
              <a:rPr lang="en"/>
              <a:t>ocase (compare against packet contents without regard for case)</a:t>
            </a:r>
            <a:endParaRPr/>
          </a:p>
          <a:p>
            <a:pPr indent="0" lvl="0" marL="0">
              <a:spcBef>
                <a:spcPts val="1600"/>
              </a:spcBef>
              <a:spcAft>
                <a:spcPts val="0"/>
              </a:spcAft>
              <a:buNone/>
            </a:pPr>
            <a:r>
              <a:rPr lang="en"/>
              <a:t>	</a:t>
            </a:r>
            <a:r>
              <a:rPr lang="en"/>
              <a:t>o</a:t>
            </a:r>
            <a:r>
              <a:rPr lang="en"/>
              <a:t>ffset (specify where in the packet body to start searching)</a:t>
            </a:r>
            <a:endParaRPr/>
          </a:p>
          <a:p>
            <a:pPr indent="0" lvl="0" marL="0">
              <a:spcBef>
                <a:spcPts val="1600"/>
              </a:spcBef>
              <a:spcAft>
                <a:spcPts val="0"/>
              </a:spcAft>
              <a:buNone/>
            </a:pPr>
            <a:r>
              <a:rPr lang="en"/>
              <a:t>	</a:t>
            </a:r>
            <a:r>
              <a:rPr lang="en"/>
              <a:t>w</a:t>
            </a:r>
            <a:r>
              <a:rPr lang="en"/>
              <a:t>ithin (specify a distance from a previous match to continue inspection)</a:t>
            </a:r>
            <a:endParaRPr/>
          </a:p>
          <a:p>
            <a:pPr indent="0" lvl="0" marL="0">
              <a:spcBef>
                <a:spcPts val="1600"/>
              </a:spcBef>
              <a:spcAft>
                <a:spcPts val="1600"/>
              </a:spcAft>
              <a:buNone/>
            </a:pPr>
            <a:r>
              <a:rPr lang="en"/>
              <a:t>Slower approaches include the perl-compatible regex matcher or even comparing hashed contents of packets.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Shape 18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spcAft>
                <a:spcPts val="0"/>
              </a:spcAft>
              <a:buNone/>
            </a:pPr>
            <a:r>
              <a:rPr lang="en"/>
              <a:t>Snort Rule Quirks</a:t>
            </a:r>
            <a:endParaRPr/>
          </a:p>
        </p:txBody>
      </p:sp>
      <p:sp>
        <p:nvSpPr>
          <p:cNvPr id="184" name="Shape 18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spcAft>
                <a:spcPts val="0"/>
              </a:spcAft>
              <a:buNone/>
            </a:pPr>
            <a:r>
              <a:rPr lang="en"/>
              <a:t>Syntax checking is complicated. Other tools exist for verifying the validity of a ruleset, like dumbpig: </a:t>
            </a:r>
            <a:r>
              <a:rPr lang="en" u="sng">
                <a:solidFill>
                  <a:schemeClr val="hlink"/>
                </a:solidFill>
                <a:hlinkClick r:id="rId3"/>
              </a:rPr>
              <a:t>https://github.com/leonward/dumbpig</a:t>
            </a:r>
            <a:endParaRPr/>
          </a:p>
          <a:p>
            <a:pPr indent="0" lvl="0" marL="0">
              <a:spcBef>
                <a:spcPts val="1600"/>
              </a:spcBef>
              <a:spcAft>
                <a:spcPts val="0"/>
              </a:spcAft>
              <a:buNone/>
            </a:pPr>
            <a:r>
              <a:rPr lang="en"/>
              <a:t>Rules can include (Perl-compatible) regex-based packet matching with the ‘pcre’ option, allowing extremely precise filtering of payloads</a:t>
            </a:r>
            <a:endParaRPr/>
          </a:p>
          <a:p>
            <a:pPr indent="0" lvl="0" marL="0">
              <a:spcBef>
                <a:spcPts val="1600"/>
              </a:spcBef>
              <a:spcAft>
                <a:spcPts val="0"/>
              </a:spcAft>
              <a:buNone/>
            </a:pPr>
            <a:r>
              <a:rPr lang="en"/>
              <a:t>Rule order matters: a packet is matched down the list, one rule at a time, until Snort finds a rule saying what to do with THIS packet. Rules are ordered (by default) in the sequence ‘Alert, Pass, Log’, which is to say that Alert rules are checked before Pass rules, which are in turn checked before Log rules.</a:t>
            </a:r>
            <a:endParaRPr/>
          </a:p>
          <a:p>
            <a:pPr indent="0" lvl="0" marL="0">
              <a:spcBef>
                <a:spcPts val="1600"/>
              </a:spcBef>
              <a:spcAft>
                <a:spcPts val="1600"/>
              </a:spcAft>
              <a:buNone/>
            </a:pPr>
            <a:r>
              <a:rPr lang="en"/>
              <a:t>Usually, rule lists are obtained from a third party because it’s easy to write a bad Pass rule. Rules need to be specific! Find the truffles amid the traffic.</a:t>
            </a:r>
            <a:endParaRPr/>
          </a:p>
        </p:txBody>
      </p:sp>
      <p:pic>
        <p:nvPicPr>
          <p:cNvPr id="185" name="Shape 185"/>
          <p:cNvPicPr preferRelativeResize="0"/>
          <p:nvPr/>
        </p:nvPicPr>
        <p:blipFill>
          <a:blip r:embed="rId4">
            <a:alphaModFix/>
          </a:blip>
          <a:stretch>
            <a:fillRect/>
          </a:stretch>
        </p:blipFill>
        <p:spPr>
          <a:xfrm>
            <a:off x="4833775" y="43650"/>
            <a:ext cx="1656683" cy="1152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Shape 19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spcAft>
                <a:spcPts val="0"/>
              </a:spcAft>
              <a:buNone/>
            </a:pPr>
            <a:r>
              <a:rPr lang="en"/>
              <a:t>But trucks don’t use </a:t>
            </a:r>
            <a:r>
              <a:rPr lang="en"/>
              <a:t>TCP, UDP, ICMP, and IP!</a:t>
            </a:r>
            <a:r>
              <a:rPr lang="en"/>
              <a:t> </a:t>
            </a:r>
            <a:endParaRPr/>
          </a:p>
        </p:txBody>
      </p:sp>
      <p:sp>
        <p:nvSpPr>
          <p:cNvPr id="191" name="Shape 19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spcAft>
                <a:spcPts val="0"/>
              </a:spcAft>
              <a:buNone/>
            </a:pPr>
            <a:r>
              <a:rPr lang="en"/>
              <a:t>Snort is open source, and the IP rule engine could reasonably be adapted to the CAN protocol, while TCP or UDP could be adapted to higher-level layers of the protocol stack, depending on the need to preserve state.</a:t>
            </a:r>
            <a:endParaRPr/>
          </a:p>
          <a:p>
            <a:pPr indent="0" lvl="0" marL="0">
              <a:spcBef>
                <a:spcPts val="1600"/>
              </a:spcBef>
              <a:spcAft>
                <a:spcPts val="0"/>
              </a:spcAft>
              <a:buNone/>
            </a:pPr>
            <a:r>
              <a:rPr lang="en"/>
              <a:t>Significantly, Snort is capable of tracking TCP state with the ‘flowbits’ rule option:</a:t>
            </a:r>
            <a:endParaRPr/>
          </a:p>
          <a:p>
            <a:pPr indent="0" lvl="0" marL="0">
              <a:spcBef>
                <a:spcPts val="1600"/>
              </a:spcBef>
              <a:spcAft>
                <a:spcPts val="0"/>
              </a:spcAft>
              <a:buNone/>
            </a:pPr>
            <a:r>
              <a:rPr lang="en"/>
              <a:t>flowbits:&lt;keyword&gt;[bits/bats&gt;],[&lt;GROUP_NAME&gt;];</a:t>
            </a:r>
            <a:br>
              <a:rPr lang="en"/>
            </a:br>
            <a:r>
              <a:rPr lang="en"/>
              <a:t>bits ::= bit[|bits]</a:t>
            </a:r>
            <a:br>
              <a:rPr lang="en"/>
            </a:br>
            <a:r>
              <a:rPr lang="en"/>
              <a:t>bats ::= bit[&amp;bats]</a:t>
            </a:r>
            <a:endParaRPr/>
          </a:p>
          <a:p>
            <a:pPr indent="0" lvl="0" marL="0">
              <a:spcBef>
                <a:spcPts val="1600"/>
              </a:spcBef>
              <a:spcAft>
                <a:spcPts val="1600"/>
              </a:spcAft>
              <a:buNone/>
            </a:pPr>
            <a:r>
              <a:rPr lang="en"/>
              <a:t>https://www.snort.org/faq/readme-flowbits</a:t>
            </a:r>
            <a:endParaRPr/>
          </a:p>
        </p:txBody>
      </p:sp>
      <p:pic>
        <p:nvPicPr>
          <p:cNvPr id="192" name="Shape 192"/>
          <p:cNvPicPr preferRelativeResize="0"/>
          <p:nvPr/>
        </p:nvPicPr>
        <p:blipFill>
          <a:blip r:embed="rId3">
            <a:alphaModFix/>
          </a:blip>
          <a:stretch>
            <a:fillRect/>
          </a:stretch>
        </p:blipFill>
        <p:spPr>
          <a:xfrm>
            <a:off x="5594575" y="2776200"/>
            <a:ext cx="3237725" cy="223916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Shape 19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spcAft>
                <a:spcPts val="0"/>
              </a:spcAft>
              <a:buNone/>
            </a:pPr>
            <a:r>
              <a:rPr lang="en"/>
              <a:t>Customizing SNORT to Suite J1939-Based Networks	</a:t>
            </a:r>
            <a:endParaRPr/>
          </a:p>
          <a:p>
            <a:pPr indent="0" lvl="0" marL="0">
              <a:spcBef>
                <a:spcPts val="0"/>
              </a:spcBef>
              <a:spcAft>
                <a:spcPts val="0"/>
              </a:spcAft>
              <a:buNone/>
            </a:pPr>
            <a:r>
              <a:t/>
            </a:r>
            <a:endParaRPr/>
          </a:p>
        </p:txBody>
      </p:sp>
      <p:sp>
        <p:nvSpPr>
          <p:cNvPr id="198" name="Shape 19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04800" lvl="0" marL="457200" rtl="0">
              <a:spcBef>
                <a:spcPts val="0"/>
              </a:spcBef>
              <a:spcAft>
                <a:spcPts val="0"/>
              </a:spcAft>
              <a:buSzPts val="1200"/>
              <a:buAutoNum type="arabicPeriod"/>
            </a:pPr>
            <a:r>
              <a:rPr b="1" lang="en" sz="1200"/>
              <a:t>Convert TCP/IP- based keywords and constructs into J1939 standards</a:t>
            </a:r>
            <a:endParaRPr b="1" sz="1200"/>
          </a:p>
          <a:p>
            <a:pPr indent="-304800" lvl="1" marL="914400" rtl="0">
              <a:spcBef>
                <a:spcPts val="0"/>
              </a:spcBef>
              <a:spcAft>
                <a:spcPts val="0"/>
              </a:spcAft>
              <a:buSzPts val="1200"/>
              <a:buAutoNum type="alphaLcPeriod"/>
            </a:pPr>
            <a:r>
              <a:rPr lang="en" sz="1200"/>
              <a:t>Thankfully SAE J1939 protocol stack is modelled on the ISO/OSI 7 layer model.</a:t>
            </a:r>
            <a:endParaRPr sz="1200"/>
          </a:p>
          <a:p>
            <a:pPr indent="-304800" lvl="0" marL="457200" rtl="0">
              <a:spcBef>
                <a:spcPts val="0"/>
              </a:spcBef>
              <a:spcAft>
                <a:spcPts val="0"/>
              </a:spcAft>
              <a:buClr>
                <a:srgbClr val="FF0000"/>
              </a:buClr>
              <a:buSzPts val="1200"/>
              <a:buAutoNum type="arabicPeriod"/>
            </a:pPr>
            <a:r>
              <a:rPr b="1" lang="en" sz="1200">
                <a:solidFill>
                  <a:srgbClr val="FF0000"/>
                </a:solidFill>
              </a:rPr>
              <a:t>Need for logical operators and existential quantifiers.</a:t>
            </a:r>
            <a:endParaRPr b="1" sz="1200">
              <a:solidFill>
                <a:srgbClr val="FF0000"/>
              </a:solidFill>
            </a:endParaRPr>
          </a:p>
          <a:p>
            <a:pPr indent="-304800" lvl="1" marL="914400" rtl="0">
              <a:spcBef>
                <a:spcPts val="0"/>
              </a:spcBef>
              <a:spcAft>
                <a:spcPts val="0"/>
              </a:spcAft>
              <a:buSzPts val="1200"/>
              <a:buAutoNum type="alphaLcPeriod"/>
            </a:pPr>
            <a:r>
              <a:rPr lang="en" sz="1200"/>
              <a:t>Write complex rules.</a:t>
            </a:r>
            <a:endParaRPr sz="1200"/>
          </a:p>
          <a:p>
            <a:pPr indent="-304800" lvl="0" marL="457200" rtl="0">
              <a:spcBef>
                <a:spcPts val="0"/>
              </a:spcBef>
              <a:spcAft>
                <a:spcPts val="0"/>
              </a:spcAft>
              <a:buSzPts val="1200"/>
              <a:buAutoNum type="arabicPeriod"/>
            </a:pPr>
            <a:r>
              <a:rPr b="1" lang="en" sz="1200"/>
              <a:t>Train/Program the SNORT engine to understand the new constructs.</a:t>
            </a:r>
            <a:endParaRPr b="1" sz="1200"/>
          </a:p>
          <a:p>
            <a:pPr indent="-304800" lvl="0" marL="457200" rtl="0">
              <a:spcBef>
                <a:spcPts val="0"/>
              </a:spcBef>
              <a:spcAft>
                <a:spcPts val="0"/>
              </a:spcAft>
              <a:buSzPts val="1200"/>
              <a:buAutoNum type="arabicPeriod"/>
            </a:pPr>
            <a:r>
              <a:rPr b="1" lang="en" sz="1200"/>
              <a:t>Add a data interpreter module to the SNORT engine</a:t>
            </a:r>
            <a:endParaRPr b="1" sz="1200"/>
          </a:p>
          <a:p>
            <a:pPr indent="-304800" lvl="1" marL="914400" rtl="0">
              <a:spcBef>
                <a:spcPts val="0"/>
              </a:spcBef>
              <a:spcAft>
                <a:spcPts val="0"/>
              </a:spcAft>
              <a:buSzPts val="1200"/>
              <a:buAutoNum type="alphaLcPeriod"/>
            </a:pPr>
            <a:r>
              <a:rPr lang="en" sz="1200"/>
              <a:t>Allows matching to ID constructs:- PGN, Destination Address, Source Address etc. Eg.</a:t>
            </a:r>
            <a:endParaRPr sz="1200"/>
          </a:p>
          <a:p>
            <a:pPr indent="-304800" lvl="2" marL="1371600" rtl="0">
              <a:spcBef>
                <a:spcPts val="0"/>
              </a:spcBef>
              <a:spcAft>
                <a:spcPts val="0"/>
              </a:spcAft>
              <a:buSzPts val="1200"/>
              <a:buAutoNum type="romanLcPeriod"/>
            </a:pPr>
            <a:r>
              <a:rPr lang="en" sz="1200"/>
              <a:t>activate connection_protocol any -&gt; Engine (content:"PGN:61441"; activates:1; msg:"Possible buffer overflow"; )</a:t>
            </a:r>
            <a:endParaRPr sz="1200"/>
          </a:p>
          <a:p>
            <a:pPr indent="-304800" lvl="1" marL="914400" rtl="0">
              <a:spcBef>
                <a:spcPts val="0"/>
              </a:spcBef>
              <a:spcAft>
                <a:spcPts val="0"/>
              </a:spcAft>
              <a:buSzPts val="1200"/>
              <a:buAutoNum type="alphaLcPeriod"/>
            </a:pPr>
            <a:r>
              <a:rPr lang="en" sz="1200"/>
              <a:t>Allows matching to Data constructs:- SPN, values Eg.</a:t>
            </a:r>
            <a:endParaRPr sz="1200"/>
          </a:p>
          <a:p>
            <a:pPr indent="-304800" lvl="2" marL="1371600" rtl="0">
              <a:spcBef>
                <a:spcPts val="0"/>
              </a:spcBef>
              <a:spcAft>
                <a:spcPts val="0"/>
              </a:spcAft>
              <a:buSzPts val="1200"/>
              <a:buAutoNum type="romanLcPeriod"/>
            </a:pPr>
            <a:r>
              <a:rPr lang="en" sz="1200"/>
              <a:t>activate command any -&gt; Engine (content:”SPN_0:3000"; activates:1; msg:"Possible high RPM injection"; )</a:t>
            </a:r>
            <a:endParaRPr sz="1200"/>
          </a:p>
          <a:p>
            <a:pPr indent="-304800" lvl="0" marL="457200" rtl="0">
              <a:spcBef>
                <a:spcPts val="0"/>
              </a:spcBef>
              <a:spcAft>
                <a:spcPts val="0"/>
              </a:spcAft>
              <a:buClr>
                <a:srgbClr val="FF0000"/>
              </a:buClr>
              <a:buSzPts val="1200"/>
              <a:buAutoNum type="arabicPeriod"/>
            </a:pPr>
            <a:r>
              <a:rPr b="1" lang="en" sz="1200">
                <a:solidFill>
                  <a:srgbClr val="FF0000"/>
                </a:solidFill>
              </a:rPr>
              <a:t>Include STATEFULNESS, based on previous or upcoming messages</a:t>
            </a:r>
            <a:endParaRPr b="1" sz="1200">
              <a:solidFill>
                <a:srgbClr val="FF0000"/>
              </a:solidFill>
            </a:endParaRPr>
          </a:p>
          <a:p>
            <a:pPr indent="-304800" lvl="1" marL="914400" rtl="0">
              <a:spcBef>
                <a:spcPts val="0"/>
              </a:spcBef>
              <a:spcAft>
                <a:spcPts val="0"/>
              </a:spcAft>
              <a:buSzPts val="1200"/>
              <a:buAutoNum type="alphaLcPeriod"/>
            </a:pPr>
            <a:r>
              <a:rPr lang="en" sz="1200"/>
              <a:t>activate request_protocol any -&gt; Engine (content:”SPN_597:01"; previous:”SPN_0:3000” activates:1; msg:"Possible high RPM injection while brakes pressed"; )	 </a:t>
            </a:r>
            <a:endParaRPr sz="1200"/>
          </a:p>
          <a:p>
            <a:pPr indent="-304800" lvl="0" marL="457200" rtl="0">
              <a:spcBef>
                <a:spcPts val="0"/>
              </a:spcBef>
              <a:spcAft>
                <a:spcPts val="0"/>
              </a:spcAft>
              <a:buSzPts val="1200"/>
              <a:buAutoNum type="arabicPeriod"/>
            </a:pPr>
            <a:r>
              <a:rPr b="1" lang="en" sz="1200"/>
              <a:t>Train DUMBPIG to verify rules written for the J1939 based SNORT</a:t>
            </a:r>
            <a:endParaRPr b="1" sz="1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Shape 20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spcAft>
                <a:spcPts val="0"/>
              </a:spcAft>
              <a:buNone/>
            </a:pPr>
            <a:r>
              <a:rPr lang="en"/>
              <a:t>Some Efforts in Formally Specifying ECU Operation Standards</a:t>
            </a:r>
            <a:endParaRPr/>
          </a:p>
        </p:txBody>
      </p:sp>
      <p:sp>
        <p:nvSpPr>
          <p:cNvPr id="204" name="Shape 204"/>
          <p:cNvSpPr txBox="1"/>
          <p:nvPr>
            <p:ph idx="1" type="body"/>
          </p:nvPr>
        </p:nvSpPr>
        <p:spPr>
          <a:xfrm>
            <a:off x="311700" y="1537050"/>
            <a:ext cx="8520600" cy="3400200"/>
          </a:xfrm>
          <a:prstGeom prst="rect">
            <a:avLst/>
          </a:prstGeom>
        </p:spPr>
        <p:txBody>
          <a:bodyPr anchorCtr="0" anchor="t" bIns="91425" lIns="91425" rIns="91425" wrap="square" tIns="91425">
            <a:noAutofit/>
          </a:bodyPr>
          <a:lstStyle/>
          <a:p>
            <a:pPr indent="-304800" lvl="0" marL="457200" rtl="0">
              <a:spcBef>
                <a:spcPts val="0"/>
              </a:spcBef>
              <a:spcAft>
                <a:spcPts val="0"/>
              </a:spcAft>
              <a:buSzPts val="1200"/>
              <a:buAutoNum type="arabicPeriod"/>
            </a:pPr>
            <a:r>
              <a:rPr lang="en" sz="1200"/>
              <a:t>“</a:t>
            </a:r>
            <a:r>
              <a:rPr i="1" lang="en" sz="1200"/>
              <a:t>An </a:t>
            </a:r>
            <a:r>
              <a:rPr i="1" lang="en" sz="1200"/>
              <a:t>Approach</a:t>
            </a:r>
            <a:r>
              <a:rPr i="1" lang="en" sz="1200"/>
              <a:t> to Specification-based Attack Detection for In-Vehicle Networks</a:t>
            </a:r>
            <a:r>
              <a:rPr lang="en" sz="1200"/>
              <a:t>” Larson, Nilsson, Johnsson (2008 IEEE)</a:t>
            </a:r>
            <a:endParaRPr sz="1200"/>
          </a:p>
          <a:p>
            <a:pPr indent="-304800" lvl="1" marL="914400" rtl="0">
              <a:spcBef>
                <a:spcPts val="0"/>
              </a:spcBef>
              <a:spcAft>
                <a:spcPts val="0"/>
              </a:spcAft>
              <a:buSzPts val="1200"/>
              <a:buAutoNum type="alphaLcPeriod"/>
            </a:pPr>
            <a:r>
              <a:rPr lang="en" sz="1200"/>
              <a:t>∀msg [ msg </a:t>
            </a:r>
            <a:r>
              <a:rPr lang="en" sz="1200">
                <a:solidFill>
                  <a:srgbClr val="38761D"/>
                </a:solidFill>
              </a:rPr>
              <a:t>∈</a:t>
            </a:r>
            <a:r>
              <a:rPr lang="en" sz="1200"/>
              <a:t> </a:t>
            </a:r>
            <a:r>
              <a:rPr lang="en" sz="1200">
                <a:solidFill>
                  <a:srgbClr val="0000FF"/>
                </a:solidFill>
              </a:rPr>
              <a:t>SYNC.request</a:t>
            </a:r>
            <a:r>
              <a:rPr lang="en" sz="1200"/>
              <a:t> </a:t>
            </a:r>
            <a:r>
              <a:rPr lang="en" sz="1200">
                <a:solidFill>
                  <a:srgbClr val="38761D"/>
                </a:solidFill>
              </a:rPr>
              <a:t>⇒</a:t>
            </a:r>
            <a:r>
              <a:rPr lang="en" sz="1200"/>
              <a:t> </a:t>
            </a:r>
            <a:r>
              <a:rPr lang="en" sz="1200">
                <a:solidFill>
                  <a:srgbClr val="0000FF"/>
                </a:solidFill>
              </a:rPr>
              <a:t>CUR.time</a:t>
            </a:r>
            <a:r>
              <a:rPr lang="en" sz="1200"/>
              <a:t> </a:t>
            </a:r>
            <a:r>
              <a:rPr lang="en" sz="1200">
                <a:solidFill>
                  <a:srgbClr val="38761D"/>
                </a:solidFill>
              </a:rPr>
              <a:t>&gt;=</a:t>
            </a:r>
            <a:r>
              <a:rPr lang="en" sz="1200"/>
              <a:t> </a:t>
            </a:r>
            <a:r>
              <a:rPr lang="en" sz="1200">
                <a:solidFill>
                  <a:srgbClr val="0000FF"/>
                </a:solidFill>
              </a:rPr>
              <a:t>PREV.time</a:t>
            </a:r>
            <a:r>
              <a:rPr lang="en" sz="1200"/>
              <a:t> </a:t>
            </a:r>
            <a:r>
              <a:rPr lang="en" sz="1200">
                <a:solidFill>
                  <a:srgbClr val="38761D"/>
                </a:solidFill>
              </a:rPr>
              <a:t>+</a:t>
            </a:r>
            <a:r>
              <a:rPr lang="en" sz="1200"/>
              <a:t> ECU.objdir(1006h)] </a:t>
            </a:r>
            <a:endParaRPr sz="1200"/>
          </a:p>
          <a:p>
            <a:pPr indent="-304800" lvl="1" marL="914400" rtl="0">
              <a:spcBef>
                <a:spcPts val="0"/>
              </a:spcBef>
              <a:spcAft>
                <a:spcPts val="0"/>
              </a:spcAft>
              <a:buSzPts val="1200"/>
              <a:buAutoNum type="alphaLcPeriod"/>
            </a:pPr>
            <a:r>
              <a:rPr lang="en" sz="1200"/>
              <a:t>Useful on a host based IDS</a:t>
            </a:r>
            <a:endParaRPr sz="1200"/>
          </a:p>
          <a:p>
            <a:pPr indent="-304800" lvl="1" marL="914400" rtl="0">
              <a:spcBef>
                <a:spcPts val="0"/>
              </a:spcBef>
              <a:spcAft>
                <a:spcPts val="0"/>
              </a:spcAft>
              <a:buSzPts val="1200"/>
              <a:buAutoNum type="alphaLcPeriod"/>
            </a:pPr>
            <a:r>
              <a:rPr lang="en" sz="1200"/>
              <a:t>If messages are identified uniquely (they are in J1939) these constructs can be useful.</a:t>
            </a:r>
            <a:endParaRPr sz="1200"/>
          </a:p>
          <a:p>
            <a:pPr indent="-304800" lvl="1" marL="914400" rtl="0">
              <a:spcBef>
                <a:spcPts val="0"/>
              </a:spcBef>
              <a:spcAft>
                <a:spcPts val="0"/>
              </a:spcAft>
              <a:buSzPts val="1200"/>
              <a:buAutoNum type="alphaLcPeriod"/>
            </a:pPr>
            <a:r>
              <a:rPr lang="en" sz="1200"/>
              <a:t>Does not address the </a:t>
            </a:r>
            <a:r>
              <a:rPr lang="en" sz="1200"/>
              <a:t>statefulness</a:t>
            </a:r>
            <a:r>
              <a:rPr lang="en" sz="1200"/>
              <a:t> property fully</a:t>
            </a:r>
            <a:endParaRPr sz="1200"/>
          </a:p>
          <a:p>
            <a:pPr indent="-304800" lvl="2" marL="1371600" rtl="0">
              <a:spcBef>
                <a:spcPts val="0"/>
              </a:spcBef>
              <a:spcAft>
                <a:spcPts val="0"/>
              </a:spcAft>
              <a:buSzPts val="1200"/>
              <a:buAutoNum type="romanLcPeriod"/>
            </a:pPr>
            <a:r>
              <a:rPr lang="en" sz="1200"/>
              <a:t>What if we need access to history beyond PREV?</a:t>
            </a:r>
            <a:endParaRPr sz="1200"/>
          </a:p>
          <a:p>
            <a:pPr indent="-304800" lvl="0" marL="457200" rtl="0">
              <a:spcBef>
                <a:spcPts val="0"/>
              </a:spcBef>
              <a:spcAft>
                <a:spcPts val="0"/>
              </a:spcAft>
              <a:buSzPts val="1200"/>
              <a:buAutoNum type="arabicPeriod"/>
            </a:pPr>
            <a:r>
              <a:rPr lang="en" sz="1200"/>
              <a:t>“</a:t>
            </a:r>
            <a:r>
              <a:rPr i="1" lang="en" sz="1200"/>
              <a:t>Using Semantic </a:t>
            </a:r>
            <a:r>
              <a:rPr i="1" lang="en" sz="1200"/>
              <a:t>Technologies</a:t>
            </a:r>
            <a:r>
              <a:rPr i="1" lang="en" sz="1200"/>
              <a:t> to Mine Vehicular Context for </a:t>
            </a:r>
            <a:r>
              <a:rPr i="1" lang="en" sz="1200"/>
              <a:t>Security</a:t>
            </a:r>
            <a:r>
              <a:rPr lang="en" sz="1200"/>
              <a:t>”, Narayanan, Mittal, Joshi (2016 IEEE)</a:t>
            </a:r>
            <a:endParaRPr sz="1200"/>
          </a:p>
          <a:p>
            <a:pPr indent="-304800" lvl="1" marL="914400" rtl="0">
              <a:spcBef>
                <a:spcPts val="0"/>
              </a:spcBef>
              <a:spcAft>
                <a:spcPts val="0"/>
              </a:spcAft>
              <a:buSzPts val="1200"/>
              <a:buAutoNum type="alphaLcPeriod"/>
            </a:pPr>
            <a:r>
              <a:rPr lang="en" sz="1200"/>
              <a:t>hasComponent (vehicle, </a:t>
            </a:r>
            <a:r>
              <a:rPr lang="en" sz="1200"/>
              <a:t>distanceSensor</a:t>
            </a:r>
            <a:r>
              <a:rPr lang="en" sz="1200"/>
              <a:t>) ⋀ hasStateValue (vehicleSpeed, “high”)........</a:t>
            </a:r>
            <a:endParaRPr sz="1200"/>
          </a:p>
          <a:p>
            <a:pPr indent="-304800" lvl="1" marL="914400" rtl="0">
              <a:spcBef>
                <a:spcPts val="0"/>
              </a:spcBef>
              <a:spcAft>
                <a:spcPts val="0"/>
              </a:spcAft>
              <a:buSzPts val="1200"/>
              <a:buAutoNum type="alphaLcPeriod"/>
            </a:pPr>
            <a:r>
              <a:rPr lang="en" sz="1200"/>
              <a:t>Not as flexible as above.</a:t>
            </a:r>
            <a:endParaRPr sz="1200"/>
          </a:p>
          <a:p>
            <a:pPr indent="-304800" lvl="1" marL="914400" rtl="0">
              <a:spcBef>
                <a:spcPts val="0"/>
              </a:spcBef>
              <a:spcAft>
                <a:spcPts val="0"/>
              </a:spcAft>
              <a:buSzPts val="1200"/>
              <a:buAutoNum type="alphaLcPeriod"/>
            </a:pPr>
            <a:r>
              <a:rPr lang="en" sz="1200"/>
              <a:t>Single message based, can be adapted to </a:t>
            </a:r>
            <a:r>
              <a:rPr lang="en" sz="1200"/>
              <a:t>stateful</a:t>
            </a:r>
            <a:r>
              <a:rPr lang="en" sz="1200"/>
              <a:t> if messages are buffered.</a:t>
            </a:r>
            <a:endParaRPr sz="1200"/>
          </a:p>
          <a:p>
            <a:pPr indent="-304800" lvl="0" marL="457200" rtl="0">
              <a:spcBef>
                <a:spcPts val="0"/>
              </a:spcBef>
              <a:spcAft>
                <a:spcPts val="0"/>
              </a:spcAft>
              <a:buSzPts val="1200"/>
              <a:buAutoNum type="arabicPeriod"/>
            </a:pPr>
            <a:r>
              <a:rPr lang="en" sz="1200"/>
              <a:t>“</a:t>
            </a:r>
            <a:r>
              <a:rPr i="1" lang="en" sz="1200"/>
              <a:t>Defensing Malicious Attacks of Vehicular Network in Runtime Verification Perspective</a:t>
            </a:r>
            <a:r>
              <a:rPr lang="en" sz="1200"/>
              <a:t>”, Zhang, Feng, Wang (2016 IEEE)</a:t>
            </a:r>
            <a:endParaRPr sz="1200"/>
          </a:p>
          <a:p>
            <a:pPr indent="-304800" lvl="1" marL="914400" rtl="0">
              <a:spcBef>
                <a:spcPts val="0"/>
              </a:spcBef>
              <a:spcAft>
                <a:spcPts val="0"/>
              </a:spcAft>
              <a:buSzPts val="1200"/>
              <a:buAutoNum type="alphaLcPeriod"/>
            </a:pPr>
            <a:r>
              <a:rPr lang="en" sz="1200"/>
              <a:t>Suggest using Uppal to design Finite Automata</a:t>
            </a:r>
            <a:endParaRPr sz="1200"/>
          </a:p>
          <a:p>
            <a:pPr indent="-304800" lvl="1" marL="914400" rtl="0">
              <a:spcBef>
                <a:spcPts val="0"/>
              </a:spcBef>
              <a:spcAft>
                <a:spcPts val="0"/>
              </a:spcAft>
              <a:buSzPts val="1200"/>
              <a:buAutoNum type="alphaLcPeriod"/>
            </a:pPr>
            <a:r>
              <a:rPr lang="en" sz="1200"/>
              <a:t>Can be very useful in maintaining state</a:t>
            </a:r>
            <a:endParaRPr sz="1200"/>
          </a:p>
          <a:p>
            <a:pPr indent="-304800" lvl="1" marL="914400">
              <a:spcBef>
                <a:spcPts val="0"/>
              </a:spcBef>
              <a:spcAft>
                <a:spcPts val="0"/>
              </a:spcAft>
              <a:buSzPts val="1200"/>
              <a:buAutoNum type="alphaLcPeriod"/>
            </a:pPr>
            <a:r>
              <a:rPr lang="en" sz="1200"/>
              <a:t>Can be </a:t>
            </a:r>
            <a:r>
              <a:rPr lang="en" sz="1200"/>
              <a:t>computation</a:t>
            </a:r>
            <a:r>
              <a:rPr lang="en" sz="1200"/>
              <a:t> + space intensive on the detection unit</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Shape 20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spcAft>
                <a:spcPts val="0"/>
              </a:spcAft>
              <a:buNone/>
            </a:pPr>
            <a:r>
              <a:rPr lang="en"/>
              <a:t>Deployment Specifics</a:t>
            </a:r>
            <a:endParaRPr/>
          </a:p>
        </p:txBody>
      </p:sp>
      <p:sp>
        <p:nvSpPr>
          <p:cNvPr id="210" name="Shape 21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17500" lvl="0" marL="457200" rtl="0">
              <a:spcBef>
                <a:spcPts val="0"/>
              </a:spcBef>
              <a:spcAft>
                <a:spcPts val="0"/>
              </a:spcAft>
              <a:buSzPts val="1400"/>
              <a:buChar char="●"/>
            </a:pPr>
            <a:r>
              <a:rPr lang="en" sz="1400"/>
              <a:t>An extra ECU on the network</a:t>
            </a:r>
            <a:endParaRPr sz="1400"/>
          </a:p>
          <a:p>
            <a:pPr indent="-317500" lvl="1" marL="914400" rtl="0">
              <a:spcBef>
                <a:spcPts val="0"/>
              </a:spcBef>
              <a:spcAft>
                <a:spcPts val="0"/>
              </a:spcAft>
              <a:buSzPts val="1400"/>
              <a:buChar char="○"/>
            </a:pPr>
            <a:r>
              <a:rPr lang="en"/>
              <a:t>Will not hinder ECU response time</a:t>
            </a:r>
            <a:endParaRPr/>
          </a:p>
          <a:p>
            <a:pPr indent="-317500" lvl="1" marL="914400" rtl="0">
              <a:spcBef>
                <a:spcPts val="0"/>
              </a:spcBef>
              <a:spcAft>
                <a:spcPts val="0"/>
              </a:spcAft>
              <a:buSzPts val="1400"/>
              <a:buChar char="○"/>
            </a:pPr>
            <a:r>
              <a:rPr lang="en"/>
              <a:t>Deterrence will be difficult</a:t>
            </a:r>
            <a:endParaRPr/>
          </a:p>
          <a:p>
            <a:pPr indent="-317500" lvl="0" marL="457200" rtl="0">
              <a:spcBef>
                <a:spcPts val="0"/>
              </a:spcBef>
              <a:spcAft>
                <a:spcPts val="0"/>
              </a:spcAft>
              <a:buSzPts val="1400"/>
              <a:buChar char="●"/>
            </a:pPr>
            <a:r>
              <a:rPr lang="en" sz="1400"/>
              <a:t>Host based detection</a:t>
            </a:r>
            <a:endParaRPr sz="1400"/>
          </a:p>
          <a:p>
            <a:pPr indent="-317500" lvl="1" marL="914400" rtl="0">
              <a:spcBef>
                <a:spcPts val="0"/>
              </a:spcBef>
              <a:spcAft>
                <a:spcPts val="0"/>
              </a:spcAft>
              <a:buSzPts val="1400"/>
              <a:buChar char="○"/>
            </a:pPr>
            <a:r>
              <a:rPr lang="en"/>
              <a:t>Possible deterrence</a:t>
            </a:r>
            <a:endParaRPr/>
          </a:p>
          <a:p>
            <a:pPr indent="-317500" lvl="1" marL="914400" rtl="0">
              <a:spcBef>
                <a:spcPts val="0"/>
              </a:spcBef>
              <a:spcAft>
                <a:spcPts val="0"/>
              </a:spcAft>
              <a:buSzPts val="1400"/>
              <a:buChar char="○"/>
            </a:pPr>
            <a:r>
              <a:rPr lang="en"/>
              <a:t>ECU response time might be slower</a:t>
            </a:r>
            <a:endParaRPr/>
          </a:p>
          <a:p>
            <a:pPr indent="-317500" lvl="0" marL="457200" rtl="0">
              <a:spcBef>
                <a:spcPts val="0"/>
              </a:spcBef>
              <a:spcAft>
                <a:spcPts val="0"/>
              </a:spcAft>
              <a:buSzPts val="1400"/>
              <a:buChar char="●"/>
            </a:pPr>
            <a:r>
              <a:rPr lang="en" sz="1400"/>
              <a:t>Fleet management</a:t>
            </a:r>
            <a:endParaRPr sz="1400"/>
          </a:p>
          <a:p>
            <a:pPr indent="-317500" lvl="1" marL="914400" rtl="0">
              <a:spcBef>
                <a:spcPts val="0"/>
              </a:spcBef>
              <a:spcAft>
                <a:spcPts val="0"/>
              </a:spcAft>
              <a:buSzPts val="1400"/>
              <a:buChar char="○"/>
            </a:pPr>
            <a:r>
              <a:rPr lang="en"/>
              <a:t>Human intervention might not be required for Signature based IDS, so this might be an overkill</a:t>
            </a:r>
            <a:endParaRPr/>
          </a:p>
          <a:p>
            <a:pPr indent="-317500" lvl="1" marL="914400" rtl="0">
              <a:spcBef>
                <a:spcPts val="0"/>
              </a:spcBef>
              <a:spcAft>
                <a:spcPts val="0"/>
              </a:spcAft>
              <a:buSzPts val="1400"/>
              <a:buChar char="○"/>
            </a:pPr>
            <a:r>
              <a:rPr lang="en"/>
              <a:t>Slow</a:t>
            </a:r>
            <a:endParaRPr/>
          </a:p>
          <a:p>
            <a:pPr indent="-317500" lvl="1" marL="914400" rtl="0">
              <a:spcBef>
                <a:spcPts val="0"/>
              </a:spcBef>
              <a:spcAft>
                <a:spcPts val="0"/>
              </a:spcAft>
              <a:buSzPts val="1400"/>
              <a:buChar char="○"/>
            </a:pPr>
            <a:r>
              <a:rPr lang="en"/>
              <a:t>Deterrence will need remote access.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Shape 215"/>
          <p:cNvSpPr txBox="1"/>
          <p:nvPr>
            <p:ph type="title"/>
          </p:nvPr>
        </p:nvSpPr>
        <p:spPr>
          <a:xfrm>
            <a:off x="311700" y="991475"/>
            <a:ext cx="8520600" cy="1917900"/>
          </a:xfrm>
          <a:prstGeom prst="rect">
            <a:avLst/>
          </a:prstGeom>
        </p:spPr>
        <p:txBody>
          <a:bodyPr anchorCtr="0" anchor="ctr" bIns="91425" lIns="91425" rIns="91425" wrap="square" tIns="91425">
            <a:noAutofit/>
          </a:bodyPr>
          <a:lstStyle/>
          <a:p>
            <a:pPr indent="0" lvl="0" marL="0" rtl="0">
              <a:spcBef>
                <a:spcPts val="0"/>
              </a:spcBef>
              <a:spcAft>
                <a:spcPts val="0"/>
              </a:spcAft>
              <a:buNone/>
            </a:pPr>
            <a:r>
              <a:rPr lang="en"/>
              <a:t>Thoughts??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Shape 6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spcAft>
                <a:spcPts val="0"/>
              </a:spcAft>
              <a:buNone/>
            </a:pPr>
            <a:r>
              <a:rPr lang="en"/>
              <a:t>The Big Picture</a:t>
            </a:r>
            <a:endParaRPr/>
          </a:p>
        </p:txBody>
      </p:sp>
      <p:pic>
        <p:nvPicPr>
          <p:cNvPr id="66" name="Shape 66"/>
          <p:cNvPicPr preferRelativeResize="0"/>
          <p:nvPr/>
        </p:nvPicPr>
        <p:blipFill>
          <a:blip r:embed="rId3">
            <a:alphaModFix/>
          </a:blip>
          <a:stretch>
            <a:fillRect/>
          </a:stretch>
        </p:blipFill>
        <p:spPr>
          <a:xfrm>
            <a:off x="5001475" y="2704675"/>
            <a:ext cx="2945900" cy="1107600"/>
          </a:xfrm>
          <a:prstGeom prst="rect">
            <a:avLst/>
          </a:prstGeom>
          <a:noFill/>
          <a:ln>
            <a:noFill/>
          </a:ln>
        </p:spPr>
      </p:pic>
      <p:pic>
        <p:nvPicPr>
          <p:cNvPr id="67" name="Shape 67"/>
          <p:cNvPicPr preferRelativeResize="0"/>
          <p:nvPr/>
        </p:nvPicPr>
        <p:blipFill>
          <a:blip r:embed="rId4">
            <a:alphaModFix/>
          </a:blip>
          <a:stretch>
            <a:fillRect/>
          </a:stretch>
        </p:blipFill>
        <p:spPr>
          <a:xfrm>
            <a:off x="7475575" y="1793825"/>
            <a:ext cx="910851" cy="910851"/>
          </a:xfrm>
          <a:prstGeom prst="rect">
            <a:avLst/>
          </a:prstGeom>
          <a:noFill/>
          <a:ln>
            <a:noFill/>
          </a:ln>
        </p:spPr>
      </p:pic>
      <p:sp>
        <p:nvSpPr>
          <p:cNvPr id="68" name="Shape 68"/>
          <p:cNvSpPr/>
          <p:nvPr/>
        </p:nvSpPr>
        <p:spPr>
          <a:xfrm rot="8100000">
            <a:off x="6782470" y="2790254"/>
            <a:ext cx="1936765" cy="390323"/>
          </a:xfrm>
          <a:prstGeom prst="curvedDownArrow">
            <a:avLst>
              <a:gd fmla="val 25000" name="adj1"/>
              <a:gd fmla="val 126033" name="adj2"/>
              <a:gd fmla="val 43674" name="adj3"/>
            </a:avLst>
          </a:prstGeom>
          <a:solidFill>
            <a:srgbClr val="9800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spcAft>
                <a:spcPts val="0"/>
              </a:spcAft>
              <a:buNone/>
            </a:pPr>
            <a:r>
              <a:t/>
            </a:r>
            <a:endParaRPr/>
          </a:p>
        </p:txBody>
      </p:sp>
      <p:pic>
        <p:nvPicPr>
          <p:cNvPr id="69" name="Shape 69"/>
          <p:cNvPicPr preferRelativeResize="0"/>
          <p:nvPr/>
        </p:nvPicPr>
        <p:blipFill>
          <a:blip r:embed="rId5">
            <a:alphaModFix/>
          </a:blip>
          <a:stretch>
            <a:fillRect/>
          </a:stretch>
        </p:blipFill>
        <p:spPr>
          <a:xfrm>
            <a:off x="5050025" y="1863600"/>
            <a:ext cx="771300" cy="771300"/>
          </a:xfrm>
          <a:prstGeom prst="rect">
            <a:avLst/>
          </a:prstGeom>
          <a:noFill/>
          <a:ln>
            <a:noFill/>
          </a:ln>
        </p:spPr>
      </p:pic>
      <p:sp>
        <p:nvSpPr>
          <p:cNvPr id="70" name="Shape 70"/>
          <p:cNvSpPr txBox="1"/>
          <p:nvPr/>
        </p:nvSpPr>
        <p:spPr>
          <a:xfrm>
            <a:off x="4913225" y="1634750"/>
            <a:ext cx="1044900" cy="302100"/>
          </a:xfrm>
          <a:prstGeom prst="rect">
            <a:avLst/>
          </a:prstGeom>
          <a:noFill/>
          <a:ln>
            <a:noFill/>
          </a:ln>
        </p:spPr>
        <p:txBody>
          <a:bodyPr anchorCtr="0" anchor="ctr" bIns="91425" lIns="91425" rIns="91425" wrap="square" tIns="91425">
            <a:noAutofit/>
          </a:bodyPr>
          <a:lstStyle/>
          <a:p>
            <a:pPr indent="0" lvl="0" marL="0" algn="ctr">
              <a:spcBef>
                <a:spcPts val="0"/>
              </a:spcBef>
              <a:spcAft>
                <a:spcPts val="0"/>
              </a:spcAft>
              <a:buNone/>
            </a:pPr>
            <a:r>
              <a:rPr b="1" lang="en" sz="700"/>
              <a:t>Your Friendly Neighbourhood </a:t>
            </a:r>
            <a:endParaRPr b="1" sz="700"/>
          </a:p>
          <a:p>
            <a:pPr indent="0" lvl="0" marL="0" algn="ctr">
              <a:spcBef>
                <a:spcPts val="0"/>
              </a:spcBef>
              <a:spcAft>
                <a:spcPts val="0"/>
              </a:spcAft>
              <a:buNone/>
            </a:pPr>
            <a:r>
              <a:rPr b="1" lang="en" sz="700"/>
              <a:t>Mr. SigIDS</a:t>
            </a:r>
            <a:endParaRPr b="1" sz="700"/>
          </a:p>
        </p:txBody>
      </p:sp>
      <p:sp>
        <p:nvSpPr>
          <p:cNvPr id="71" name="Shape 71"/>
          <p:cNvSpPr/>
          <p:nvPr/>
        </p:nvSpPr>
        <p:spPr>
          <a:xfrm rot="2521677">
            <a:off x="5655723" y="1990211"/>
            <a:ext cx="1411516" cy="910862"/>
          </a:xfrm>
          <a:prstGeom prst="curvedDownArrow">
            <a:avLst>
              <a:gd fmla="val 25000" name="adj1"/>
              <a:gd fmla="val 50000" name="adj2"/>
              <a:gd fmla="val 25000" name="adj3"/>
            </a:avLst>
          </a:prstGeom>
          <a:solidFill>
            <a:srgbClr val="00FF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spcAft>
                <a:spcPts val="0"/>
              </a:spcAft>
              <a:buNone/>
            </a:pPr>
            <a:r>
              <a:t/>
            </a:r>
            <a:endParaRPr/>
          </a:p>
        </p:txBody>
      </p:sp>
      <p:pic>
        <p:nvPicPr>
          <p:cNvPr id="72" name="Shape 72"/>
          <p:cNvPicPr preferRelativeResize="0"/>
          <p:nvPr/>
        </p:nvPicPr>
        <p:blipFill>
          <a:blip r:embed="rId6">
            <a:alphaModFix/>
          </a:blip>
          <a:stretch>
            <a:fillRect/>
          </a:stretch>
        </p:blipFill>
        <p:spPr>
          <a:xfrm>
            <a:off x="6449150" y="1055950"/>
            <a:ext cx="771298" cy="771298"/>
          </a:xfrm>
          <a:prstGeom prst="rect">
            <a:avLst/>
          </a:prstGeom>
          <a:noFill/>
          <a:ln>
            <a:noFill/>
          </a:ln>
        </p:spPr>
      </p:pic>
      <p:cxnSp>
        <p:nvCxnSpPr>
          <p:cNvPr id="73" name="Shape 73"/>
          <p:cNvCxnSpPr>
            <a:stCxn id="67" idx="0"/>
            <a:endCxn id="72" idx="3"/>
          </p:cNvCxnSpPr>
          <p:nvPr/>
        </p:nvCxnSpPr>
        <p:spPr>
          <a:xfrm rot="10800000">
            <a:off x="7220300" y="1441625"/>
            <a:ext cx="710700" cy="352200"/>
          </a:xfrm>
          <a:prstGeom prst="straightConnector1">
            <a:avLst/>
          </a:prstGeom>
          <a:noFill/>
          <a:ln cap="flat" cmpd="sng" w="9525">
            <a:solidFill>
              <a:srgbClr val="0000FF"/>
            </a:solidFill>
            <a:prstDash val="solid"/>
            <a:round/>
            <a:headEnd len="lg" w="lg" type="none"/>
            <a:tailEnd len="lg" w="lg" type="triangle"/>
          </a:ln>
        </p:spPr>
      </p:cxnSp>
      <p:cxnSp>
        <p:nvCxnSpPr>
          <p:cNvPr id="74" name="Shape 74"/>
          <p:cNvCxnSpPr>
            <a:stCxn id="72" idx="1"/>
            <a:endCxn id="70" idx="0"/>
          </p:cNvCxnSpPr>
          <p:nvPr/>
        </p:nvCxnSpPr>
        <p:spPr>
          <a:xfrm flipH="1">
            <a:off x="5435750" y="1441599"/>
            <a:ext cx="1013400" cy="193200"/>
          </a:xfrm>
          <a:prstGeom prst="straightConnector1">
            <a:avLst/>
          </a:prstGeom>
          <a:noFill/>
          <a:ln cap="flat" cmpd="sng" w="9525">
            <a:solidFill>
              <a:srgbClr val="0000FF"/>
            </a:solidFill>
            <a:prstDash val="solid"/>
            <a:round/>
            <a:headEnd len="lg" w="lg" type="none"/>
            <a:tailEnd len="lg" w="lg" type="triangle"/>
          </a:ln>
        </p:spPr>
      </p:cxnSp>
      <p:sp>
        <p:nvSpPr>
          <p:cNvPr id="75" name="Shape 75"/>
          <p:cNvSpPr txBox="1"/>
          <p:nvPr/>
        </p:nvSpPr>
        <p:spPr>
          <a:xfrm>
            <a:off x="6388050" y="753850"/>
            <a:ext cx="1044900" cy="302100"/>
          </a:xfrm>
          <a:prstGeom prst="rect">
            <a:avLst/>
          </a:prstGeom>
          <a:noFill/>
          <a:ln cap="flat" cmpd="sng" w="9525">
            <a:solidFill>
              <a:srgbClr val="1C4587"/>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spcAft>
                <a:spcPts val="0"/>
              </a:spcAft>
              <a:buNone/>
            </a:pPr>
            <a:r>
              <a:rPr b="1" lang="en" sz="700"/>
              <a:t>Signature Database</a:t>
            </a:r>
            <a:endParaRPr b="1" sz="700"/>
          </a:p>
          <a:p>
            <a:pPr indent="0" lvl="0" marL="0" rtl="0" algn="ctr">
              <a:spcBef>
                <a:spcPts val="0"/>
              </a:spcBef>
              <a:spcAft>
                <a:spcPts val="0"/>
              </a:spcAft>
              <a:buNone/>
            </a:pPr>
            <a:r>
              <a:rPr b="1" lang="en" sz="700" u="sng"/>
              <a:t>PENJ1939</a:t>
            </a:r>
            <a:endParaRPr b="1" sz="700" u="sng"/>
          </a:p>
        </p:txBody>
      </p:sp>
      <p:sp>
        <p:nvSpPr>
          <p:cNvPr id="76" name="Shape 76"/>
          <p:cNvSpPr txBox="1"/>
          <p:nvPr/>
        </p:nvSpPr>
        <p:spPr>
          <a:xfrm>
            <a:off x="7888200" y="1441600"/>
            <a:ext cx="1348800" cy="664500"/>
          </a:xfrm>
          <a:prstGeom prst="rect">
            <a:avLst/>
          </a:prstGeom>
          <a:noFill/>
          <a:ln>
            <a:noFill/>
          </a:ln>
        </p:spPr>
        <p:txBody>
          <a:bodyPr anchorCtr="0" anchor="t" bIns="91425" lIns="91425" rIns="91425" wrap="square" tIns="91425">
            <a:noAutofit/>
          </a:bodyPr>
          <a:lstStyle/>
          <a:p>
            <a:pPr indent="-279400" lvl="0" marL="457200">
              <a:spcBef>
                <a:spcPts val="0"/>
              </a:spcBef>
              <a:spcAft>
                <a:spcPts val="0"/>
              </a:spcAft>
              <a:buSzPts val="800"/>
              <a:buFont typeface="Corsiva"/>
              <a:buAutoNum type="arabicPeriod"/>
            </a:pPr>
            <a:r>
              <a:rPr lang="en" sz="800">
                <a:latin typeface="Corsiva"/>
                <a:ea typeface="Corsiva"/>
                <a:cs typeface="Corsiva"/>
                <a:sym typeface="Corsiva"/>
              </a:rPr>
              <a:t>Send Connect</a:t>
            </a:r>
            <a:endParaRPr sz="800">
              <a:latin typeface="Corsiva"/>
              <a:ea typeface="Corsiva"/>
              <a:cs typeface="Corsiva"/>
              <a:sym typeface="Corsiva"/>
            </a:endParaRPr>
          </a:p>
          <a:p>
            <a:pPr indent="-279400" lvl="0" marL="457200">
              <a:spcBef>
                <a:spcPts val="0"/>
              </a:spcBef>
              <a:spcAft>
                <a:spcPts val="0"/>
              </a:spcAft>
              <a:buSzPts val="800"/>
              <a:buFont typeface="Corsiva"/>
              <a:buAutoNum type="arabicPeriod"/>
            </a:pPr>
            <a:r>
              <a:rPr lang="en" sz="800">
                <a:latin typeface="Corsiva"/>
                <a:ea typeface="Corsiva"/>
                <a:cs typeface="Corsiva"/>
                <a:sym typeface="Corsiva"/>
              </a:rPr>
              <a:t>Send Decreased Message Size in </a:t>
            </a:r>
            <a:r>
              <a:rPr b="1" lang="en" sz="800">
                <a:latin typeface="Corsiva"/>
                <a:ea typeface="Corsiva"/>
                <a:cs typeface="Corsiva"/>
                <a:sym typeface="Corsiva"/>
              </a:rPr>
              <a:t>ACK</a:t>
            </a:r>
            <a:endParaRPr b="1" sz="800">
              <a:latin typeface="Corsiva"/>
              <a:ea typeface="Corsiva"/>
              <a:cs typeface="Corsiva"/>
              <a:sym typeface="Corsiva"/>
            </a:endParaRPr>
          </a:p>
          <a:p>
            <a:pPr indent="-279400" lvl="0" marL="457200">
              <a:spcBef>
                <a:spcPts val="0"/>
              </a:spcBef>
              <a:spcAft>
                <a:spcPts val="0"/>
              </a:spcAft>
              <a:buSzPts val="800"/>
              <a:buFont typeface="Corsiva"/>
              <a:buAutoNum type="arabicPeriod"/>
            </a:pPr>
            <a:r>
              <a:rPr lang="en" sz="800">
                <a:latin typeface="Corsiva"/>
                <a:ea typeface="Corsiva"/>
                <a:cs typeface="Corsiva"/>
                <a:sym typeface="Corsiva"/>
              </a:rPr>
              <a:t>…..</a:t>
            </a:r>
            <a:endParaRPr sz="800">
              <a:latin typeface="Corsiva"/>
              <a:ea typeface="Corsiva"/>
              <a:cs typeface="Corsiva"/>
              <a:sym typeface="Corsiva"/>
            </a:endParaRPr>
          </a:p>
        </p:txBody>
      </p:sp>
      <p:sp>
        <p:nvSpPr>
          <p:cNvPr id="77" name="Shape 77"/>
          <p:cNvSpPr txBox="1"/>
          <p:nvPr>
            <p:ph idx="1" type="body"/>
          </p:nvPr>
        </p:nvSpPr>
        <p:spPr>
          <a:xfrm>
            <a:off x="311700" y="1092600"/>
            <a:ext cx="4523100" cy="3792900"/>
          </a:xfrm>
          <a:prstGeom prst="rect">
            <a:avLst/>
          </a:prstGeom>
        </p:spPr>
        <p:txBody>
          <a:bodyPr anchorCtr="0" anchor="t" bIns="91425" lIns="91425" rIns="91425" wrap="square" tIns="91425">
            <a:noAutofit/>
          </a:bodyPr>
          <a:lstStyle/>
          <a:p>
            <a:pPr indent="-317500" lvl="0" marL="457200" rtl="0">
              <a:spcBef>
                <a:spcPts val="0"/>
              </a:spcBef>
              <a:spcAft>
                <a:spcPts val="0"/>
              </a:spcAft>
              <a:buSzPts val="1400"/>
              <a:buAutoNum type="arabicPeriod"/>
            </a:pPr>
            <a:r>
              <a:rPr lang="en" sz="1400"/>
              <a:t>The CAN bus in passenger and commercial vehicles has been intruded into.</a:t>
            </a:r>
            <a:endParaRPr sz="1400"/>
          </a:p>
          <a:p>
            <a:pPr indent="-317500" lvl="1" marL="914400" rtl="0">
              <a:spcBef>
                <a:spcPts val="0"/>
              </a:spcBef>
              <a:spcAft>
                <a:spcPts val="0"/>
              </a:spcAft>
              <a:buSzPts val="1400"/>
              <a:buAutoNum type="alphaLcPeriod"/>
            </a:pPr>
            <a:r>
              <a:rPr lang="en"/>
              <a:t>Make the ECUs obey commands</a:t>
            </a:r>
            <a:endParaRPr/>
          </a:p>
          <a:p>
            <a:pPr indent="-317500" lvl="1" marL="914400" rtl="0">
              <a:spcBef>
                <a:spcPts val="0"/>
              </a:spcBef>
              <a:spcAft>
                <a:spcPts val="0"/>
              </a:spcAft>
              <a:buSzPts val="1400"/>
              <a:buAutoNum type="alphaLcPeriod"/>
            </a:pPr>
            <a:r>
              <a:rPr lang="en"/>
              <a:t>Disrupt c</a:t>
            </a:r>
            <a:r>
              <a:rPr lang="en"/>
              <a:t>ommunication.</a:t>
            </a:r>
            <a:endParaRPr/>
          </a:p>
          <a:p>
            <a:pPr indent="-317500" lvl="1" marL="914400" rtl="0">
              <a:spcBef>
                <a:spcPts val="0"/>
              </a:spcBef>
              <a:spcAft>
                <a:spcPts val="0"/>
              </a:spcAft>
              <a:buSzPts val="1400"/>
              <a:buAutoNum type="alphaLcPeriod"/>
            </a:pPr>
            <a:r>
              <a:rPr lang="en"/>
              <a:t>Leading to grave consequences.</a:t>
            </a:r>
            <a:endParaRPr/>
          </a:p>
          <a:p>
            <a:pPr indent="-317500" lvl="0" marL="457200" rtl="0">
              <a:spcBef>
                <a:spcPts val="0"/>
              </a:spcBef>
              <a:spcAft>
                <a:spcPts val="0"/>
              </a:spcAft>
              <a:buSzPts val="1400"/>
              <a:buAutoNum type="arabicPeriod"/>
            </a:pPr>
            <a:r>
              <a:rPr lang="en" sz="1400"/>
              <a:t>Different attack vectors and payloads, since 2005.</a:t>
            </a:r>
            <a:endParaRPr sz="1400"/>
          </a:p>
          <a:p>
            <a:pPr indent="-317500" lvl="1" marL="914400" rtl="0">
              <a:spcBef>
                <a:spcPts val="0"/>
              </a:spcBef>
              <a:spcAft>
                <a:spcPts val="0"/>
              </a:spcAft>
              <a:buSzPts val="1400"/>
              <a:buAutoNum type="alphaLcPeriod"/>
            </a:pPr>
            <a:r>
              <a:rPr lang="en"/>
              <a:t>The </a:t>
            </a:r>
            <a:r>
              <a:rPr lang="en"/>
              <a:t>Miller and </a:t>
            </a:r>
            <a:r>
              <a:rPr lang="en"/>
              <a:t>Valasek</a:t>
            </a:r>
            <a:r>
              <a:rPr lang="en"/>
              <a:t> jeep </a:t>
            </a:r>
            <a:r>
              <a:rPr lang="en"/>
              <a:t>exploits</a:t>
            </a:r>
            <a:r>
              <a:rPr lang="en"/>
              <a:t> from DEF CON 2013</a:t>
            </a:r>
            <a:endParaRPr/>
          </a:p>
          <a:p>
            <a:pPr indent="-317500" lvl="1" marL="914400" rtl="0">
              <a:spcBef>
                <a:spcPts val="0"/>
              </a:spcBef>
              <a:spcAft>
                <a:spcPts val="0"/>
              </a:spcAft>
              <a:buSzPts val="1400"/>
              <a:buAutoNum type="alphaLcPeriod"/>
            </a:pPr>
            <a:r>
              <a:rPr lang="en"/>
              <a:t>Mukherjee and Burakova introduced newer ones on commercial vehicles</a:t>
            </a:r>
            <a:endParaRPr/>
          </a:p>
          <a:p>
            <a:pPr indent="-317500" lvl="0" marL="457200" rtl="0">
              <a:spcBef>
                <a:spcPts val="0"/>
              </a:spcBef>
              <a:spcAft>
                <a:spcPts val="0"/>
              </a:spcAft>
              <a:buClr>
                <a:srgbClr val="660000"/>
              </a:buClr>
              <a:buSzPts val="1400"/>
              <a:buAutoNum type="arabicPeriod"/>
            </a:pPr>
            <a:r>
              <a:rPr i="1" lang="en" sz="1400">
                <a:solidFill>
                  <a:srgbClr val="660000"/>
                </a:solidFill>
              </a:rPr>
              <a:t>Can we make use of the existing attack signatures to design rules that be evaluated against CAN traffic to deterministically flag an attack? </a:t>
            </a:r>
            <a:endParaRPr i="1" sz="1400">
              <a:solidFill>
                <a:srgbClr val="660000"/>
              </a:solidFill>
            </a:endParaRPr>
          </a:p>
          <a:p>
            <a:pPr indent="0" lvl="0" marL="0" rtl="0">
              <a:spcBef>
                <a:spcPts val="1600"/>
              </a:spcBef>
              <a:spcAft>
                <a:spcPts val="1600"/>
              </a:spcAft>
              <a:buNone/>
            </a:pPr>
            <a:r>
              <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Shape 82"/>
          <p:cNvSpPr txBox="1"/>
          <p:nvPr>
            <p:ph type="title"/>
          </p:nvPr>
        </p:nvSpPr>
        <p:spPr>
          <a:xfrm>
            <a:off x="311700" y="445025"/>
            <a:ext cx="8520600" cy="572700"/>
          </a:xfrm>
          <a:prstGeom prst="rect">
            <a:avLst/>
          </a:prstGeom>
          <a:noFill/>
          <a:ln>
            <a:noFill/>
          </a:ln>
        </p:spPr>
        <p:txBody>
          <a:bodyPr anchorCtr="0" anchor="ctr" bIns="34275" lIns="68575" rIns="68575" wrap="square" tIns="34275">
            <a:noAutofit/>
          </a:bodyPr>
          <a:lstStyle/>
          <a:p>
            <a:pPr indent="0" lvl="0" marL="0" marR="0" rtl="0" algn="l">
              <a:lnSpc>
                <a:spcPct val="90000"/>
              </a:lnSpc>
              <a:spcBef>
                <a:spcPts val="0"/>
              </a:spcBef>
              <a:spcAft>
                <a:spcPts val="0"/>
              </a:spcAft>
              <a:buFont typeface="Arial Black"/>
              <a:buNone/>
            </a:pPr>
            <a:r>
              <a:rPr b="0" i="0" lang="en" sz="3600" u="none" cap="none" strike="noStrike">
                <a:latin typeface="Arial Black"/>
                <a:ea typeface="Arial Black"/>
                <a:cs typeface="Arial Black"/>
                <a:sym typeface="Arial Black"/>
              </a:rPr>
              <a:t>In-Vehicular Communications</a:t>
            </a:r>
            <a:endParaRPr/>
          </a:p>
        </p:txBody>
      </p:sp>
      <p:sp>
        <p:nvSpPr>
          <p:cNvPr id="83" name="Shape 83"/>
          <p:cNvSpPr/>
          <p:nvPr/>
        </p:nvSpPr>
        <p:spPr>
          <a:xfrm>
            <a:off x="4877402" y="2246535"/>
            <a:ext cx="798300" cy="506100"/>
          </a:xfrm>
          <a:prstGeom prst="roundRect">
            <a:avLst>
              <a:gd fmla="val 16667" name="adj"/>
            </a:avLst>
          </a:prstGeom>
          <a:solidFill>
            <a:schemeClr val="accent1"/>
          </a:solidFill>
          <a:ln cap="flat" cmpd="sng" w="12700">
            <a:solidFill>
              <a:srgbClr val="728B8A"/>
            </a:solidFill>
            <a:prstDash val="solid"/>
            <a:round/>
            <a:headEnd len="med" w="med" type="none"/>
            <a:tailEnd len="med" w="med" type="none"/>
          </a:ln>
        </p:spPr>
        <p:txBody>
          <a:bodyPr anchorCtr="0" anchor="ctr" bIns="34275" lIns="68575" rIns="68575" wrap="square" tIns="34275">
            <a:noAutofit/>
          </a:bodyPr>
          <a:lstStyle/>
          <a:p>
            <a:pPr indent="0" lvl="0" marL="0" marR="0" rtl="0" algn="ctr">
              <a:spcBef>
                <a:spcPts val="0"/>
              </a:spcBef>
              <a:spcAft>
                <a:spcPts val="0"/>
              </a:spcAft>
              <a:buNone/>
            </a:pPr>
            <a:r>
              <a:rPr b="0" i="0" lang="en" sz="1400" u="none" cap="none" strike="noStrike">
                <a:solidFill>
                  <a:schemeClr val="lt1"/>
                </a:solidFill>
                <a:latin typeface="Arial"/>
                <a:ea typeface="Arial"/>
                <a:cs typeface="Arial"/>
                <a:sym typeface="Arial"/>
              </a:rPr>
              <a:t>Engine</a:t>
            </a:r>
            <a:endParaRPr sz="1100"/>
          </a:p>
        </p:txBody>
      </p:sp>
      <p:sp>
        <p:nvSpPr>
          <p:cNvPr id="84" name="Shape 84"/>
          <p:cNvSpPr/>
          <p:nvPr/>
        </p:nvSpPr>
        <p:spPr>
          <a:xfrm>
            <a:off x="6369514" y="2246535"/>
            <a:ext cx="1018500" cy="506100"/>
          </a:xfrm>
          <a:prstGeom prst="roundRect">
            <a:avLst>
              <a:gd fmla="val 16667" name="adj"/>
            </a:avLst>
          </a:prstGeom>
          <a:solidFill>
            <a:schemeClr val="accent1"/>
          </a:solidFill>
          <a:ln cap="flat" cmpd="sng" w="12700">
            <a:solidFill>
              <a:srgbClr val="728B8A"/>
            </a:solidFill>
            <a:prstDash val="solid"/>
            <a:round/>
            <a:headEnd len="med" w="med" type="none"/>
            <a:tailEnd len="med" w="med" type="none"/>
          </a:ln>
        </p:spPr>
        <p:txBody>
          <a:bodyPr anchorCtr="0" anchor="ctr" bIns="34275" lIns="68575" rIns="68575" wrap="square" tIns="34275">
            <a:noAutofit/>
          </a:bodyPr>
          <a:lstStyle/>
          <a:p>
            <a:pPr indent="0" lvl="0" marL="0" marR="0" rtl="0" algn="ctr">
              <a:spcBef>
                <a:spcPts val="0"/>
              </a:spcBef>
              <a:spcAft>
                <a:spcPts val="0"/>
              </a:spcAft>
              <a:buNone/>
            </a:pPr>
            <a:r>
              <a:rPr b="0" i="0" lang="en" sz="1400" u="none" cap="none" strike="noStrike">
                <a:solidFill>
                  <a:schemeClr val="lt1"/>
                </a:solidFill>
                <a:latin typeface="Arial"/>
                <a:ea typeface="Arial"/>
                <a:cs typeface="Arial"/>
                <a:sym typeface="Arial"/>
              </a:rPr>
              <a:t>Instrument</a:t>
            </a:r>
            <a:endParaRPr sz="1100"/>
          </a:p>
          <a:p>
            <a:pPr indent="0" lvl="0" marL="0" marR="0" rtl="0" algn="ctr">
              <a:spcBef>
                <a:spcPts val="0"/>
              </a:spcBef>
              <a:spcAft>
                <a:spcPts val="0"/>
              </a:spcAft>
              <a:buNone/>
            </a:pPr>
            <a:r>
              <a:rPr b="0" i="0" lang="en" sz="1400" u="none" cap="none" strike="noStrike">
                <a:solidFill>
                  <a:schemeClr val="lt1"/>
                </a:solidFill>
                <a:latin typeface="Arial"/>
                <a:ea typeface="Arial"/>
                <a:cs typeface="Arial"/>
                <a:sym typeface="Arial"/>
              </a:rPr>
              <a:t>Cluster</a:t>
            </a:r>
            <a:endParaRPr sz="1100"/>
          </a:p>
        </p:txBody>
      </p:sp>
      <p:pic>
        <p:nvPicPr>
          <p:cNvPr id="85" name="Shape 85"/>
          <p:cNvPicPr preferRelativeResize="0"/>
          <p:nvPr/>
        </p:nvPicPr>
        <p:blipFill rotWithShape="1">
          <a:blip r:embed="rId3">
            <a:alphaModFix/>
          </a:blip>
          <a:srcRect b="0" l="0" r="0" t="0"/>
          <a:stretch/>
        </p:blipFill>
        <p:spPr>
          <a:xfrm>
            <a:off x="5976684" y="1347854"/>
            <a:ext cx="1804200" cy="857700"/>
          </a:xfrm>
          <a:prstGeom prst="rect">
            <a:avLst/>
          </a:prstGeom>
          <a:noFill/>
          <a:ln>
            <a:noFill/>
          </a:ln>
        </p:spPr>
      </p:pic>
      <p:sp>
        <p:nvSpPr>
          <p:cNvPr id="86" name="Shape 86"/>
          <p:cNvSpPr/>
          <p:nvPr/>
        </p:nvSpPr>
        <p:spPr>
          <a:xfrm>
            <a:off x="8081999" y="2246535"/>
            <a:ext cx="938100" cy="506100"/>
          </a:xfrm>
          <a:prstGeom prst="roundRect">
            <a:avLst>
              <a:gd fmla="val 16667" name="adj"/>
            </a:avLst>
          </a:prstGeom>
          <a:solidFill>
            <a:schemeClr val="accent1"/>
          </a:solidFill>
          <a:ln cap="flat" cmpd="sng" w="12700">
            <a:solidFill>
              <a:srgbClr val="728B8A"/>
            </a:solidFill>
            <a:prstDash val="solid"/>
            <a:round/>
            <a:headEnd len="med" w="med" type="none"/>
            <a:tailEnd len="med" w="med" type="none"/>
          </a:ln>
        </p:spPr>
        <p:txBody>
          <a:bodyPr anchorCtr="0" anchor="ctr" bIns="34275" lIns="68575" rIns="68575" wrap="square" tIns="34275">
            <a:noAutofit/>
          </a:bodyPr>
          <a:lstStyle/>
          <a:p>
            <a:pPr indent="0" lvl="0" marL="0" marR="0" rtl="0" algn="ctr">
              <a:spcBef>
                <a:spcPts val="0"/>
              </a:spcBef>
              <a:spcAft>
                <a:spcPts val="0"/>
              </a:spcAft>
              <a:buNone/>
            </a:pPr>
            <a:r>
              <a:rPr b="0" i="0" lang="en" sz="1400" u="none" cap="none" strike="noStrike">
                <a:solidFill>
                  <a:schemeClr val="lt1"/>
                </a:solidFill>
                <a:latin typeface="Arial"/>
                <a:ea typeface="Arial"/>
                <a:cs typeface="Arial"/>
                <a:sym typeface="Arial"/>
              </a:rPr>
              <a:t>Cab Controller</a:t>
            </a:r>
            <a:endParaRPr sz="1100"/>
          </a:p>
        </p:txBody>
      </p:sp>
      <p:cxnSp>
        <p:nvCxnSpPr>
          <p:cNvPr id="87" name="Shape 87"/>
          <p:cNvCxnSpPr/>
          <p:nvPr/>
        </p:nvCxnSpPr>
        <p:spPr>
          <a:xfrm>
            <a:off x="4877402" y="3330063"/>
            <a:ext cx="4142700" cy="0"/>
          </a:xfrm>
          <a:prstGeom prst="straightConnector1">
            <a:avLst/>
          </a:prstGeom>
          <a:noFill/>
          <a:ln cap="flat" cmpd="sng" w="9525">
            <a:solidFill>
              <a:schemeClr val="accent1"/>
            </a:solidFill>
            <a:prstDash val="solid"/>
            <a:round/>
            <a:headEnd len="med" w="med" type="none"/>
            <a:tailEnd len="med" w="med" type="none"/>
          </a:ln>
        </p:spPr>
      </p:cxnSp>
      <p:cxnSp>
        <p:nvCxnSpPr>
          <p:cNvPr id="88" name="Shape 88"/>
          <p:cNvCxnSpPr/>
          <p:nvPr/>
        </p:nvCxnSpPr>
        <p:spPr>
          <a:xfrm>
            <a:off x="4877402" y="3762415"/>
            <a:ext cx="4142700" cy="0"/>
          </a:xfrm>
          <a:prstGeom prst="straightConnector1">
            <a:avLst/>
          </a:prstGeom>
          <a:noFill/>
          <a:ln cap="flat" cmpd="sng" w="9525">
            <a:solidFill>
              <a:schemeClr val="accent1"/>
            </a:solidFill>
            <a:prstDash val="solid"/>
            <a:round/>
            <a:headEnd len="med" w="med" type="none"/>
            <a:tailEnd len="med" w="med" type="none"/>
          </a:ln>
        </p:spPr>
      </p:cxnSp>
      <p:pic>
        <p:nvPicPr>
          <p:cNvPr descr="A close up of a logo  Description generated with very high confidence" id="89" name="Shape 89"/>
          <p:cNvPicPr preferRelativeResize="0"/>
          <p:nvPr/>
        </p:nvPicPr>
        <p:blipFill rotWithShape="1">
          <a:blip r:embed="rId4">
            <a:alphaModFix/>
          </a:blip>
          <a:srcRect b="0" l="0" r="0" t="0"/>
          <a:stretch/>
        </p:blipFill>
        <p:spPr>
          <a:xfrm rot="5400000">
            <a:off x="4584448" y="3391700"/>
            <a:ext cx="585900" cy="303600"/>
          </a:xfrm>
          <a:prstGeom prst="rect">
            <a:avLst/>
          </a:prstGeom>
          <a:noFill/>
          <a:ln>
            <a:noFill/>
          </a:ln>
        </p:spPr>
      </p:pic>
      <p:pic>
        <p:nvPicPr>
          <p:cNvPr descr="A close up of a logo  Description generated with very high confidence" id="90" name="Shape 90"/>
          <p:cNvPicPr preferRelativeResize="0"/>
          <p:nvPr/>
        </p:nvPicPr>
        <p:blipFill rotWithShape="1">
          <a:blip r:embed="rId4">
            <a:alphaModFix/>
          </a:blip>
          <a:srcRect b="0" l="0" r="0" t="0"/>
          <a:stretch/>
        </p:blipFill>
        <p:spPr>
          <a:xfrm rot="5400000">
            <a:off x="8730065" y="3391700"/>
            <a:ext cx="585900" cy="303600"/>
          </a:xfrm>
          <a:prstGeom prst="rect">
            <a:avLst/>
          </a:prstGeom>
          <a:noFill/>
          <a:ln>
            <a:noFill/>
          </a:ln>
        </p:spPr>
      </p:pic>
      <p:cxnSp>
        <p:nvCxnSpPr>
          <p:cNvPr id="91" name="Shape 91"/>
          <p:cNvCxnSpPr>
            <a:stCxn id="83" idx="2"/>
          </p:cNvCxnSpPr>
          <p:nvPr/>
        </p:nvCxnSpPr>
        <p:spPr>
          <a:xfrm>
            <a:off x="5276552" y="2752635"/>
            <a:ext cx="0" cy="577500"/>
          </a:xfrm>
          <a:prstGeom prst="straightConnector1">
            <a:avLst/>
          </a:prstGeom>
          <a:noFill/>
          <a:ln cap="flat" cmpd="sng" w="9525">
            <a:solidFill>
              <a:srgbClr val="181814"/>
            </a:solidFill>
            <a:prstDash val="solid"/>
            <a:round/>
            <a:headEnd len="med" w="med" type="none"/>
            <a:tailEnd len="lg" w="lg" type="triangle"/>
          </a:ln>
        </p:spPr>
      </p:cxnSp>
      <p:cxnSp>
        <p:nvCxnSpPr>
          <p:cNvPr id="92" name="Shape 92"/>
          <p:cNvCxnSpPr/>
          <p:nvPr/>
        </p:nvCxnSpPr>
        <p:spPr>
          <a:xfrm>
            <a:off x="8623905" y="2765282"/>
            <a:ext cx="0" cy="577500"/>
          </a:xfrm>
          <a:prstGeom prst="straightConnector1">
            <a:avLst/>
          </a:prstGeom>
          <a:noFill/>
          <a:ln cap="flat" cmpd="sng" w="9525">
            <a:solidFill>
              <a:srgbClr val="181814"/>
            </a:solidFill>
            <a:prstDash val="solid"/>
            <a:round/>
            <a:headEnd len="med" w="med" type="none"/>
            <a:tailEnd len="lg" w="lg" type="triangle"/>
          </a:ln>
        </p:spPr>
      </p:cxnSp>
      <p:cxnSp>
        <p:nvCxnSpPr>
          <p:cNvPr id="93" name="Shape 93"/>
          <p:cNvCxnSpPr>
            <a:endCxn id="84" idx="2"/>
          </p:cNvCxnSpPr>
          <p:nvPr/>
        </p:nvCxnSpPr>
        <p:spPr>
          <a:xfrm rot="10800000">
            <a:off x="6878764" y="2752635"/>
            <a:ext cx="0" cy="540600"/>
          </a:xfrm>
          <a:prstGeom prst="straightConnector1">
            <a:avLst/>
          </a:prstGeom>
          <a:noFill/>
          <a:ln cap="flat" cmpd="sng" w="9525">
            <a:solidFill>
              <a:srgbClr val="181814"/>
            </a:solidFill>
            <a:prstDash val="solid"/>
            <a:round/>
            <a:headEnd len="med" w="med" type="none"/>
            <a:tailEnd len="lg" w="lg" type="triangle"/>
          </a:ln>
        </p:spPr>
      </p:cxnSp>
      <p:pic>
        <p:nvPicPr>
          <p:cNvPr descr="A screenshot of a cell phone  Description generated with very high confidence" id="94" name="Shape 94"/>
          <p:cNvPicPr preferRelativeResize="0"/>
          <p:nvPr/>
        </p:nvPicPr>
        <p:blipFill rotWithShape="1">
          <a:blip r:embed="rId5">
            <a:alphaModFix/>
          </a:blip>
          <a:srcRect b="0" l="0" r="0" t="0"/>
          <a:stretch/>
        </p:blipFill>
        <p:spPr>
          <a:xfrm>
            <a:off x="426904" y="3508520"/>
            <a:ext cx="4298700" cy="1252800"/>
          </a:xfrm>
          <a:prstGeom prst="rect">
            <a:avLst/>
          </a:prstGeom>
          <a:noFill/>
          <a:ln>
            <a:noFill/>
          </a:ln>
        </p:spPr>
      </p:pic>
      <p:sp>
        <p:nvSpPr>
          <p:cNvPr id="95" name="Shape 95"/>
          <p:cNvSpPr txBox="1"/>
          <p:nvPr>
            <p:ph idx="1" type="body"/>
          </p:nvPr>
        </p:nvSpPr>
        <p:spPr>
          <a:xfrm>
            <a:off x="485525" y="1423550"/>
            <a:ext cx="3996000" cy="1827000"/>
          </a:xfrm>
          <a:prstGeom prst="rect">
            <a:avLst/>
          </a:prstGeom>
          <a:noFill/>
          <a:ln>
            <a:noFill/>
          </a:ln>
        </p:spPr>
        <p:txBody>
          <a:bodyPr anchorCtr="0" anchor="t" bIns="34275" lIns="68575" rIns="68575" wrap="square" tIns="34275">
            <a:noAutofit/>
          </a:bodyPr>
          <a:lstStyle/>
          <a:p>
            <a:pPr indent="-139700" lvl="0" marL="139700" marR="0" rtl="0" algn="l">
              <a:lnSpc>
                <a:spcPct val="80000"/>
              </a:lnSpc>
              <a:spcBef>
                <a:spcPts val="0"/>
              </a:spcBef>
              <a:spcAft>
                <a:spcPts val="0"/>
              </a:spcAft>
              <a:buClr>
                <a:schemeClr val="accent3"/>
              </a:buClr>
              <a:buSzPts val="1200"/>
              <a:buFont typeface="Noto Sans Symbols"/>
              <a:buChar char="▪"/>
            </a:pPr>
            <a:r>
              <a:rPr b="0" i="0" lang="en" sz="1200" u="none" cap="none" strike="noStrike">
                <a:latin typeface="Arial"/>
                <a:ea typeface="Arial"/>
                <a:cs typeface="Arial"/>
                <a:sym typeface="Arial"/>
              </a:rPr>
              <a:t>Messages composed at the </a:t>
            </a:r>
            <a:r>
              <a:rPr b="0" i="1" lang="en" sz="1200" u="none" cap="none" strike="noStrike">
                <a:latin typeface="Arial"/>
                <a:ea typeface="Arial"/>
                <a:cs typeface="Arial"/>
                <a:sym typeface="Arial"/>
              </a:rPr>
              <a:t>Application layer.</a:t>
            </a:r>
            <a:endParaRPr sz="1200"/>
          </a:p>
          <a:p>
            <a:pPr indent="-152400" lvl="1" marL="342900" marR="0" rtl="0" algn="l">
              <a:lnSpc>
                <a:spcPct val="80000"/>
              </a:lnSpc>
              <a:spcBef>
                <a:spcPts val="300"/>
              </a:spcBef>
              <a:spcAft>
                <a:spcPts val="0"/>
              </a:spcAft>
              <a:buClr>
                <a:schemeClr val="accent3"/>
              </a:buClr>
              <a:buSzPts val="1200"/>
              <a:buFont typeface="Noto Sans Symbols"/>
              <a:buChar char="▪"/>
            </a:pPr>
            <a:r>
              <a:rPr b="0" i="0" lang="en" sz="1200" u="none" cap="none" strike="noStrike">
                <a:latin typeface="Arial"/>
                <a:ea typeface="Arial"/>
                <a:cs typeface="Arial"/>
                <a:sym typeface="Arial"/>
              </a:rPr>
              <a:t>Contain state information</a:t>
            </a:r>
            <a:endParaRPr sz="1200"/>
          </a:p>
          <a:p>
            <a:pPr indent="-152400" lvl="2" marL="546100" marR="0" rtl="0" algn="l">
              <a:lnSpc>
                <a:spcPct val="80000"/>
              </a:lnSpc>
              <a:spcBef>
                <a:spcPts val="500"/>
              </a:spcBef>
              <a:spcAft>
                <a:spcPts val="0"/>
              </a:spcAft>
              <a:buClr>
                <a:schemeClr val="accent3"/>
              </a:buClr>
              <a:buSzPts val="1200"/>
              <a:buFont typeface="Noto Sans Symbols"/>
              <a:buChar char="▪"/>
            </a:pPr>
            <a:r>
              <a:rPr b="0" i="0" lang="en" sz="1200" u="none" cap="none" strike="noStrike">
                <a:latin typeface="Arial"/>
                <a:ea typeface="Arial"/>
                <a:cs typeface="Arial"/>
                <a:sym typeface="Arial"/>
              </a:rPr>
              <a:t>RPM, ambient temperature, brakes pressed etc.</a:t>
            </a:r>
            <a:endParaRPr sz="1200"/>
          </a:p>
          <a:p>
            <a:pPr indent="-139700" lvl="0" marL="139700" marR="0" rtl="0" algn="l">
              <a:lnSpc>
                <a:spcPct val="80000"/>
              </a:lnSpc>
              <a:spcBef>
                <a:spcPts val="1100"/>
              </a:spcBef>
              <a:spcAft>
                <a:spcPts val="0"/>
              </a:spcAft>
              <a:buClr>
                <a:schemeClr val="accent3"/>
              </a:buClr>
              <a:buSzPts val="1200"/>
              <a:buFont typeface="Noto Sans Symbols"/>
              <a:buChar char="▪"/>
            </a:pPr>
            <a:r>
              <a:rPr b="0" i="0" lang="en" sz="1200" u="none" cap="none" strike="noStrike">
                <a:latin typeface="Arial"/>
                <a:ea typeface="Arial"/>
                <a:cs typeface="Arial"/>
                <a:sym typeface="Arial"/>
              </a:rPr>
              <a:t>Transmitted as sequence of bits on the CAN bus</a:t>
            </a:r>
            <a:endParaRPr sz="1200"/>
          </a:p>
          <a:p>
            <a:pPr indent="-152400" lvl="1" marL="342900" marR="0" rtl="0" algn="l">
              <a:lnSpc>
                <a:spcPct val="80000"/>
              </a:lnSpc>
              <a:spcBef>
                <a:spcPts val="300"/>
              </a:spcBef>
              <a:spcAft>
                <a:spcPts val="0"/>
              </a:spcAft>
              <a:buClr>
                <a:schemeClr val="accent3"/>
              </a:buClr>
              <a:buSzPts val="1200"/>
              <a:buFont typeface="Noto Sans Symbols"/>
              <a:buChar char="▪"/>
            </a:pPr>
            <a:r>
              <a:rPr b="0" i="0" lang="en" sz="1200" u="none" cap="none" strike="noStrike">
                <a:latin typeface="Arial"/>
                <a:ea typeface="Arial"/>
                <a:cs typeface="Arial"/>
                <a:sym typeface="Arial"/>
              </a:rPr>
              <a:t>Bundled into J1939 PDU/ CAN Frame</a:t>
            </a:r>
            <a:endParaRPr sz="1200"/>
          </a:p>
          <a:p>
            <a:pPr indent="-139700" lvl="0" marL="139700" marR="0" rtl="0" algn="l">
              <a:lnSpc>
                <a:spcPct val="80000"/>
              </a:lnSpc>
              <a:spcBef>
                <a:spcPts val="1100"/>
              </a:spcBef>
              <a:spcAft>
                <a:spcPts val="0"/>
              </a:spcAft>
              <a:buClr>
                <a:schemeClr val="accent3"/>
              </a:buClr>
              <a:buSzPts val="1200"/>
              <a:buFont typeface="Noto Sans Symbols"/>
              <a:buChar char="▪"/>
            </a:pPr>
            <a:r>
              <a:rPr b="0" i="0" lang="en" sz="1200" u="none" cap="none" strike="noStrike">
                <a:latin typeface="Arial"/>
                <a:ea typeface="Arial"/>
                <a:cs typeface="Arial"/>
                <a:sym typeface="Arial"/>
              </a:rPr>
              <a:t>ECUs receive, interpret and use messages</a:t>
            </a:r>
            <a:endParaRPr sz="1200"/>
          </a:p>
          <a:p>
            <a:pPr indent="-152400" lvl="1" marL="342900" marR="0" rtl="0" algn="l">
              <a:lnSpc>
                <a:spcPct val="80000"/>
              </a:lnSpc>
              <a:spcBef>
                <a:spcPts val="300"/>
              </a:spcBef>
              <a:spcAft>
                <a:spcPts val="0"/>
              </a:spcAft>
              <a:buClr>
                <a:schemeClr val="accent3"/>
              </a:buClr>
              <a:buSzPts val="1200"/>
              <a:buFont typeface="Noto Sans Symbols"/>
              <a:buChar char="▪"/>
            </a:pPr>
            <a:r>
              <a:rPr b="0" i="0" lang="en" sz="1200" u="none" cap="none" strike="noStrike">
                <a:latin typeface="Arial"/>
                <a:ea typeface="Arial"/>
                <a:cs typeface="Arial"/>
                <a:sym typeface="Arial"/>
              </a:rPr>
              <a:t>Eg. RPM displayed on the dash</a:t>
            </a:r>
            <a:endParaRPr b="0" i="0" sz="1200" u="none" cap="none" strike="noStrike">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Shape 100"/>
          <p:cNvSpPr/>
          <p:nvPr/>
        </p:nvSpPr>
        <p:spPr>
          <a:xfrm>
            <a:off x="0" y="0"/>
            <a:ext cx="9144000" cy="5143500"/>
          </a:xfrm>
          <a:prstGeom prst="rect">
            <a:avLst/>
          </a:prstGeom>
          <a:solidFill>
            <a:schemeClr val="lt1"/>
          </a:solidFill>
          <a:ln>
            <a:noFill/>
          </a:ln>
        </p:spPr>
        <p:txBody>
          <a:bodyPr anchorCtr="0" anchor="ctr" bIns="68575" lIns="68575" rIns="68575" wrap="square" tIns="68575">
            <a:noAutofit/>
          </a:bodyPr>
          <a:lstStyle/>
          <a:p>
            <a:pPr indent="0" lvl="0" marL="0">
              <a:spcBef>
                <a:spcPts val="0"/>
              </a:spcBef>
              <a:spcAft>
                <a:spcPts val="0"/>
              </a:spcAft>
              <a:buNone/>
            </a:pPr>
            <a:r>
              <a:t/>
            </a:r>
            <a:endParaRPr/>
          </a:p>
        </p:txBody>
      </p:sp>
      <p:grpSp>
        <p:nvGrpSpPr>
          <p:cNvPr id="101" name="Shape 101"/>
          <p:cNvGrpSpPr/>
          <p:nvPr/>
        </p:nvGrpSpPr>
        <p:grpSpPr>
          <a:xfrm>
            <a:off x="8551294" y="4672261"/>
            <a:ext cx="342938" cy="342938"/>
            <a:chOff x="11361456" y="6195813"/>
            <a:chExt cx="548700" cy="548700"/>
          </a:xfrm>
        </p:grpSpPr>
        <p:sp>
          <p:nvSpPr>
            <p:cNvPr id="102" name="Shape 102"/>
            <p:cNvSpPr/>
            <p:nvPr/>
          </p:nvSpPr>
          <p:spPr>
            <a:xfrm>
              <a:off x="11361456" y="6195813"/>
              <a:ext cx="548700" cy="548700"/>
            </a:xfrm>
            <a:prstGeom prst="ellipse">
              <a:avLst/>
            </a:prstGeom>
            <a:blipFill rotWithShape="1">
              <a:blip r:embed="rId3">
                <a:alphaModFix/>
              </a:blip>
              <a:tile algn="tl" flip="none" tx="50800" sx="84997" ty="0" sy="84997"/>
            </a:blipFill>
            <a:ln>
              <a:noFill/>
            </a:ln>
          </p:spPr>
          <p:txBody>
            <a:bodyPr anchorCtr="0" anchor="ctr" bIns="68575" lIns="68575" rIns="68575" wrap="square" tIns="68575">
              <a:noAutofit/>
            </a:bodyPr>
            <a:lstStyle/>
            <a:p>
              <a:pPr indent="0" lvl="0" marL="0">
                <a:spcBef>
                  <a:spcPts val="0"/>
                </a:spcBef>
                <a:spcAft>
                  <a:spcPts val="0"/>
                </a:spcAft>
                <a:buNone/>
              </a:pPr>
              <a:r>
                <a:t/>
              </a:r>
              <a:endParaRPr/>
            </a:p>
          </p:txBody>
        </p:sp>
        <p:sp>
          <p:nvSpPr>
            <p:cNvPr id="103" name="Shape 103"/>
            <p:cNvSpPr/>
            <p:nvPr/>
          </p:nvSpPr>
          <p:spPr>
            <a:xfrm>
              <a:off x="11396488" y="6230844"/>
              <a:ext cx="478500" cy="478500"/>
            </a:xfrm>
            <a:prstGeom prst="ellipse">
              <a:avLst/>
            </a:prstGeom>
            <a:noFill/>
            <a:ln cap="flat" cmpd="sng" w="12700">
              <a:solidFill>
                <a:srgbClr val="FFFFFF"/>
              </a:solidFill>
              <a:prstDash val="solid"/>
              <a:round/>
              <a:headEnd len="med" w="med" type="none"/>
              <a:tailEnd len="med" w="med" type="none"/>
            </a:ln>
          </p:spPr>
          <p:txBody>
            <a:bodyPr anchorCtr="0" anchor="ctr" bIns="68575" lIns="68575" rIns="68575" wrap="square" tIns="68575">
              <a:noAutofit/>
            </a:bodyPr>
            <a:lstStyle/>
            <a:p>
              <a:pPr indent="0" lvl="0" marL="0">
                <a:spcBef>
                  <a:spcPts val="0"/>
                </a:spcBef>
                <a:spcAft>
                  <a:spcPts val="0"/>
                </a:spcAft>
                <a:buNone/>
              </a:pPr>
              <a:r>
                <a:t/>
              </a:r>
              <a:endParaRPr/>
            </a:p>
          </p:txBody>
        </p:sp>
      </p:grpSp>
      <p:pic>
        <p:nvPicPr>
          <p:cNvPr descr="A screenshot of a cell phone  Description generated with very high confidence" id="104" name="Shape 104"/>
          <p:cNvPicPr preferRelativeResize="0"/>
          <p:nvPr/>
        </p:nvPicPr>
        <p:blipFill rotWithShape="1">
          <a:blip r:embed="rId4">
            <a:alphaModFix/>
          </a:blip>
          <a:srcRect b="0" l="0" r="0" t="0"/>
          <a:stretch/>
        </p:blipFill>
        <p:spPr>
          <a:xfrm>
            <a:off x="474046" y="1748590"/>
            <a:ext cx="3885900" cy="1182900"/>
          </a:xfrm>
          <a:prstGeom prst="rect">
            <a:avLst/>
          </a:prstGeom>
          <a:noFill/>
          <a:ln>
            <a:noFill/>
          </a:ln>
        </p:spPr>
      </p:pic>
      <p:pic>
        <p:nvPicPr>
          <p:cNvPr id="105" name="Shape 105"/>
          <p:cNvPicPr preferRelativeResize="0"/>
          <p:nvPr/>
        </p:nvPicPr>
        <p:blipFill rotWithShape="1">
          <a:blip r:embed="rId5">
            <a:alphaModFix/>
          </a:blip>
          <a:srcRect b="0" l="0" r="0" t="0"/>
          <a:stretch/>
        </p:blipFill>
        <p:spPr>
          <a:xfrm>
            <a:off x="198979" y="3076595"/>
            <a:ext cx="4310100" cy="1346400"/>
          </a:xfrm>
          <a:prstGeom prst="rect">
            <a:avLst/>
          </a:prstGeom>
          <a:noFill/>
          <a:ln>
            <a:noFill/>
          </a:ln>
        </p:spPr>
      </p:pic>
      <p:sp>
        <p:nvSpPr>
          <p:cNvPr id="106" name="Shape 106"/>
          <p:cNvSpPr txBox="1"/>
          <p:nvPr>
            <p:ph type="title"/>
          </p:nvPr>
        </p:nvSpPr>
        <p:spPr>
          <a:xfrm>
            <a:off x="802385" y="363474"/>
            <a:ext cx="7749000" cy="1206900"/>
          </a:xfrm>
          <a:prstGeom prst="rect">
            <a:avLst/>
          </a:prstGeom>
          <a:noFill/>
          <a:ln>
            <a:noFill/>
          </a:ln>
        </p:spPr>
        <p:txBody>
          <a:bodyPr anchorCtr="0" anchor="ctr" bIns="34275" lIns="68575" rIns="68575" wrap="square" tIns="34275">
            <a:noAutofit/>
          </a:bodyPr>
          <a:lstStyle/>
          <a:p>
            <a:pPr indent="0" lvl="0" marL="0" marR="0" rtl="0" algn="l">
              <a:lnSpc>
                <a:spcPct val="90000"/>
              </a:lnSpc>
              <a:spcBef>
                <a:spcPts val="0"/>
              </a:spcBef>
              <a:spcAft>
                <a:spcPts val="0"/>
              </a:spcAft>
              <a:buFont typeface="Arial Black"/>
              <a:buNone/>
            </a:pPr>
            <a:r>
              <a:rPr b="0" i="0" lang="en" sz="3600" u="none" cap="none" strike="noStrike">
                <a:latin typeface="Arial Black"/>
                <a:ea typeface="Arial Black"/>
                <a:cs typeface="Arial Black"/>
                <a:sym typeface="Arial Black"/>
              </a:rPr>
              <a:t>J1939 Message Interpretation</a:t>
            </a:r>
            <a:endParaRPr/>
          </a:p>
        </p:txBody>
      </p:sp>
      <p:sp>
        <p:nvSpPr>
          <p:cNvPr id="107" name="Shape 107"/>
          <p:cNvSpPr txBox="1"/>
          <p:nvPr/>
        </p:nvSpPr>
        <p:spPr>
          <a:xfrm>
            <a:off x="4325539" y="1480931"/>
            <a:ext cx="4419300" cy="3191400"/>
          </a:xfrm>
          <a:prstGeom prst="rect">
            <a:avLst/>
          </a:prstGeom>
          <a:noFill/>
          <a:ln>
            <a:noFill/>
          </a:ln>
        </p:spPr>
        <p:txBody>
          <a:bodyPr anchorCtr="0" anchor="t" bIns="34275" lIns="68575" rIns="68575" wrap="square" tIns="34275">
            <a:noAutofit/>
          </a:bodyPr>
          <a:lstStyle/>
          <a:p>
            <a:pPr indent="-139700" lvl="1" marL="342900" marR="0" rtl="0" algn="l">
              <a:lnSpc>
                <a:spcPct val="100000"/>
              </a:lnSpc>
              <a:spcBef>
                <a:spcPts val="0"/>
              </a:spcBef>
              <a:spcAft>
                <a:spcPts val="0"/>
              </a:spcAft>
              <a:buClr>
                <a:schemeClr val="accent3"/>
              </a:buClr>
              <a:buSzPts val="1000"/>
              <a:buFont typeface="Noto Sans Symbols"/>
              <a:buChar char="▪"/>
            </a:pPr>
            <a:r>
              <a:rPr b="0" i="0" lang="en" sz="1200" u="none" cap="none" strike="noStrike">
                <a:solidFill>
                  <a:schemeClr val="accent3"/>
                </a:solidFill>
                <a:latin typeface="Arial"/>
                <a:ea typeface="Arial"/>
                <a:cs typeface="Arial"/>
                <a:sym typeface="Arial"/>
              </a:rPr>
              <a:t>CAN frame is obtained</a:t>
            </a:r>
            <a:endParaRPr sz="1100">
              <a:solidFill>
                <a:schemeClr val="accent3"/>
              </a:solidFill>
            </a:endParaRPr>
          </a:p>
          <a:p>
            <a:pPr indent="-139700" lvl="2" marL="546100" marR="0" rtl="0" algn="l">
              <a:lnSpc>
                <a:spcPct val="100000"/>
              </a:lnSpc>
              <a:spcBef>
                <a:spcPts val="600"/>
              </a:spcBef>
              <a:spcAft>
                <a:spcPts val="0"/>
              </a:spcAft>
              <a:buClr>
                <a:schemeClr val="accent3"/>
              </a:buClr>
              <a:buSzPts val="1000"/>
              <a:buFont typeface="Noto Sans Symbols"/>
              <a:buChar char="▪"/>
            </a:pPr>
            <a:r>
              <a:rPr b="0" i="0" lang="en" sz="1200" u="none" cap="none" strike="noStrike">
                <a:solidFill>
                  <a:schemeClr val="accent3"/>
                </a:solidFill>
                <a:latin typeface="Arial"/>
                <a:ea typeface="Arial"/>
                <a:cs typeface="Arial"/>
                <a:sym typeface="Arial"/>
              </a:rPr>
              <a:t>start-of-frame and end-of-frame bits are used.</a:t>
            </a:r>
            <a:endParaRPr sz="1100">
              <a:solidFill>
                <a:schemeClr val="accent3"/>
              </a:solidFill>
            </a:endParaRPr>
          </a:p>
          <a:p>
            <a:pPr indent="-139700" lvl="1" marL="342900" marR="0" rtl="0" algn="l">
              <a:lnSpc>
                <a:spcPct val="100000"/>
              </a:lnSpc>
              <a:spcBef>
                <a:spcPts val="600"/>
              </a:spcBef>
              <a:spcAft>
                <a:spcPts val="0"/>
              </a:spcAft>
              <a:buClr>
                <a:schemeClr val="accent3"/>
              </a:buClr>
              <a:buSzPts val="1000"/>
              <a:buFont typeface="Noto Sans Symbols"/>
              <a:buChar char="▪"/>
            </a:pPr>
            <a:r>
              <a:rPr b="0" i="0" lang="en" sz="1200" u="none" cap="none" strike="noStrike">
                <a:solidFill>
                  <a:schemeClr val="accent3"/>
                </a:solidFill>
                <a:latin typeface="Arial"/>
                <a:ea typeface="Arial"/>
                <a:cs typeface="Arial"/>
                <a:sym typeface="Arial"/>
              </a:rPr>
              <a:t>CAN specific bits are removed to obtain a J1939 PDU</a:t>
            </a:r>
            <a:endParaRPr sz="1100">
              <a:solidFill>
                <a:schemeClr val="accent3"/>
              </a:solidFill>
            </a:endParaRPr>
          </a:p>
          <a:p>
            <a:pPr indent="-139700" lvl="1" marL="342900" marR="0" rtl="0" algn="l">
              <a:lnSpc>
                <a:spcPct val="100000"/>
              </a:lnSpc>
              <a:spcBef>
                <a:spcPts val="600"/>
              </a:spcBef>
              <a:spcAft>
                <a:spcPts val="0"/>
              </a:spcAft>
              <a:buClr>
                <a:schemeClr val="accent3"/>
              </a:buClr>
              <a:buSzPts val="1000"/>
              <a:buFont typeface="Noto Sans Symbols"/>
              <a:buChar char="▪"/>
            </a:pPr>
            <a:r>
              <a:rPr b="0" i="0" lang="en" sz="1200" u="none" cap="none" strike="noStrike">
                <a:solidFill>
                  <a:schemeClr val="accent3"/>
                </a:solidFill>
                <a:latin typeface="Arial"/>
                <a:ea typeface="Arial"/>
                <a:cs typeface="Arial"/>
                <a:sym typeface="Arial"/>
              </a:rPr>
              <a:t>PDU has a </a:t>
            </a:r>
            <a:r>
              <a:rPr b="0" i="1" lang="en" sz="1200" u="none" cap="none" strike="noStrike">
                <a:solidFill>
                  <a:schemeClr val="accent3"/>
                </a:solidFill>
                <a:latin typeface="Arial"/>
                <a:ea typeface="Arial"/>
                <a:cs typeface="Arial"/>
                <a:sym typeface="Arial"/>
              </a:rPr>
              <a:t>29 bit identifier and 64 bits data</a:t>
            </a:r>
            <a:endParaRPr sz="1100">
              <a:solidFill>
                <a:schemeClr val="accent3"/>
              </a:solidFill>
            </a:endParaRPr>
          </a:p>
          <a:p>
            <a:pPr indent="-139700" lvl="1" marL="342900" marR="0" rtl="0" algn="l">
              <a:lnSpc>
                <a:spcPct val="100000"/>
              </a:lnSpc>
              <a:spcBef>
                <a:spcPts val="600"/>
              </a:spcBef>
              <a:spcAft>
                <a:spcPts val="0"/>
              </a:spcAft>
              <a:buClr>
                <a:schemeClr val="accent3"/>
              </a:buClr>
              <a:buSzPts val="1000"/>
              <a:buFont typeface="Noto Sans Symbols"/>
              <a:buChar char="▪"/>
            </a:pPr>
            <a:r>
              <a:rPr b="0" i="0" lang="en" sz="1200" u="none" cap="none" strike="noStrike">
                <a:solidFill>
                  <a:schemeClr val="accent3"/>
                </a:solidFill>
                <a:latin typeface="Arial"/>
                <a:ea typeface="Arial"/>
                <a:cs typeface="Arial"/>
                <a:sym typeface="Arial"/>
              </a:rPr>
              <a:t>Parameter Group Number (PGN) is obtained.</a:t>
            </a:r>
            <a:endParaRPr sz="1100">
              <a:solidFill>
                <a:schemeClr val="accent3"/>
              </a:solidFill>
            </a:endParaRPr>
          </a:p>
          <a:p>
            <a:pPr indent="-139700" lvl="2" marL="546100" marR="0" rtl="0" algn="l">
              <a:lnSpc>
                <a:spcPct val="100000"/>
              </a:lnSpc>
              <a:spcBef>
                <a:spcPts val="600"/>
              </a:spcBef>
              <a:spcAft>
                <a:spcPts val="0"/>
              </a:spcAft>
              <a:buClr>
                <a:schemeClr val="accent3"/>
              </a:buClr>
              <a:buSzPts val="1000"/>
              <a:buFont typeface="Noto Sans Symbols"/>
              <a:buChar char="▪"/>
            </a:pPr>
            <a:r>
              <a:rPr b="0" i="0" lang="en" sz="1200" u="none" cap="none" strike="noStrike">
                <a:solidFill>
                  <a:schemeClr val="accent3"/>
                </a:solidFill>
                <a:latin typeface="Arial"/>
                <a:ea typeface="Arial"/>
                <a:cs typeface="Arial"/>
                <a:sym typeface="Arial"/>
              </a:rPr>
              <a:t>Eg. PGN 64993 from the example above.</a:t>
            </a:r>
            <a:endParaRPr sz="1100">
              <a:solidFill>
                <a:schemeClr val="accent3"/>
              </a:solidFill>
            </a:endParaRPr>
          </a:p>
          <a:p>
            <a:pPr indent="-139700" lvl="1" marL="342900" marR="0" rtl="0" algn="l">
              <a:lnSpc>
                <a:spcPct val="100000"/>
              </a:lnSpc>
              <a:spcBef>
                <a:spcPts val="600"/>
              </a:spcBef>
              <a:spcAft>
                <a:spcPts val="0"/>
              </a:spcAft>
              <a:buClr>
                <a:schemeClr val="accent3"/>
              </a:buClr>
              <a:buSzPts val="1000"/>
              <a:buFont typeface="Noto Sans Symbols"/>
              <a:buChar char="▪"/>
            </a:pPr>
            <a:r>
              <a:rPr b="0" i="0" lang="en" sz="1200" u="none" cap="none" strike="noStrike">
                <a:solidFill>
                  <a:schemeClr val="accent3"/>
                </a:solidFill>
                <a:latin typeface="Arial"/>
                <a:ea typeface="Arial"/>
                <a:cs typeface="Arial"/>
                <a:sym typeface="Arial"/>
              </a:rPr>
              <a:t>Associated Suspect Parameter Numbers (SPNs) are obtained from J1939 Digital Annex.</a:t>
            </a:r>
            <a:endParaRPr sz="1100">
              <a:solidFill>
                <a:schemeClr val="accent3"/>
              </a:solidFill>
            </a:endParaRPr>
          </a:p>
          <a:p>
            <a:pPr indent="-139700" lvl="2" marL="546100" marR="0" rtl="0" algn="l">
              <a:lnSpc>
                <a:spcPct val="100000"/>
              </a:lnSpc>
              <a:spcBef>
                <a:spcPts val="600"/>
              </a:spcBef>
              <a:spcAft>
                <a:spcPts val="0"/>
              </a:spcAft>
              <a:buClr>
                <a:schemeClr val="accent3"/>
              </a:buClr>
              <a:buSzPts val="1000"/>
              <a:buFont typeface="Noto Sans Symbols"/>
              <a:buChar char="▪"/>
            </a:pPr>
            <a:r>
              <a:rPr b="0" i="0" lang="en" sz="1200" u="none" cap="none" strike="noStrike">
                <a:solidFill>
                  <a:schemeClr val="accent3"/>
                </a:solidFill>
                <a:latin typeface="Arial"/>
                <a:ea typeface="Arial"/>
                <a:cs typeface="Arial"/>
                <a:sym typeface="Arial"/>
              </a:rPr>
              <a:t>Eg. SPN 2609, SPN 7853</a:t>
            </a:r>
            <a:endParaRPr sz="1100">
              <a:solidFill>
                <a:schemeClr val="accent3"/>
              </a:solidFill>
            </a:endParaRPr>
          </a:p>
          <a:p>
            <a:pPr indent="-139700" lvl="1" marL="342900" marR="0" rtl="0" algn="l">
              <a:lnSpc>
                <a:spcPct val="100000"/>
              </a:lnSpc>
              <a:spcBef>
                <a:spcPts val="600"/>
              </a:spcBef>
              <a:spcAft>
                <a:spcPts val="0"/>
              </a:spcAft>
              <a:buClr>
                <a:schemeClr val="accent3"/>
              </a:buClr>
              <a:buSzPts val="1000"/>
              <a:buFont typeface="Noto Sans Symbols"/>
              <a:buChar char="▪"/>
            </a:pPr>
            <a:r>
              <a:rPr b="0" i="0" lang="en" sz="1200" u="none" cap="none" strike="noStrike">
                <a:solidFill>
                  <a:schemeClr val="accent3"/>
                </a:solidFill>
                <a:latin typeface="Arial"/>
                <a:ea typeface="Arial"/>
                <a:cs typeface="Arial"/>
                <a:sym typeface="Arial"/>
              </a:rPr>
              <a:t>SPNs bits extracted using </a:t>
            </a:r>
            <a:r>
              <a:rPr b="0" i="1" lang="en" sz="1200" u="none" cap="none" strike="noStrike">
                <a:solidFill>
                  <a:schemeClr val="accent3"/>
                </a:solidFill>
                <a:latin typeface="Arial"/>
                <a:ea typeface="Arial"/>
                <a:cs typeface="Arial"/>
                <a:sym typeface="Arial"/>
              </a:rPr>
              <a:t>Length </a:t>
            </a:r>
            <a:r>
              <a:rPr b="0" i="0" lang="en" sz="1200" u="none" cap="none" strike="noStrike">
                <a:solidFill>
                  <a:schemeClr val="accent3"/>
                </a:solidFill>
                <a:latin typeface="Arial"/>
                <a:ea typeface="Arial"/>
                <a:cs typeface="Arial"/>
                <a:sym typeface="Arial"/>
              </a:rPr>
              <a:t>and</a:t>
            </a:r>
            <a:r>
              <a:rPr b="0" i="1" lang="en" sz="1200" u="none" cap="none" strike="noStrike">
                <a:solidFill>
                  <a:schemeClr val="accent3"/>
                </a:solidFill>
                <a:latin typeface="Arial"/>
                <a:ea typeface="Arial"/>
                <a:cs typeface="Arial"/>
                <a:sym typeface="Arial"/>
              </a:rPr>
              <a:t> Starting bit position</a:t>
            </a:r>
            <a:endParaRPr b="0" i="0" sz="1200" u="none" cap="none" strike="noStrike">
              <a:solidFill>
                <a:schemeClr val="accent3"/>
              </a:solidFill>
              <a:latin typeface="Arial"/>
              <a:ea typeface="Arial"/>
              <a:cs typeface="Arial"/>
              <a:sym typeface="Arial"/>
            </a:endParaRPr>
          </a:p>
          <a:p>
            <a:pPr indent="-139700" lvl="1" marL="342900" marR="0" rtl="0" algn="l">
              <a:lnSpc>
                <a:spcPct val="100000"/>
              </a:lnSpc>
              <a:spcBef>
                <a:spcPts val="600"/>
              </a:spcBef>
              <a:spcAft>
                <a:spcPts val="0"/>
              </a:spcAft>
              <a:buClr>
                <a:schemeClr val="accent3"/>
              </a:buClr>
              <a:buSzPts val="1000"/>
              <a:buFont typeface="Noto Sans Symbols"/>
              <a:buChar char="▪"/>
            </a:pPr>
            <a:r>
              <a:rPr b="0" i="0" lang="en" sz="1200" u="none" cap="none" strike="noStrike">
                <a:solidFill>
                  <a:schemeClr val="accent3"/>
                </a:solidFill>
                <a:latin typeface="Arial"/>
                <a:ea typeface="Arial"/>
                <a:cs typeface="Arial"/>
                <a:sym typeface="Arial"/>
              </a:rPr>
              <a:t>SPNs interpreted using </a:t>
            </a:r>
            <a:r>
              <a:rPr b="0" i="1" lang="en" sz="1200" u="none" cap="none" strike="noStrike">
                <a:solidFill>
                  <a:schemeClr val="accent3"/>
                </a:solidFill>
                <a:latin typeface="Arial"/>
                <a:ea typeface="Arial"/>
                <a:cs typeface="Arial"/>
                <a:sym typeface="Arial"/>
              </a:rPr>
              <a:t>Resolution </a:t>
            </a:r>
            <a:r>
              <a:rPr b="0" i="0" lang="en" sz="1200" u="none" cap="none" strike="noStrike">
                <a:solidFill>
                  <a:schemeClr val="accent3"/>
                </a:solidFill>
                <a:latin typeface="Arial"/>
                <a:ea typeface="Arial"/>
                <a:cs typeface="Arial"/>
                <a:sym typeface="Arial"/>
              </a:rPr>
              <a:t>and </a:t>
            </a:r>
            <a:r>
              <a:rPr b="0" i="1" lang="en" sz="1200" u="none" cap="none" strike="noStrike">
                <a:solidFill>
                  <a:schemeClr val="accent3"/>
                </a:solidFill>
                <a:latin typeface="Arial"/>
                <a:ea typeface="Arial"/>
                <a:cs typeface="Arial"/>
                <a:sym typeface="Arial"/>
              </a:rPr>
              <a:t>Offset.</a:t>
            </a:r>
            <a:endParaRPr sz="1100">
              <a:solidFill>
                <a:schemeClr val="accent3"/>
              </a:solidFill>
            </a:endParaRPr>
          </a:p>
          <a:p>
            <a:pPr indent="-139700" lvl="2" marL="546100" marR="0" rtl="0" algn="l">
              <a:lnSpc>
                <a:spcPct val="100000"/>
              </a:lnSpc>
              <a:spcBef>
                <a:spcPts val="600"/>
              </a:spcBef>
              <a:spcAft>
                <a:spcPts val="0"/>
              </a:spcAft>
              <a:buClr>
                <a:schemeClr val="accent3"/>
              </a:buClr>
              <a:buSzPts val="1000"/>
              <a:buFont typeface="Noto Sans Symbols"/>
              <a:buChar char="▪"/>
            </a:pPr>
            <a:r>
              <a:rPr b="0" i="0" lang="en" sz="1200" u="none" cap="none" strike="noStrike">
                <a:solidFill>
                  <a:schemeClr val="accent3"/>
                </a:solidFill>
                <a:latin typeface="Arial"/>
                <a:ea typeface="Arial"/>
                <a:cs typeface="Arial"/>
                <a:sym typeface="Arial"/>
              </a:rPr>
              <a:t>SPN 2609 [Cab/AC Refrigerant Compressor Outlet Pressure] </a:t>
            </a:r>
            <a:r>
              <a:rPr b="0" i="1" lang="en" sz="1200" u="none" cap="none" strike="noStrike">
                <a:solidFill>
                  <a:schemeClr val="accent3"/>
                </a:solidFill>
                <a:latin typeface="Arial"/>
                <a:ea typeface="Arial"/>
                <a:cs typeface="Arial"/>
                <a:sym typeface="Arial"/>
              </a:rPr>
              <a:t>-&gt; 01100100</a:t>
            </a:r>
            <a:r>
              <a:rPr b="0" baseline="-25000" i="1" lang="en" sz="1200" u="none" cap="none" strike="noStrike">
                <a:solidFill>
                  <a:schemeClr val="accent3"/>
                </a:solidFill>
                <a:latin typeface="Arial"/>
                <a:ea typeface="Arial"/>
                <a:cs typeface="Arial"/>
                <a:sym typeface="Arial"/>
              </a:rPr>
              <a:t>2</a:t>
            </a:r>
            <a:r>
              <a:rPr b="0" i="1" lang="en" sz="1200" u="none" cap="none" strike="noStrike">
                <a:solidFill>
                  <a:schemeClr val="accent3"/>
                </a:solidFill>
                <a:latin typeface="Arial"/>
                <a:ea typeface="Arial"/>
                <a:cs typeface="Arial"/>
                <a:sym typeface="Arial"/>
              </a:rPr>
              <a:t>*16</a:t>
            </a:r>
            <a:r>
              <a:rPr b="0" baseline="-25000" i="1" lang="en" sz="1200" u="none" cap="none" strike="noStrike">
                <a:solidFill>
                  <a:schemeClr val="accent3"/>
                </a:solidFill>
                <a:latin typeface="Arial"/>
                <a:ea typeface="Arial"/>
                <a:cs typeface="Arial"/>
                <a:sym typeface="Arial"/>
              </a:rPr>
              <a:t>10</a:t>
            </a:r>
            <a:r>
              <a:rPr b="0" i="1" lang="en" sz="1200" u="none" cap="none" strike="noStrike">
                <a:solidFill>
                  <a:schemeClr val="accent3"/>
                </a:solidFill>
                <a:latin typeface="Arial"/>
                <a:ea typeface="Arial"/>
                <a:cs typeface="Arial"/>
                <a:sym typeface="Arial"/>
              </a:rPr>
              <a:t> + 0</a:t>
            </a:r>
            <a:r>
              <a:rPr b="0" baseline="-25000" i="1" lang="en" sz="1200" u="none" cap="none" strike="noStrike">
                <a:solidFill>
                  <a:schemeClr val="accent3"/>
                </a:solidFill>
                <a:latin typeface="Arial"/>
                <a:ea typeface="Arial"/>
                <a:cs typeface="Arial"/>
                <a:sym typeface="Arial"/>
              </a:rPr>
              <a:t>10</a:t>
            </a:r>
            <a:r>
              <a:rPr b="0" i="1" lang="en" sz="1200" u="none" cap="none" strike="noStrike">
                <a:solidFill>
                  <a:schemeClr val="accent3"/>
                </a:solidFill>
                <a:latin typeface="Arial"/>
                <a:ea typeface="Arial"/>
                <a:cs typeface="Arial"/>
                <a:sym typeface="Arial"/>
              </a:rPr>
              <a:t> -&gt; 100*16 -&gt; 1600 kPa.</a:t>
            </a:r>
            <a:endParaRPr sz="1100">
              <a:solidFill>
                <a:schemeClr val="accent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Shape 11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spcAft>
                <a:spcPts val="0"/>
              </a:spcAft>
              <a:buNone/>
            </a:pPr>
            <a:r>
              <a:rPr lang="en"/>
              <a:t>Attacks in a Nutshell [J1939 specific and CAN-&gt;J1939]</a:t>
            </a:r>
            <a:endParaRPr/>
          </a:p>
        </p:txBody>
      </p:sp>
      <p:pic>
        <p:nvPicPr>
          <p:cNvPr id="113" name="Shape 113"/>
          <p:cNvPicPr preferRelativeResize="0"/>
          <p:nvPr/>
        </p:nvPicPr>
        <p:blipFill>
          <a:blip r:embed="rId3">
            <a:alphaModFix/>
          </a:blip>
          <a:stretch>
            <a:fillRect/>
          </a:stretch>
        </p:blipFill>
        <p:spPr>
          <a:xfrm>
            <a:off x="3228975" y="1156175"/>
            <a:ext cx="2686050" cy="2419350"/>
          </a:xfrm>
          <a:prstGeom prst="rect">
            <a:avLst/>
          </a:prstGeom>
          <a:noFill/>
          <a:ln>
            <a:noFill/>
          </a:ln>
        </p:spPr>
      </p:pic>
      <p:sp>
        <p:nvSpPr>
          <p:cNvPr id="114" name="Shape 114"/>
          <p:cNvSpPr txBox="1"/>
          <p:nvPr>
            <p:ph idx="1" type="body"/>
          </p:nvPr>
        </p:nvSpPr>
        <p:spPr>
          <a:xfrm>
            <a:off x="334275" y="1153425"/>
            <a:ext cx="2894700" cy="2144700"/>
          </a:xfrm>
          <a:prstGeom prst="rect">
            <a:avLst/>
          </a:prstGeom>
          <a:solidFill>
            <a:srgbClr val="D9D9D9"/>
          </a:solidFill>
        </p:spPr>
        <p:txBody>
          <a:bodyPr anchorCtr="0" anchor="t" bIns="91425" lIns="91425" rIns="91425" wrap="square" tIns="91425">
            <a:noAutofit/>
          </a:bodyPr>
          <a:lstStyle/>
          <a:p>
            <a:pPr indent="-292100" lvl="0" marL="457200" rtl="0">
              <a:spcBef>
                <a:spcPts val="0"/>
              </a:spcBef>
              <a:spcAft>
                <a:spcPts val="0"/>
              </a:spcAft>
              <a:buClr>
                <a:srgbClr val="000000"/>
              </a:buClr>
              <a:buSzPts val="1000"/>
              <a:buAutoNum type="arabicPeriod"/>
            </a:pPr>
            <a:r>
              <a:rPr lang="en" sz="1000">
                <a:solidFill>
                  <a:srgbClr val="000000"/>
                </a:solidFill>
              </a:rPr>
              <a:t>Reconnaissance</a:t>
            </a:r>
            <a:endParaRPr sz="1000">
              <a:solidFill>
                <a:srgbClr val="000000"/>
              </a:solidFill>
            </a:endParaRPr>
          </a:p>
          <a:p>
            <a:pPr indent="-292100" lvl="1" marL="914400" rtl="0">
              <a:spcBef>
                <a:spcPts val="0"/>
              </a:spcBef>
              <a:spcAft>
                <a:spcPts val="0"/>
              </a:spcAft>
              <a:buClr>
                <a:srgbClr val="000000"/>
              </a:buClr>
              <a:buSzPts val="1000"/>
              <a:buAutoNum type="alphaLcPeriod"/>
            </a:pPr>
            <a:r>
              <a:rPr lang="en" sz="1000">
                <a:solidFill>
                  <a:srgbClr val="000000"/>
                </a:solidFill>
              </a:rPr>
              <a:t>Interpret protocol workflow</a:t>
            </a:r>
            <a:endParaRPr sz="1000">
              <a:solidFill>
                <a:srgbClr val="000000"/>
              </a:solidFill>
            </a:endParaRPr>
          </a:p>
          <a:p>
            <a:pPr indent="-292100" lvl="2" marL="1371600" rtl="0">
              <a:spcBef>
                <a:spcPts val="0"/>
              </a:spcBef>
              <a:spcAft>
                <a:spcPts val="0"/>
              </a:spcAft>
              <a:buClr>
                <a:srgbClr val="000000"/>
              </a:buClr>
              <a:buSzPts val="1000"/>
              <a:buChar char="■"/>
            </a:pPr>
            <a:r>
              <a:rPr lang="en" sz="1000">
                <a:solidFill>
                  <a:srgbClr val="000000"/>
                </a:solidFill>
              </a:rPr>
              <a:t>Already public for J1939</a:t>
            </a:r>
            <a:endParaRPr sz="1000">
              <a:solidFill>
                <a:srgbClr val="000000"/>
              </a:solidFill>
            </a:endParaRPr>
          </a:p>
          <a:p>
            <a:pPr indent="-292100" lvl="1" marL="914400" rtl="0">
              <a:spcBef>
                <a:spcPts val="0"/>
              </a:spcBef>
              <a:spcAft>
                <a:spcPts val="0"/>
              </a:spcAft>
              <a:buClr>
                <a:srgbClr val="000000"/>
              </a:buClr>
              <a:buSzPts val="1000"/>
              <a:buAutoNum type="alphaLcPeriod"/>
            </a:pPr>
            <a:r>
              <a:rPr lang="en" sz="1000">
                <a:solidFill>
                  <a:srgbClr val="000000"/>
                </a:solidFill>
              </a:rPr>
              <a:t>Interpret triggers</a:t>
            </a:r>
            <a:endParaRPr sz="1000">
              <a:solidFill>
                <a:srgbClr val="000000"/>
              </a:solidFill>
            </a:endParaRPr>
          </a:p>
          <a:p>
            <a:pPr indent="-292100" lvl="2" marL="1371600" rtl="0">
              <a:spcBef>
                <a:spcPts val="0"/>
              </a:spcBef>
              <a:spcAft>
                <a:spcPts val="0"/>
              </a:spcAft>
              <a:buClr>
                <a:srgbClr val="000000"/>
              </a:buClr>
              <a:buSzPts val="1000"/>
              <a:buChar char="■"/>
            </a:pPr>
            <a:r>
              <a:rPr lang="en" sz="1000">
                <a:solidFill>
                  <a:srgbClr val="000000"/>
                </a:solidFill>
              </a:rPr>
              <a:t>An ECUs response to a particular command</a:t>
            </a:r>
            <a:endParaRPr sz="1000">
              <a:solidFill>
                <a:srgbClr val="000000"/>
              </a:solidFill>
            </a:endParaRPr>
          </a:p>
          <a:p>
            <a:pPr indent="-292100" lvl="1" marL="914400" rtl="0">
              <a:spcBef>
                <a:spcPts val="0"/>
              </a:spcBef>
              <a:spcAft>
                <a:spcPts val="0"/>
              </a:spcAft>
              <a:buClr>
                <a:srgbClr val="000000"/>
              </a:buClr>
              <a:buSzPts val="1000"/>
              <a:buAutoNum type="alphaLcPeriod"/>
            </a:pPr>
            <a:r>
              <a:rPr lang="en" sz="1000">
                <a:solidFill>
                  <a:srgbClr val="000000"/>
                </a:solidFill>
              </a:rPr>
              <a:t>Interpret proprietary information</a:t>
            </a:r>
            <a:endParaRPr sz="1000">
              <a:solidFill>
                <a:srgbClr val="000000"/>
              </a:solidFill>
            </a:endParaRPr>
          </a:p>
          <a:p>
            <a:pPr indent="-292100" lvl="2" marL="1371600" rtl="0">
              <a:spcBef>
                <a:spcPts val="0"/>
              </a:spcBef>
              <a:spcAft>
                <a:spcPts val="0"/>
              </a:spcAft>
              <a:buClr>
                <a:srgbClr val="000000"/>
              </a:buClr>
              <a:buSzPts val="1000"/>
              <a:buChar char="■"/>
            </a:pPr>
            <a:r>
              <a:rPr lang="en" sz="1000">
                <a:solidFill>
                  <a:srgbClr val="000000"/>
                </a:solidFill>
              </a:rPr>
              <a:t>Very little to infer</a:t>
            </a:r>
            <a:endParaRPr sz="1000">
              <a:solidFill>
                <a:srgbClr val="000000"/>
              </a:solidFill>
            </a:endParaRPr>
          </a:p>
          <a:p>
            <a:pPr indent="-292100" lvl="0" marL="457200" rtl="0">
              <a:spcBef>
                <a:spcPts val="0"/>
              </a:spcBef>
              <a:spcAft>
                <a:spcPts val="0"/>
              </a:spcAft>
              <a:buClr>
                <a:srgbClr val="000000"/>
              </a:buClr>
              <a:buSzPts val="1000"/>
              <a:buAutoNum type="arabicPeriod"/>
            </a:pPr>
            <a:r>
              <a:rPr lang="en" sz="1000">
                <a:solidFill>
                  <a:srgbClr val="000000"/>
                </a:solidFill>
              </a:rPr>
              <a:t>Personal Information</a:t>
            </a:r>
            <a:endParaRPr sz="1000">
              <a:solidFill>
                <a:srgbClr val="000000"/>
              </a:solidFill>
            </a:endParaRPr>
          </a:p>
          <a:p>
            <a:pPr indent="-292100" lvl="1" marL="914400" rtl="0">
              <a:spcBef>
                <a:spcPts val="0"/>
              </a:spcBef>
              <a:spcAft>
                <a:spcPts val="0"/>
              </a:spcAft>
              <a:buClr>
                <a:srgbClr val="000000"/>
              </a:buClr>
              <a:buSzPts val="1000"/>
              <a:buAutoNum type="alphaLcPeriod"/>
            </a:pPr>
            <a:r>
              <a:rPr lang="en" sz="1000">
                <a:solidFill>
                  <a:srgbClr val="000000"/>
                </a:solidFill>
              </a:rPr>
              <a:t>Phone numbers, destination etc.</a:t>
            </a:r>
            <a:endParaRPr sz="1000">
              <a:solidFill>
                <a:srgbClr val="000000"/>
              </a:solidFill>
            </a:endParaRPr>
          </a:p>
          <a:p>
            <a:pPr indent="-292100" lvl="0" marL="457200" rtl="0">
              <a:spcBef>
                <a:spcPts val="0"/>
              </a:spcBef>
              <a:spcAft>
                <a:spcPts val="0"/>
              </a:spcAft>
              <a:buClr>
                <a:srgbClr val="000000"/>
              </a:buClr>
              <a:buSzPts val="1000"/>
              <a:buAutoNum type="arabicPeriod"/>
            </a:pPr>
            <a:r>
              <a:rPr lang="en" sz="1000">
                <a:solidFill>
                  <a:srgbClr val="000000"/>
                </a:solidFill>
              </a:rPr>
              <a:t>ECU diagnostics</a:t>
            </a:r>
            <a:endParaRPr sz="1000">
              <a:solidFill>
                <a:srgbClr val="000000"/>
              </a:solidFill>
            </a:endParaRPr>
          </a:p>
          <a:p>
            <a:pPr indent="-292100" lvl="1" marL="914400" rtl="0">
              <a:spcBef>
                <a:spcPts val="0"/>
              </a:spcBef>
              <a:spcAft>
                <a:spcPts val="0"/>
              </a:spcAft>
              <a:buClr>
                <a:srgbClr val="000000"/>
              </a:buClr>
              <a:buSzPts val="1000"/>
              <a:buAutoNum type="alphaLcPeriod"/>
            </a:pPr>
            <a:r>
              <a:rPr lang="en" sz="1000">
                <a:solidFill>
                  <a:srgbClr val="000000"/>
                </a:solidFill>
              </a:rPr>
              <a:t>Firmware info, fault codes etc.</a:t>
            </a:r>
            <a:endParaRPr sz="1000">
              <a:solidFill>
                <a:srgbClr val="000000"/>
              </a:solidFill>
            </a:endParaRPr>
          </a:p>
          <a:p>
            <a:pPr indent="0" lvl="0" marL="0" rtl="0">
              <a:spcBef>
                <a:spcPts val="1600"/>
              </a:spcBef>
              <a:spcAft>
                <a:spcPts val="1600"/>
              </a:spcAft>
              <a:buNone/>
            </a:pPr>
            <a:r>
              <a:t/>
            </a:r>
            <a:endParaRPr sz="1000"/>
          </a:p>
        </p:txBody>
      </p:sp>
      <p:sp>
        <p:nvSpPr>
          <p:cNvPr id="115" name="Shape 115"/>
          <p:cNvSpPr txBox="1"/>
          <p:nvPr>
            <p:ph idx="1" type="body"/>
          </p:nvPr>
        </p:nvSpPr>
        <p:spPr>
          <a:xfrm>
            <a:off x="2352075" y="3575525"/>
            <a:ext cx="4306800" cy="1428600"/>
          </a:xfrm>
          <a:prstGeom prst="rect">
            <a:avLst/>
          </a:prstGeom>
          <a:solidFill>
            <a:srgbClr val="CCCCCC"/>
          </a:solidFill>
        </p:spPr>
        <p:txBody>
          <a:bodyPr anchorCtr="0" anchor="t" bIns="91425" lIns="91425" rIns="91425" wrap="square" tIns="91425">
            <a:noAutofit/>
          </a:bodyPr>
          <a:lstStyle/>
          <a:p>
            <a:pPr indent="-292100" lvl="0" marL="457200" rtl="0">
              <a:spcBef>
                <a:spcPts val="0"/>
              </a:spcBef>
              <a:spcAft>
                <a:spcPts val="0"/>
              </a:spcAft>
              <a:buClr>
                <a:srgbClr val="000000"/>
              </a:buClr>
              <a:buSzPts val="1000"/>
              <a:buAutoNum type="arabicPeriod"/>
            </a:pPr>
            <a:r>
              <a:rPr lang="en" sz="1000">
                <a:solidFill>
                  <a:srgbClr val="000000"/>
                </a:solidFill>
              </a:rPr>
              <a:t>Changing message on the fly is difficult due to timing constraints.</a:t>
            </a:r>
            <a:endParaRPr sz="1000">
              <a:solidFill>
                <a:srgbClr val="000000"/>
              </a:solidFill>
            </a:endParaRPr>
          </a:p>
          <a:p>
            <a:pPr indent="-292100" lvl="0" marL="457200" rtl="0">
              <a:spcBef>
                <a:spcPts val="0"/>
              </a:spcBef>
              <a:spcAft>
                <a:spcPts val="0"/>
              </a:spcAft>
              <a:buClr>
                <a:srgbClr val="000000"/>
              </a:buClr>
              <a:buSzPts val="1000"/>
              <a:buAutoNum type="arabicPeriod"/>
            </a:pPr>
            <a:r>
              <a:rPr lang="en" sz="1000">
                <a:solidFill>
                  <a:srgbClr val="000000"/>
                </a:solidFill>
              </a:rPr>
              <a:t>Spurious messages can be injected</a:t>
            </a:r>
            <a:endParaRPr sz="1000">
              <a:solidFill>
                <a:srgbClr val="000000"/>
              </a:solidFill>
            </a:endParaRPr>
          </a:p>
          <a:p>
            <a:pPr indent="-292100" lvl="1" marL="914400" rtl="0">
              <a:spcBef>
                <a:spcPts val="0"/>
              </a:spcBef>
              <a:spcAft>
                <a:spcPts val="0"/>
              </a:spcAft>
              <a:buClr>
                <a:srgbClr val="000000"/>
              </a:buClr>
              <a:buSzPts val="1000"/>
              <a:buAutoNum type="alphaLcPeriod"/>
            </a:pPr>
            <a:r>
              <a:rPr lang="en" sz="1000">
                <a:solidFill>
                  <a:srgbClr val="000000"/>
                </a:solidFill>
              </a:rPr>
              <a:t>Snoop in and alter protocol workflow. Eg.</a:t>
            </a:r>
            <a:endParaRPr sz="1000">
              <a:solidFill>
                <a:srgbClr val="000000"/>
              </a:solidFill>
            </a:endParaRPr>
          </a:p>
          <a:p>
            <a:pPr indent="-292100" lvl="2" marL="1371600" rtl="0">
              <a:spcBef>
                <a:spcPts val="0"/>
              </a:spcBef>
              <a:spcAft>
                <a:spcPts val="0"/>
              </a:spcAft>
              <a:buClr>
                <a:srgbClr val="000000"/>
              </a:buClr>
              <a:buSzPts val="1000"/>
              <a:buChar char="■"/>
            </a:pPr>
            <a:r>
              <a:rPr lang="en" sz="1000">
                <a:solidFill>
                  <a:srgbClr val="000000"/>
                </a:solidFill>
              </a:rPr>
              <a:t>Alter message size in buffer allocation message.</a:t>
            </a:r>
            <a:endParaRPr sz="1000">
              <a:solidFill>
                <a:srgbClr val="000000"/>
              </a:solidFill>
            </a:endParaRPr>
          </a:p>
          <a:p>
            <a:pPr indent="-292100" lvl="2" marL="1371600" rtl="0">
              <a:spcBef>
                <a:spcPts val="0"/>
              </a:spcBef>
              <a:spcAft>
                <a:spcPts val="0"/>
              </a:spcAft>
              <a:buClr>
                <a:srgbClr val="000000"/>
              </a:buClr>
              <a:buSzPts val="1000"/>
              <a:buChar char="■"/>
            </a:pPr>
            <a:r>
              <a:rPr lang="en" sz="1000">
                <a:solidFill>
                  <a:srgbClr val="000000"/>
                </a:solidFill>
              </a:rPr>
              <a:t>Hijack address claim to masquerade ECU.</a:t>
            </a:r>
            <a:endParaRPr sz="1000">
              <a:solidFill>
                <a:srgbClr val="000000"/>
              </a:solidFill>
            </a:endParaRPr>
          </a:p>
          <a:p>
            <a:pPr indent="-292100" lvl="1" marL="914400" rtl="0">
              <a:spcBef>
                <a:spcPts val="0"/>
              </a:spcBef>
              <a:spcAft>
                <a:spcPts val="0"/>
              </a:spcAft>
              <a:buClr>
                <a:srgbClr val="000000"/>
              </a:buClr>
              <a:buSzPts val="1000"/>
              <a:buAutoNum type="alphaLcPeriod"/>
            </a:pPr>
            <a:r>
              <a:rPr lang="en" sz="1000">
                <a:solidFill>
                  <a:srgbClr val="000000"/>
                </a:solidFill>
              </a:rPr>
              <a:t>Command ECUs</a:t>
            </a:r>
            <a:endParaRPr sz="1000">
              <a:solidFill>
                <a:srgbClr val="000000"/>
              </a:solidFill>
            </a:endParaRPr>
          </a:p>
          <a:p>
            <a:pPr indent="-292100" lvl="2" marL="1371600" rtl="0">
              <a:spcBef>
                <a:spcPts val="0"/>
              </a:spcBef>
              <a:spcAft>
                <a:spcPts val="0"/>
              </a:spcAft>
              <a:buClr>
                <a:srgbClr val="000000"/>
              </a:buClr>
              <a:buSzPts val="1000"/>
              <a:buChar char="■"/>
            </a:pPr>
            <a:r>
              <a:rPr lang="en" sz="1000">
                <a:solidFill>
                  <a:srgbClr val="000000"/>
                </a:solidFill>
              </a:rPr>
              <a:t>Eg. Command high RPM to an ECU.</a:t>
            </a:r>
            <a:endParaRPr sz="1000">
              <a:solidFill>
                <a:srgbClr val="000000"/>
              </a:solidFill>
            </a:endParaRPr>
          </a:p>
          <a:p>
            <a:pPr indent="-292100" lvl="2" marL="1371600" rtl="0">
              <a:spcBef>
                <a:spcPts val="0"/>
              </a:spcBef>
              <a:spcAft>
                <a:spcPts val="0"/>
              </a:spcAft>
              <a:buClr>
                <a:srgbClr val="000000"/>
              </a:buClr>
              <a:buSzPts val="1000"/>
              <a:buChar char="■"/>
            </a:pPr>
            <a:r>
              <a:rPr lang="en" sz="1000">
                <a:solidFill>
                  <a:srgbClr val="000000"/>
                </a:solidFill>
              </a:rPr>
              <a:t>Spoofing dash values.</a:t>
            </a:r>
            <a:endParaRPr sz="1000">
              <a:solidFill>
                <a:srgbClr val="000000"/>
              </a:solidFill>
            </a:endParaRPr>
          </a:p>
        </p:txBody>
      </p:sp>
      <p:sp>
        <p:nvSpPr>
          <p:cNvPr id="116" name="Shape 116"/>
          <p:cNvSpPr txBox="1"/>
          <p:nvPr>
            <p:ph idx="1" type="body"/>
          </p:nvPr>
        </p:nvSpPr>
        <p:spPr>
          <a:xfrm>
            <a:off x="5873025" y="1563675"/>
            <a:ext cx="2894700" cy="1324200"/>
          </a:xfrm>
          <a:prstGeom prst="rect">
            <a:avLst/>
          </a:prstGeom>
          <a:solidFill>
            <a:srgbClr val="D9D9D9"/>
          </a:solidFill>
        </p:spPr>
        <p:txBody>
          <a:bodyPr anchorCtr="0" anchor="t" bIns="91425" lIns="91425" rIns="91425" wrap="square" tIns="91425">
            <a:noAutofit/>
          </a:bodyPr>
          <a:lstStyle/>
          <a:p>
            <a:pPr indent="-292100" lvl="0" marL="457200" marR="0" rtl="0" algn="l">
              <a:lnSpc>
                <a:spcPct val="115000"/>
              </a:lnSpc>
              <a:spcBef>
                <a:spcPts val="0"/>
              </a:spcBef>
              <a:spcAft>
                <a:spcPts val="0"/>
              </a:spcAft>
              <a:buClr>
                <a:srgbClr val="000000"/>
              </a:buClr>
              <a:buSzPts val="1000"/>
              <a:buFont typeface="Proxima Nova"/>
              <a:buAutoNum type="arabicPeriod"/>
            </a:pPr>
            <a:r>
              <a:rPr lang="en" sz="1000">
                <a:solidFill>
                  <a:srgbClr val="000000"/>
                </a:solidFill>
              </a:rPr>
              <a:t>Overload bus</a:t>
            </a:r>
            <a:endParaRPr sz="1000">
              <a:solidFill>
                <a:srgbClr val="000000"/>
              </a:solidFill>
            </a:endParaRPr>
          </a:p>
          <a:p>
            <a:pPr indent="-292100" lvl="1" marL="914400" marR="0" rtl="0" algn="l">
              <a:lnSpc>
                <a:spcPct val="115000"/>
              </a:lnSpc>
              <a:spcBef>
                <a:spcPts val="0"/>
              </a:spcBef>
              <a:spcAft>
                <a:spcPts val="0"/>
              </a:spcAft>
              <a:buClr>
                <a:srgbClr val="000000"/>
              </a:buClr>
              <a:buSzPts val="1000"/>
              <a:buChar char="○"/>
            </a:pPr>
            <a:r>
              <a:rPr lang="en" sz="1000">
                <a:solidFill>
                  <a:srgbClr val="000000"/>
                </a:solidFill>
              </a:rPr>
              <a:t>Inject string of 0’s.</a:t>
            </a:r>
            <a:endParaRPr sz="1000">
              <a:solidFill>
                <a:srgbClr val="000000"/>
              </a:solidFill>
            </a:endParaRPr>
          </a:p>
          <a:p>
            <a:pPr indent="-292100" lvl="0" marL="457200" marR="0" rtl="0" algn="l">
              <a:lnSpc>
                <a:spcPct val="115000"/>
              </a:lnSpc>
              <a:spcBef>
                <a:spcPts val="0"/>
              </a:spcBef>
              <a:spcAft>
                <a:spcPts val="0"/>
              </a:spcAft>
              <a:buClr>
                <a:srgbClr val="000000"/>
              </a:buClr>
              <a:buSzPts val="1000"/>
              <a:buAutoNum type="arabicPeriod"/>
            </a:pPr>
            <a:r>
              <a:rPr lang="en" sz="1000">
                <a:solidFill>
                  <a:srgbClr val="000000"/>
                </a:solidFill>
              </a:rPr>
              <a:t>Overload ECU</a:t>
            </a:r>
            <a:endParaRPr sz="1000">
              <a:solidFill>
                <a:srgbClr val="000000"/>
              </a:solidFill>
            </a:endParaRPr>
          </a:p>
          <a:p>
            <a:pPr indent="-292100" lvl="1" marL="914400" marR="0" rtl="0" algn="l">
              <a:lnSpc>
                <a:spcPct val="115000"/>
              </a:lnSpc>
              <a:spcBef>
                <a:spcPts val="0"/>
              </a:spcBef>
              <a:spcAft>
                <a:spcPts val="0"/>
              </a:spcAft>
              <a:buClr>
                <a:srgbClr val="000000"/>
              </a:buClr>
              <a:buSzPts val="1000"/>
              <a:buChar char="○"/>
            </a:pPr>
            <a:r>
              <a:rPr lang="en" sz="1000">
                <a:solidFill>
                  <a:srgbClr val="000000"/>
                </a:solidFill>
              </a:rPr>
              <a:t>Exhaust buffer with requests.</a:t>
            </a:r>
            <a:endParaRPr sz="1000">
              <a:solidFill>
                <a:srgbClr val="000000"/>
              </a:solidFill>
            </a:endParaRPr>
          </a:p>
          <a:p>
            <a:pPr indent="-292100" lvl="0" marL="457200" marR="0" rtl="0" algn="l">
              <a:lnSpc>
                <a:spcPct val="115000"/>
              </a:lnSpc>
              <a:spcBef>
                <a:spcPts val="0"/>
              </a:spcBef>
              <a:spcAft>
                <a:spcPts val="0"/>
              </a:spcAft>
              <a:buClr>
                <a:srgbClr val="000000"/>
              </a:buClr>
              <a:buSzPts val="1000"/>
              <a:buAutoNum type="arabicPeriod"/>
            </a:pPr>
            <a:r>
              <a:rPr lang="en" sz="1000">
                <a:solidFill>
                  <a:srgbClr val="000000"/>
                </a:solidFill>
              </a:rPr>
              <a:t>Disrupt protocol</a:t>
            </a:r>
            <a:endParaRPr sz="1000">
              <a:solidFill>
                <a:srgbClr val="000000"/>
              </a:solidFill>
            </a:endParaRPr>
          </a:p>
          <a:p>
            <a:pPr indent="-292100" lvl="1" marL="914400" marR="0" rtl="0" algn="l">
              <a:lnSpc>
                <a:spcPct val="115000"/>
              </a:lnSpc>
              <a:spcBef>
                <a:spcPts val="0"/>
              </a:spcBef>
              <a:spcAft>
                <a:spcPts val="0"/>
              </a:spcAft>
              <a:buClr>
                <a:srgbClr val="000000"/>
              </a:buClr>
              <a:buSzPts val="1000"/>
              <a:buChar char="○"/>
            </a:pPr>
            <a:r>
              <a:rPr lang="en" sz="1000">
                <a:solidFill>
                  <a:srgbClr val="000000"/>
                </a:solidFill>
              </a:rPr>
              <a:t>Claim all connections to prevent multi-packet message transfer.</a:t>
            </a:r>
            <a:endParaRPr sz="1000">
              <a:solidFill>
                <a:srgbClr val="000000"/>
              </a:solidFill>
            </a:endParaRPr>
          </a:p>
          <a:p>
            <a:pPr indent="0" lvl="0" marL="0" rtl="0">
              <a:spcBef>
                <a:spcPts val="1600"/>
              </a:spcBef>
              <a:spcAft>
                <a:spcPts val="1600"/>
              </a:spcAft>
              <a:buNone/>
            </a:pPr>
            <a:r>
              <a:t/>
            </a:r>
            <a:endParaRPr sz="1000"/>
          </a:p>
        </p:txBody>
      </p:sp>
      <p:sp>
        <p:nvSpPr>
          <p:cNvPr id="117" name="Shape 117"/>
          <p:cNvSpPr/>
          <p:nvPr/>
        </p:nvSpPr>
        <p:spPr>
          <a:xfrm>
            <a:off x="4917275" y="1384025"/>
            <a:ext cx="3825900" cy="3353700"/>
          </a:xfrm>
          <a:prstGeom prst="ellipse">
            <a:avLst/>
          </a:prstGeom>
          <a:noFill/>
          <a:ln cap="flat" cmpd="sng" w="76200">
            <a:solidFill>
              <a:srgbClr val="980000"/>
            </a:solidFill>
            <a:prstDash val="dot"/>
            <a:round/>
            <a:headEnd len="med" w="med" type="none"/>
            <a:tailEnd len="med" w="med" type="none"/>
          </a:ln>
        </p:spPr>
        <p:txBody>
          <a:bodyPr anchorCtr="0" anchor="b" bIns="91425" lIns="91425" rIns="91425" wrap="square" tIns="91425">
            <a:noAutofit/>
          </a:bodyPr>
          <a:lstStyle/>
          <a:p>
            <a:pPr indent="0" lvl="0" marL="0" algn="r">
              <a:spcBef>
                <a:spcPts val="0"/>
              </a:spcBef>
              <a:spcAft>
                <a:spcPts val="0"/>
              </a:spcAft>
              <a:buNone/>
            </a:pPr>
            <a:r>
              <a:rPr b="1" lang="en" sz="1800">
                <a:solidFill>
                  <a:srgbClr val="7F6000"/>
                </a:solidFill>
              </a:rPr>
              <a:t>Signature IDS</a:t>
            </a:r>
            <a:endParaRPr b="1" sz="1800">
              <a:solidFill>
                <a:srgbClr val="7F6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Shape 12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spcAft>
                <a:spcPts val="0"/>
              </a:spcAft>
              <a:buNone/>
            </a:pPr>
            <a:r>
              <a:rPr lang="en" sz="1800"/>
              <a:t>Signature-based IDS for J1939-based Systems</a:t>
            </a:r>
            <a:r>
              <a:rPr lang="en"/>
              <a:t> : Pros and Cons</a:t>
            </a:r>
            <a:endParaRPr/>
          </a:p>
        </p:txBody>
      </p:sp>
      <p:sp>
        <p:nvSpPr>
          <p:cNvPr id="123" name="Shape 123"/>
          <p:cNvSpPr txBox="1"/>
          <p:nvPr>
            <p:ph idx="1" type="body"/>
          </p:nvPr>
        </p:nvSpPr>
        <p:spPr>
          <a:xfrm>
            <a:off x="311700" y="1152600"/>
            <a:ext cx="3999900" cy="3416400"/>
          </a:xfrm>
          <a:prstGeom prst="rect">
            <a:avLst/>
          </a:prstGeom>
        </p:spPr>
        <p:txBody>
          <a:bodyPr anchorCtr="0" anchor="t" bIns="91425" lIns="91425" rIns="91425" wrap="square" tIns="91425">
            <a:noAutofit/>
          </a:bodyPr>
          <a:lstStyle/>
          <a:p>
            <a:pPr indent="0" lvl="0" marL="0" rtl="0" algn="ctr">
              <a:spcBef>
                <a:spcPts val="0"/>
              </a:spcBef>
              <a:spcAft>
                <a:spcPts val="0"/>
              </a:spcAft>
              <a:buNone/>
            </a:pPr>
            <a:r>
              <a:rPr b="1" lang="en" u="sng"/>
              <a:t>Pros</a:t>
            </a:r>
            <a:endParaRPr b="1" u="sng"/>
          </a:p>
          <a:p>
            <a:pPr indent="-317500" lvl="0" marL="457200" rtl="0">
              <a:spcBef>
                <a:spcPts val="1600"/>
              </a:spcBef>
              <a:spcAft>
                <a:spcPts val="0"/>
              </a:spcAft>
              <a:buSzPts val="1400"/>
              <a:buAutoNum type="arabicPeriod"/>
            </a:pPr>
            <a:r>
              <a:rPr lang="en"/>
              <a:t>Speed of detection</a:t>
            </a:r>
            <a:endParaRPr/>
          </a:p>
          <a:p>
            <a:pPr indent="-304800" lvl="1" marL="914400" rtl="0">
              <a:spcBef>
                <a:spcPts val="0"/>
              </a:spcBef>
              <a:spcAft>
                <a:spcPts val="0"/>
              </a:spcAft>
              <a:buSzPts val="1200"/>
              <a:buAutoNum type="alphaLcPeriod"/>
            </a:pPr>
            <a:r>
              <a:rPr lang="en"/>
              <a:t>In-vehicular IDS has real-time requirements.</a:t>
            </a:r>
            <a:endParaRPr/>
          </a:p>
          <a:p>
            <a:pPr indent="-317500" lvl="0" marL="457200" rtl="0">
              <a:spcBef>
                <a:spcPts val="0"/>
              </a:spcBef>
              <a:spcAft>
                <a:spcPts val="0"/>
              </a:spcAft>
              <a:buSzPts val="1400"/>
              <a:buAutoNum type="arabicPeriod"/>
            </a:pPr>
            <a:r>
              <a:rPr lang="en"/>
              <a:t>Less distraction for drivers</a:t>
            </a:r>
            <a:endParaRPr/>
          </a:p>
          <a:p>
            <a:pPr indent="-304800" lvl="1" marL="914400" rtl="0">
              <a:spcBef>
                <a:spcPts val="0"/>
              </a:spcBef>
              <a:spcAft>
                <a:spcPts val="0"/>
              </a:spcAft>
              <a:buSzPts val="1200"/>
              <a:buAutoNum type="alphaLcPeriod"/>
            </a:pPr>
            <a:r>
              <a:rPr lang="en"/>
              <a:t>False positive rate is expected to significantly lower.</a:t>
            </a:r>
            <a:endParaRPr/>
          </a:p>
          <a:p>
            <a:pPr indent="-317500" lvl="0" marL="457200" rtl="0">
              <a:spcBef>
                <a:spcPts val="0"/>
              </a:spcBef>
              <a:spcAft>
                <a:spcPts val="0"/>
              </a:spcAft>
              <a:buSzPts val="1400"/>
              <a:buAutoNum type="arabicPeriod"/>
            </a:pPr>
            <a:r>
              <a:rPr lang="en"/>
              <a:t>Ahead of anomaly or specification based detection</a:t>
            </a:r>
            <a:endParaRPr/>
          </a:p>
          <a:p>
            <a:pPr indent="-304800" lvl="1" marL="914400" rtl="0">
              <a:spcBef>
                <a:spcPts val="0"/>
              </a:spcBef>
              <a:spcAft>
                <a:spcPts val="0"/>
              </a:spcAft>
              <a:buSzPts val="1200"/>
              <a:buAutoNum type="alphaLcPeriod"/>
            </a:pPr>
            <a:r>
              <a:rPr lang="en"/>
              <a:t>Detecting those attacks which abide by all specifications.</a:t>
            </a:r>
            <a:endParaRPr/>
          </a:p>
          <a:p>
            <a:pPr indent="-304800" lvl="1" marL="914400">
              <a:spcBef>
                <a:spcPts val="0"/>
              </a:spcBef>
              <a:spcAft>
                <a:spcPts val="0"/>
              </a:spcAft>
              <a:buSzPts val="1200"/>
              <a:buAutoNum type="alphaLcPeriod"/>
            </a:pPr>
            <a:r>
              <a:rPr lang="en"/>
              <a:t>Significantly lower false-positive rates</a:t>
            </a:r>
            <a:endParaRPr/>
          </a:p>
        </p:txBody>
      </p:sp>
      <p:sp>
        <p:nvSpPr>
          <p:cNvPr id="124" name="Shape 124"/>
          <p:cNvSpPr txBox="1"/>
          <p:nvPr>
            <p:ph idx="2" type="body"/>
          </p:nvPr>
        </p:nvSpPr>
        <p:spPr>
          <a:xfrm>
            <a:off x="4832400" y="1152475"/>
            <a:ext cx="3999900" cy="3416400"/>
          </a:xfrm>
          <a:prstGeom prst="rect">
            <a:avLst/>
          </a:prstGeom>
        </p:spPr>
        <p:txBody>
          <a:bodyPr anchorCtr="0" anchor="t" bIns="91425" lIns="91425" rIns="91425" wrap="square" tIns="91425">
            <a:noAutofit/>
          </a:bodyPr>
          <a:lstStyle/>
          <a:p>
            <a:pPr indent="0" lvl="0" marL="0" rtl="0" algn="ctr">
              <a:spcBef>
                <a:spcPts val="0"/>
              </a:spcBef>
              <a:spcAft>
                <a:spcPts val="0"/>
              </a:spcAft>
              <a:buNone/>
            </a:pPr>
            <a:r>
              <a:rPr b="1" lang="en" u="sng"/>
              <a:t>Cons</a:t>
            </a:r>
            <a:endParaRPr b="1" u="sng"/>
          </a:p>
          <a:p>
            <a:pPr indent="-317500" lvl="0" marL="457200" rtl="0">
              <a:spcBef>
                <a:spcPts val="1600"/>
              </a:spcBef>
              <a:spcAft>
                <a:spcPts val="0"/>
              </a:spcAft>
              <a:buSzPts val="1400"/>
              <a:buAutoNum type="arabicPeriod"/>
            </a:pPr>
            <a:r>
              <a:rPr lang="en"/>
              <a:t>Sig-database needs to be updated.</a:t>
            </a:r>
            <a:endParaRPr/>
          </a:p>
          <a:p>
            <a:pPr indent="-304800" lvl="1" marL="914400" rtl="0">
              <a:spcBef>
                <a:spcPts val="0"/>
              </a:spcBef>
              <a:spcAft>
                <a:spcPts val="0"/>
              </a:spcAft>
              <a:buSzPts val="1200"/>
              <a:buAutoNum type="alphaLcPeriod"/>
            </a:pPr>
            <a:r>
              <a:rPr lang="en"/>
              <a:t>If database is public, it needs to sync with in-vehicle detection unit.</a:t>
            </a:r>
            <a:endParaRPr/>
          </a:p>
          <a:p>
            <a:pPr indent="-317500" lvl="0" marL="457200" rtl="0">
              <a:spcBef>
                <a:spcPts val="0"/>
              </a:spcBef>
              <a:spcAft>
                <a:spcPts val="0"/>
              </a:spcAft>
              <a:buSzPts val="1400"/>
              <a:buAutoNum type="arabicPeriod"/>
            </a:pPr>
            <a:r>
              <a:rPr lang="en"/>
              <a:t>0-day detection will fail</a:t>
            </a:r>
            <a:endParaRPr/>
          </a:p>
          <a:p>
            <a:pPr indent="-304800" lvl="1" marL="914400" rtl="0">
              <a:spcBef>
                <a:spcPts val="0"/>
              </a:spcBef>
              <a:spcAft>
                <a:spcPts val="0"/>
              </a:spcAft>
              <a:buSzPts val="1200"/>
              <a:buAutoNum type="alphaLcPeriod"/>
            </a:pPr>
            <a:r>
              <a:rPr lang="en"/>
              <a:t>Newer DOS techniques might succeed.</a:t>
            </a:r>
            <a:endParaRPr/>
          </a:p>
          <a:p>
            <a:pPr indent="-317500" lvl="0" marL="457200" rtl="0">
              <a:spcBef>
                <a:spcPts val="0"/>
              </a:spcBef>
              <a:spcAft>
                <a:spcPts val="0"/>
              </a:spcAft>
              <a:buSzPts val="1400"/>
              <a:buAutoNum type="arabicPeriod"/>
            </a:pPr>
            <a:r>
              <a:rPr lang="en"/>
              <a:t>Early research on CAN security have advised against it</a:t>
            </a:r>
            <a:endParaRPr/>
          </a:p>
          <a:p>
            <a:pPr indent="-304800" lvl="1" marL="914400" rtl="0">
              <a:spcBef>
                <a:spcPts val="0"/>
              </a:spcBef>
              <a:spcAft>
                <a:spcPts val="0"/>
              </a:spcAft>
              <a:buSzPts val="1200"/>
              <a:buAutoNum type="alphaLcPeriod"/>
            </a:pPr>
            <a:r>
              <a:rPr lang="en"/>
              <a:t>Mutter (2009), Hoppe(2008)</a:t>
            </a:r>
            <a:endParaRPr/>
          </a:p>
          <a:p>
            <a:pPr indent="-304800" lvl="1" marL="914400" rtl="0">
              <a:spcBef>
                <a:spcPts val="0"/>
              </a:spcBef>
              <a:spcAft>
                <a:spcPts val="0"/>
              </a:spcAft>
              <a:buSzPts val="1200"/>
              <a:buAutoNum type="alphaLcPeriod"/>
            </a:pPr>
            <a:r>
              <a:rPr lang="en"/>
              <a:t>Situation is still almost the same.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Shape 129"/>
          <p:cNvSpPr txBox="1"/>
          <p:nvPr>
            <p:ph type="title"/>
          </p:nvPr>
        </p:nvSpPr>
        <p:spPr>
          <a:xfrm>
            <a:off x="265125" y="294225"/>
            <a:ext cx="8520600" cy="572700"/>
          </a:xfrm>
          <a:prstGeom prst="rect">
            <a:avLst/>
          </a:prstGeom>
        </p:spPr>
        <p:txBody>
          <a:bodyPr anchorCtr="0" anchor="t" bIns="91425" lIns="91425" rIns="91425" wrap="square" tIns="91425">
            <a:noAutofit/>
          </a:bodyPr>
          <a:lstStyle/>
          <a:p>
            <a:pPr indent="0" lvl="0" marL="0" rtl="0">
              <a:spcBef>
                <a:spcPts val="0"/>
              </a:spcBef>
              <a:spcAft>
                <a:spcPts val="0"/>
              </a:spcAft>
              <a:buNone/>
            </a:pPr>
            <a:r>
              <a:rPr lang="en"/>
              <a:t>The Challenges</a:t>
            </a:r>
            <a:endParaRPr/>
          </a:p>
        </p:txBody>
      </p:sp>
      <p:pic>
        <p:nvPicPr>
          <p:cNvPr id="130" name="Shape 130"/>
          <p:cNvPicPr preferRelativeResize="0"/>
          <p:nvPr/>
        </p:nvPicPr>
        <p:blipFill>
          <a:blip r:embed="rId3">
            <a:alphaModFix/>
          </a:blip>
          <a:stretch>
            <a:fillRect/>
          </a:stretch>
        </p:blipFill>
        <p:spPr>
          <a:xfrm>
            <a:off x="5001475" y="2704675"/>
            <a:ext cx="2945900" cy="1107600"/>
          </a:xfrm>
          <a:prstGeom prst="rect">
            <a:avLst/>
          </a:prstGeom>
          <a:noFill/>
          <a:ln>
            <a:noFill/>
          </a:ln>
        </p:spPr>
      </p:pic>
      <p:pic>
        <p:nvPicPr>
          <p:cNvPr id="131" name="Shape 131"/>
          <p:cNvPicPr preferRelativeResize="0"/>
          <p:nvPr/>
        </p:nvPicPr>
        <p:blipFill>
          <a:blip r:embed="rId4">
            <a:alphaModFix/>
          </a:blip>
          <a:stretch>
            <a:fillRect/>
          </a:stretch>
        </p:blipFill>
        <p:spPr>
          <a:xfrm>
            <a:off x="7475575" y="1793825"/>
            <a:ext cx="910851" cy="910851"/>
          </a:xfrm>
          <a:prstGeom prst="rect">
            <a:avLst/>
          </a:prstGeom>
          <a:noFill/>
          <a:ln>
            <a:noFill/>
          </a:ln>
        </p:spPr>
      </p:pic>
      <p:sp>
        <p:nvSpPr>
          <p:cNvPr id="132" name="Shape 132"/>
          <p:cNvSpPr/>
          <p:nvPr/>
        </p:nvSpPr>
        <p:spPr>
          <a:xfrm rot="8100000">
            <a:off x="6782470" y="2790254"/>
            <a:ext cx="1936765" cy="390323"/>
          </a:xfrm>
          <a:prstGeom prst="curvedDownArrow">
            <a:avLst>
              <a:gd fmla="val 25000" name="adj1"/>
              <a:gd fmla="val 126033" name="adj2"/>
              <a:gd fmla="val 43674" name="adj3"/>
            </a:avLst>
          </a:prstGeom>
          <a:solidFill>
            <a:srgbClr val="9800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spcBef>
                <a:spcPts val="0"/>
              </a:spcBef>
              <a:spcAft>
                <a:spcPts val="0"/>
              </a:spcAft>
              <a:buNone/>
            </a:pPr>
            <a:r>
              <a:t/>
            </a:r>
            <a:endParaRPr/>
          </a:p>
        </p:txBody>
      </p:sp>
      <p:pic>
        <p:nvPicPr>
          <p:cNvPr id="133" name="Shape 133"/>
          <p:cNvPicPr preferRelativeResize="0"/>
          <p:nvPr/>
        </p:nvPicPr>
        <p:blipFill>
          <a:blip r:embed="rId5">
            <a:alphaModFix/>
          </a:blip>
          <a:stretch>
            <a:fillRect/>
          </a:stretch>
        </p:blipFill>
        <p:spPr>
          <a:xfrm>
            <a:off x="5050025" y="1863600"/>
            <a:ext cx="771300" cy="771300"/>
          </a:xfrm>
          <a:prstGeom prst="rect">
            <a:avLst/>
          </a:prstGeom>
          <a:noFill/>
          <a:ln>
            <a:noFill/>
          </a:ln>
        </p:spPr>
      </p:pic>
      <p:sp>
        <p:nvSpPr>
          <p:cNvPr id="134" name="Shape 134"/>
          <p:cNvSpPr txBox="1"/>
          <p:nvPr/>
        </p:nvSpPr>
        <p:spPr>
          <a:xfrm>
            <a:off x="4913225" y="1634750"/>
            <a:ext cx="1044900" cy="302100"/>
          </a:xfrm>
          <a:prstGeom prst="rect">
            <a:avLst/>
          </a:prstGeom>
          <a:noFill/>
          <a:ln>
            <a:noFill/>
          </a:ln>
        </p:spPr>
        <p:txBody>
          <a:bodyPr anchorCtr="0" anchor="ctr" bIns="91425" lIns="91425" rIns="91425" wrap="square" tIns="91425">
            <a:noAutofit/>
          </a:bodyPr>
          <a:lstStyle/>
          <a:p>
            <a:pPr indent="0" lvl="0" marL="0" rtl="0" algn="ctr">
              <a:spcBef>
                <a:spcPts val="0"/>
              </a:spcBef>
              <a:spcAft>
                <a:spcPts val="0"/>
              </a:spcAft>
              <a:buNone/>
            </a:pPr>
            <a:r>
              <a:rPr b="1" lang="en" sz="700"/>
              <a:t>Your Friendly Neighbourhood </a:t>
            </a:r>
            <a:endParaRPr b="1" sz="700"/>
          </a:p>
          <a:p>
            <a:pPr indent="0" lvl="0" marL="0" rtl="0" algn="ctr">
              <a:spcBef>
                <a:spcPts val="0"/>
              </a:spcBef>
              <a:spcAft>
                <a:spcPts val="0"/>
              </a:spcAft>
              <a:buNone/>
            </a:pPr>
            <a:r>
              <a:rPr b="1" lang="en" sz="700"/>
              <a:t>Mr. SigIDS</a:t>
            </a:r>
            <a:endParaRPr b="1" sz="700"/>
          </a:p>
        </p:txBody>
      </p:sp>
      <p:sp>
        <p:nvSpPr>
          <p:cNvPr id="135" name="Shape 135"/>
          <p:cNvSpPr/>
          <p:nvPr/>
        </p:nvSpPr>
        <p:spPr>
          <a:xfrm rot="2521677">
            <a:off x="5655723" y="1990211"/>
            <a:ext cx="1411516" cy="910862"/>
          </a:xfrm>
          <a:prstGeom prst="curvedDownArrow">
            <a:avLst>
              <a:gd fmla="val 25000" name="adj1"/>
              <a:gd fmla="val 50000" name="adj2"/>
              <a:gd fmla="val 25000" name="adj3"/>
            </a:avLst>
          </a:prstGeom>
          <a:solidFill>
            <a:srgbClr val="00FF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spcAft>
                <a:spcPts val="0"/>
              </a:spcAft>
              <a:buNone/>
            </a:pPr>
            <a:r>
              <a:t/>
            </a:r>
            <a:endParaRPr/>
          </a:p>
        </p:txBody>
      </p:sp>
      <p:pic>
        <p:nvPicPr>
          <p:cNvPr id="136" name="Shape 136"/>
          <p:cNvPicPr preferRelativeResize="0"/>
          <p:nvPr/>
        </p:nvPicPr>
        <p:blipFill>
          <a:blip r:embed="rId6">
            <a:alphaModFix/>
          </a:blip>
          <a:stretch>
            <a:fillRect/>
          </a:stretch>
        </p:blipFill>
        <p:spPr>
          <a:xfrm>
            <a:off x="6449150" y="1055950"/>
            <a:ext cx="771298" cy="771298"/>
          </a:xfrm>
          <a:prstGeom prst="rect">
            <a:avLst/>
          </a:prstGeom>
          <a:noFill/>
          <a:ln>
            <a:noFill/>
          </a:ln>
        </p:spPr>
      </p:pic>
      <p:cxnSp>
        <p:nvCxnSpPr>
          <p:cNvPr id="137" name="Shape 137"/>
          <p:cNvCxnSpPr>
            <a:stCxn id="131" idx="0"/>
            <a:endCxn id="136" idx="3"/>
          </p:cNvCxnSpPr>
          <p:nvPr/>
        </p:nvCxnSpPr>
        <p:spPr>
          <a:xfrm rot="10800000">
            <a:off x="7220300" y="1441625"/>
            <a:ext cx="710700" cy="352200"/>
          </a:xfrm>
          <a:prstGeom prst="straightConnector1">
            <a:avLst/>
          </a:prstGeom>
          <a:noFill/>
          <a:ln cap="flat" cmpd="sng" w="9525">
            <a:solidFill>
              <a:srgbClr val="0000FF"/>
            </a:solidFill>
            <a:prstDash val="solid"/>
            <a:round/>
            <a:headEnd len="lg" w="lg" type="none"/>
            <a:tailEnd len="lg" w="lg" type="triangle"/>
          </a:ln>
        </p:spPr>
      </p:cxnSp>
      <p:cxnSp>
        <p:nvCxnSpPr>
          <p:cNvPr id="138" name="Shape 138"/>
          <p:cNvCxnSpPr>
            <a:stCxn id="136" idx="1"/>
            <a:endCxn id="134" idx="0"/>
          </p:cNvCxnSpPr>
          <p:nvPr/>
        </p:nvCxnSpPr>
        <p:spPr>
          <a:xfrm flipH="1">
            <a:off x="5435750" y="1441599"/>
            <a:ext cx="1013400" cy="193200"/>
          </a:xfrm>
          <a:prstGeom prst="straightConnector1">
            <a:avLst/>
          </a:prstGeom>
          <a:noFill/>
          <a:ln cap="flat" cmpd="sng" w="9525">
            <a:solidFill>
              <a:srgbClr val="0000FF"/>
            </a:solidFill>
            <a:prstDash val="solid"/>
            <a:round/>
            <a:headEnd len="lg" w="lg" type="none"/>
            <a:tailEnd len="lg" w="lg" type="triangle"/>
          </a:ln>
        </p:spPr>
      </p:cxnSp>
      <p:sp>
        <p:nvSpPr>
          <p:cNvPr id="139" name="Shape 139"/>
          <p:cNvSpPr txBox="1"/>
          <p:nvPr/>
        </p:nvSpPr>
        <p:spPr>
          <a:xfrm>
            <a:off x="6388050" y="753850"/>
            <a:ext cx="1044900" cy="302100"/>
          </a:xfrm>
          <a:prstGeom prst="rect">
            <a:avLst/>
          </a:prstGeom>
          <a:noFill/>
          <a:ln cap="flat" cmpd="sng" w="9525">
            <a:solidFill>
              <a:srgbClr val="1C4587"/>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spcAft>
                <a:spcPts val="0"/>
              </a:spcAft>
              <a:buNone/>
            </a:pPr>
            <a:r>
              <a:rPr b="1" lang="en" sz="700"/>
              <a:t>Signature Database</a:t>
            </a:r>
            <a:endParaRPr b="1" sz="700"/>
          </a:p>
          <a:p>
            <a:pPr indent="0" lvl="0" marL="0" rtl="0" algn="ctr">
              <a:spcBef>
                <a:spcPts val="0"/>
              </a:spcBef>
              <a:spcAft>
                <a:spcPts val="0"/>
              </a:spcAft>
              <a:buNone/>
            </a:pPr>
            <a:r>
              <a:rPr b="1" lang="en" sz="700" u="sng"/>
              <a:t>PENJ1939</a:t>
            </a:r>
            <a:endParaRPr b="1" sz="700" u="sng"/>
          </a:p>
        </p:txBody>
      </p:sp>
      <p:sp>
        <p:nvSpPr>
          <p:cNvPr id="140" name="Shape 140"/>
          <p:cNvSpPr txBox="1"/>
          <p:nvPr/>
        </p:nvSpPr>
        <p:spPr>
          <a:xfrm>
            <a:off x="7888200" y="1441600"/>
            <a:ext cx="1348800" cy="664500"/>
          </a:xfrm>
          <a:prstGeom prst="rect">
            <a:avLst/>
          </a:prstGeom>
          <a:noFill/>
          <a:ln>
            <a:noFill/>
          </a:ln>
        </p:spPr>
        <p:txBody>
          <a:bodyPr anchorCtr="0" anchor="t" bIns="91425" lIns="91425" rIns="91425" wrap="square" tIns="91425">
            <a:noAutofit/>
          </a:bodyPr>
          <a:lstStyle/>
          <a:p>
            <a:pPr indent="-279400" lvl="0" marL="457200" rtl="0">
              <a:spcBef>
                <a:spcPts val="0"/>
              </a:spcBef>
              <a:spcAft>
                <a:spcPts val="0"/>
              </a:spcAft>
              <a:buSzPts val="800"/>
              <a:buFont typeface="Corsiva"/>
              <a:buAutoNum type="arabicPeriod"/>
            </a:pPr>
            <a:r>
              <a:rPr lang="en" sz="800">
                <a:latin typeface="Corsiva"/>
                <a:ea typeface="Corsiva"/>
                <a:cs typeface="Corsiva"/>
                <a:sym typeface="Corsiva"/>
              </a:rPr>
              <a:t>Send Connect</a:t>
            </a:r>
            <a:endParaRPr sz="800">
              <a:latin typeface="Corsiva"/>
              <a:ea typeface="Corsiva"/>
              <a:cs typeface="Corsiva"/>
              <a:sym typeface="Corsiva"/>
            </a:endParaRPr>
          </a:p>
          <a:p>
            <a:pPr indent="-279400" lvl="0" marL="457200" rtl="0">
              <a:spcBef>
                <a:spcPts val="0"/>
              </a:spcBef>
              <a:spcAft>
                <a:spcPts val="0"/>
              </a:spcAft>
              <a:buSzPts val="800"/>
              <a:buFont typeface="Corsiva"/>
              <a:buAutoNum type="arabicPeriod"/>
            </a:pPr>
            <a:r>
              <a:rPr lang="en" sz="800">
                <a:latin typeface="Corsiva"/>
                <a:ea typeface="Corsiva"/>
                <a:cs typeface="Corsiva"/>
                <a:sym typeface="Corsiva"/>
              </a:rPr>
              <a:t>Send Decreased Message Size in </a:t>
            </a:r>
            <a:r>
              <a:rPr b="1" lang="en" sz="800">
                <a:latin typeface="Corsiva"/>
                <a:ea typeface="Corsiva"/>
                <a:cs typeface="Corsiva"/>
                <a:sym typeface="Corsiva"/>
              </a:rPr>
              <a:t>ACK</a:t>
            </a:r>
            <a:endParaRPr b="1" sz="800">
              <a:latin typeface="Corsiva"/>
              <a:ea typeface="Corsiva"/>
              <a:cs typeface="Corsiva"/>
              <a:sym typeface="Corsiva"/>
            </a:endParaRPr>
          </a:p>
          <a:p>
            <a:pPr indent="-279400" lvl="0" marL="457200" rtl="0">
              <a:spcBef>
                <a:spcPts val="0"/>
              </a:spcBef>
              <a:spcAft>
                <a:spcPts val="0"/>
              </a:spcAft>
              <a:buSzPts val="800"/>
              <a:buFont typeface="Corsiva"/>
              <a:buAutoNum type="arabicPeriod"/>
            </a:pPr>
            <a:r>
              <a:rPr lang="en" sz="800">
                <a:latin typeface="Corsiva"/>
                <a:ea typeface="Corsiva"/>
                <a:cs typeface="Corsiva"/>
                <a:sym typeface="Corsiva"/>
              </a:rPr>
              <a:t>…..</a:t>
            </a:r>
            <a:endParaRPr sz="800">
              <a:latin typeface="Corsiva"/>
              <a:ea typeface="Corsiva"/>
              <a:cs typeface="Corsiva"/>
              <a:sym typeface="Corsiva"/>
            </a:endParaRPr>
          </a:p>
        </p:txBody>
      </p:sp>
      <p:sp>
        <p:nvSpPr>
          <p:cNvPr id="141" name="Shape 141"/>
          <p:cNvSpPr txBox="1"/>
          <p:nvPr>
            <p:ph idx="1" type="body"/>
          </p:nvPr>
        </p:nvSpPr>
        <p:spPr>
          <a:xfrm>
            <a:off x="276075" y="791975"/>
            <a:ext cx="4971300" cy="4056300"/>
          </a:xfrm>
          <a:prstGeom prst="rect">
            <a:avLst/>
          </a:prstGeom>
        </p:spPr>
        <p:txBody>
          <a:bodyPr anchorCtr="0" anchor="t" bIns="91425" lIns="91425" rIns="91425" wrap="square" tIns="91425">
            <a:noAutofit/>
          </a:bodyPr>
          <a:lstStyle/>
          <a:p>
            <a:pPr indent="-292100" lvl="0" marL="457200" rtl="0">
              <a:spcBef>
                <a:spcPts val="0"/>
              </a:spcBef>
              <a:spcAft>
                <a:spcPts val="0"/>
              </a:spcAft>
              <a:buSzPts val="1000"/>
              <a:buAutoNum type="arabicPeriod"/>
            </a:pPr>
            <a:r>
              <a:rPr b="1" lang="en" sz="1000"/>
              <a:t>How does Mr. SigIDS know what to look for?</a:t>
            </a:r>
            <a:endParaRPr b="1" sz="1000"/>
          </a:p>
          <a:p>
            <a:pPr indent="-292100" lvl="1" marL="914400" rtl="0">
              <a:spcBef>
                <a:spcPts val="0"/>
              </a:spcBef>
              <a:spcAft>
                <a:spcPts val="0"/>
              </a:spcAft>
              <a:buSzPts val="1000"/>
              <a:buAutoNum type="alphaLcPeriod"/>
            </a:pPr>
            <a:r>
              <a:rPr lang="en" sz="1000"/>
              <a:t>Need rules. Eg. </a:t>
            </a:r>
            <a:endParaRPr sz="1000"/>
          </a:p>
          <a:p>
            <a:pPr indent="-292100" lvl="2" marL="1371600" rtl="0">
              <a:spcBef>
                <a:spcPts val="0"/>
              </a:spcBef>
              <a:spcAft>
                <a:spcPts val="0"/>
              </a:spcAft>
              <a:buSzPts val="1000"/>
              <a:buAutoNum type="romanLcPeriod"/>
            </a:pPr>
            <a:r>
              <a:rPr lang="en" sz="1000"/>
              <a:t>Look for a string of 64 0’s in a packet.</a:t>
            </a:r>
            <a:endParaRPr sz="1000"/>
          </a:p>
          <a:p>
            <a:pPr indent="-292100" lvl="2" marL="1371600" rtl="0">
              <a:spcBef>
                <a:spcPts val="0"/>
              </a:spcBef>
              <a:spcAft>
                <a:spcPts val="0"/>
              </a:spcAft>
              <a:buSzPts val="1000"/>
              <a:buAutoNum type="romanLcPeriod"/>
            </a:pPr>
            <a:r>
              <a:rPr lang="en" sz="1000"/>
              <a:t>Look for a bad packet size after connection initiation.</a:t>
            </a:r>
            <a:endParaRPr sz="1000"/>
          </a:p>
          <a:p>
            <a:pPr indent="-292100" lvl="0" marL="457200" rtl="0">
              <a:spcBef>
                <a:spcPts val="0"/>
              </a:spcBef>
              <a:spcAft>
                <a:spcPts val="0"/>
              </a:spcAft>
              <a:buSzPts val="1000"/>
              <a:buAutoNum type="arabicPeriod"/>
            </a:pPr>
            <a:r>
              <a:rPr b="1" lang="en" sz="1000"/>
              <a:t>How does Mr. SigIDS interpret a rule?</a:t>
            </a:r>
            <a:endParaRPr b="1" sz="1000"/>
          </a:p>
          <a:p>
            <a:pPr indent="-292100" lvl="1" marL="914400" rtl="0">
              <a:spcBef>
                <a:spcPts val="0"/>
              </a:spcBef>
              <a:spcAft>
                <a:spcPts val="0"/>
              </a:spcAft>
              <a:buSzPts val="1000"/>
              <a:buAutoNum type="alphaLcPeriod"/>
            </a:pPr>
            <a:r>
              <a:rPr lang="en" sz="1000"/>
              <a:t>Need a formal language.</a:t>
            </a:r>
            <a:endParaRPr sz="1000"/>
          </a:p>
          <a:p>
            <a:pPr indent="-292100" lvl="2" marL="1371600" rtl="0">
              <a:spcBef>
                <a:spcPts val="0"/>
              </a:spcBef>
              <a:spcAft>
                <a:spcPts val="0"/>
              </a:spcAft>
              <a:buSzPts val="1000"/>
              <a:buAutoNum type="romanLcPeriod"/>
            </a:pPr>
            <a:r>
              <a:rPr lang="en" sz="1000"/>
              <a:t>Binary operators:- AND, OR</a:t>
            </a:r>
            <a:endParaRPr sz="1000"/>
          </a:p>
          <a:p>
            <a:pPr indent="-292100" lvl="2" marL="1371600" rtl="0">
              <a:spcBef>
                <a:spcPts val="0"/>
              </a:spcBef>
              <a:spcAft>
                <a:spcPts val="0"/>
              </a:spcAft>
              <a:buSzPts val="1000"/>
              <a:buAutoNum type="romanLcPeriod"/>
            </a:pPr>
            <a:r>
              <a:rPr lang="en" sz="1000"/>
              <a:t>Standard terminology and constructs.</a:t>
            </a:r>
            <a:endParaRPr sz="1000"/>
          </a:p>
          <a:p>
            <a:pPr indent="-292100" lvl="2" marL="1371600" rtl="0">
              <a:spcBef>
                <a:spcPts val="0"/>
              </a:spcBef>
              <a:spcAft>
                <a:spcPts val="0"/>
              </a:spcAft>
              <a:buSzPts val="1000"/>
              <a:buAutoNum type="romanLcPeriod"/>
            </a:pPr>
            <a:r>
              <a:rPr lang="en" sz="1000"/>
              <a:t>Regex based filtering maybe!!</a:t>
            </a:r>
            <a:endParaRPr sz="1000"/>
          </a:p>
          <a:p>
            <a:pPr indent="-292100" lvl="1" marL="914400" rtl="0">
              <a:spcBef>
                <a:spcPts val="0"/>
              </a:spcBef>
              <a:spcAft>
                <a:spcPts val="0"/>
              </a:spcAft>
              <a:buSzPts val="1000"/>
              <a:buAutoNum type="alphaLcPeriod"/>
            </a:pPr>
            <a:r>
              <a:rPr lang="en" sz="1000"/>
              <a:t>Addressing packet level details:- ID, PGN, SPN etc.</a:t>
            </a:r>
            <a:endParaRPr sz="1000"/>
          </a:p>
          <a:p>
            <a:pPr indent="-292100" lvl="1" marL="914400" rtl="0">
              <a:spcBef>
                <a:spcPts val="0"/>
              </a:spcBef>
              <a:spcAft>
                <a:spcPts val="0"/>
              </a:spcAft>
              <a:buSzPts val="1000"/>
              <a:buAutoNum type="alphaLcPeriod"/>
            </a:pPr>
            <a:r>
              <a:rPr lang="en" sz="1000"/>
              <a:t>Need to be stateful</a:t>
            </a:r>
            <a:endParaRPr sz="1000"/>
          </a:p>
          <a:p>
            <a:pPr indent="-292100" lvl="2" marL="1371600" rtl="0">
              <a:spcBef>
                <a:spcPts val="0"/>
              </a:spcBef>
              <a:spcAft>
                <a:spcPts val="0"/>
              </a:spcAft>
              <a:buSzPts val="1000"/>
              <a:buAutoNum type="romanLcPeriod"/>
            </a:pPr>
            <a:r>
              <a:rPr lang="en" sz="1000"/>
              <a:t>If </a:t>
            </a:r>
            <a:r>
              <a:rPr i="1" lang="en" sz="1000"/>
              <a:t>connection init </a:t>
            </a:r>
            <a:r>
              <a:rPr lang="en" sz="1000"/>
              <a:t>was seen, and </a:t>
            </a:r>
            <a:r>
              <a:rPr i="1" lang="en" sz="1000"/>
              <a:t>buffer size was agreed upon, </a:t>
            </a:r>
            <a:r>
              <a:rPr lang="en" sz="1000"/>
              <a:t>new </a:t>
            </a:r>
            <a:r>
              <a:rPr i="1" lang="en" sz="1000"/>
              <a:t>buffer size &lt; original buffer size</a:t>
            </a:r>
            <a:r>
              <a:rPr lang="en" sz="1000"/>
              <a:t> is buffer-overflow ATTACK!!. </a:t>
            </a:r>
            <a:endParaRPr sz="1000"/>
          </a:p>
          <a:p>
            <a:pPr indent="-292100" lvl="0" marL="457200" rtl="0">
              <a:spcBef>
                <a:spcPts val="0"/>
              </a:spcBef>
              <a:spcAft>
                <a:spcPts val="0"/>
              </a:spcAft>
              <a:buSzPts val="1000"/>
              <a:buAutoNum type="arabicPeriod"/>
            </a:pPr>
            <a:r>
              <a:rPr b="1" lang="en" sz="1000"/>
              <a:t>Where does Mr. SigIDS find the signatures? </a:t>
            </a:r>
            <a:endParaRPr b="1" sz="1000"/>
          </a:p>
          <a:p>
            <a:pPr indent="-292100" lvl="1" marL="914400" rtl="0">
              <a:spcBef>
                <a:spcPts val="0"/>
              </a:spcBef>
              <a:spcAft>
                <a:spcPts val="0"/>
              </a:spcAft>
              <a:buSzPts val="1000"/>
              <a:buAutoNum type="alphaLcPeriod"/>
            </a:pPr>
            <a:r>
              <a:rPr lang="en" sz="1000"/>
              <a:t>Publicly accessible signature database</a:t>
            </a:r>
            <a:endParaRPr sz="1000"/>
          </a:p>
          <a:p>
            <a:pPr indent="-292100" lvl="2" marL="1371600" rtl="0">
              <a:spcBef>
                <a:spcPts val="0"/>
              </a:spcBef>
              <a:spcAft>
                <a:spcPts val="0"/>
              </a:spcAft>
              <a:buSzPts val="1000"/>
              <a:buAutoNum type="romanLcPeriod"/>
            </a:pPr>
            <a:r>
              <a:rPr lang="en" sz="1000"/>
              <a:t>Pen J1939 [ACM CCS’17]</a:t>
            </a:r>
            <a:endParaRPr sz="1000"/>
          </a:p>
          <a:p>
            <a:pPr indent="-292100" lvl="0" marL="457200" rtl="0">
              <a:spcBef>
                <a:spcPts val="0"/>
              </a:spcBef>
              <a:spcAft>
                <a:spcPts val="0"/>
              </a:spcAft>
              <a:buSzPts val="1000"/>
              <a:buAutoNum type="arabicPeriod"/>
            </a:pPr>
            <a:r>
              <a:rPr b="1" lang="en" sz="1000"/>
              <a:t>How does Mr. SigIDS execute rules?</a:t>
            </a:r>
            <a:endParaRPr b="1" sz="1000"/>
          </a:p>
          <a:p>
            <a:pPr indent="-292100" lvl="1" marL="914400" rtl="0">
              <a:spcBef>
                <a:spcPts val="0"/>
              </a:spcBef>
              <a:spcAft>
                <a:spcPts val="0"/>
              </a:spcAft>
              <a:buSzPts val="1000"/>
              <a:buAutoNum type="alphaLcPeriod"/>
            </a:pPr>
            <a:r>
              <a:rPr lang="en" sz="1000"/>
              <a:t>Sniffing engine</a:t>
            </a:r>
            <a:endParaRPr sz="1000"/>
          </a:p>
          <a:p>
            <a:pPr indent="-292100" lvl="1" marL="914400" rtl="0">
              <a:spcBef>
                <a:spcPts val="0"/>
              </a:spcBef>
              <a:spcAft>
                <a:spcPts val="0"/>
              </a:spcAft>
              <a:buSzPts val="1000"/>
              <a:buAutoNum type="alphaLcPeriod"/>
            </a:pPr>
            <a:r>
              <a:rPr lang="en" sz="1000"/>
              <a:t>Signature Engine</a:t>
            </a:r>
            <a:endParaRPr sz="1000"/>
          </a:p>
          <a:p>
            <a:pPr indent="-292100" lvl="0" marL="457200" rtl="0">
              <a:spcBef>
                <a:spcPts val="0"/>
              </a:spcBef>
              <a:spcAft>
                <a:spcPts val="0"/>
              </a:spcAft>
              <a:buSzPts val="1000"/>
              <a:buAutoNum type="arabicPeriod"/>
            </a:pPr>
            <a:r>
              <a:rPr b="1" lang="en" sz="1000"/>
              <a:t>Where should Mr. SigIDS be deployed?</a:t>
            </a:r>
            <a:endParaRPr sz="1000"/>
          </a:p>
          <a:p>
            <a:pPr indent="0" lvl="0" marL="0" rtl="0">
              <a:spcBef>
                <a:spcPts val="1600"/>
              </a:spcBef>
              <a:spcAft>
                <a:spcPts val="1600"/>
              </a:spcAft>
              <a:buNone/>
            </a:pPr>
            <a:r>
              <a:t/>
            </a:r>
            <a:endParaRPr sz="1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spcAft>
                <a:spcPts val="0"/>
              </a:spcAft>
              <a:buNone/>
            </a:pPr>
            <a:r>
              <a:rPr lang="en"/>
              <a:t>Presentation Outline</a:t>
            </a:r>
            <a:endParaRPr/>
          </a:p>
        </p:txBody>
      </p:sp>
      <p:sp>
        <p:nvSpPr>
          <p:cNvPr id="147" name="Shape 147"/>
          <p:cNvSpPr txBox="1"/>
          <p:nvPr>
            <p:ph idx="1" type="body"/>
          </p:nvPr>
        </p:nvSpPr>
        <p:spPr>
          <a:xfrm>
            <a:off x="311700" y="1152475"/>
            <a:ext cx="8520600" cy="3416400"/>
          </a:xfrm>
          <a:prstGeom prst="rect">
            <a:avLst/>
          </a:prstGeom>
          <a:ln cap="flat" cmpd="sng" w="9525">
            <a:solidFill>
              <a:srgbClr val="FF0000"/>
            </a:solidFill>
            <a:prstDash val="solid"/>
            <a:round/>
            <a:headEnd len="med" w="med" type="none"/>
            <a:tailEnd len="med" w="med" type="none"/>
          </a:ln>
        </p:spPr>
        <p:txBody>
          <a:bodyPr anchorCtr="0" anchor="t" bIns="91425" lIns="91425" rIns="91425" wrap="square" tIns="91425">
            <a:noAutofit/>
          </a:bodyPr>
          <a:lstStyle/>
          <a:p>
            <a:pPr indent="-342900" lvl="0" marL="457200" rtl="0">
              <a:spcBef>
                <a:spcPts val="0"/>
              </a:spcBef>
              <a:spcAft>
                <a:spcPts val="0"/>
              </a:spcAft>
              <a:buSzPts val="1800"/>
              <a:buAutoNum type="arabicPeriod"/>
            </a:pPr>
            <a:r>
              <a:rPr lang="en"/>
              <a:t>Is there an existing technology which does something similar in the CAN domain?</a:t>
            </a:r>
            <a:endParaRPr/>
          </a:p>
          <a:p>
            <a:pPr indent="-317500" lvl="1" marL="914400" rtl="0">
              <a:spcBef>
                <a:spcPts val="0"/>
              </a:spcBef>
              <a:spcAft>
                <a:spcPts val="0"/>
              </a:spcAft>
              <a:buSzPts val="1400"/>
              <a:buAutoNum type="alphaLcPeriod"/>
            </a:pPr>
            <a:r>
              <a:rPr b="1" lang="en">
                <a:solidFill>
                  <a:srgbClr val="FF0000"/>
                </a:solidFill>
              </a:rPr>
              <a:t>No</a:t>
            </a:r>
            <a:r>
              <a:rPr lang="en"/>
              <a:t>.</a:t>
            </a:r>
            <a:endParaRPr/>
          </a:p>
          <a:p>
            <a:pPr indent="-342900" lvl="0" marL="457200" rtl="0">
              <a:spcBef>
                <a:spcPts val="0"/>
              </a:spcBef>
              <a:spcAft>
                <a:spcPts val="0"/>
              </a:spcAft>
              <a:buSzPts val="1800"/>
              <a:buAutoNum type="arabicPeriod"/>
            </a:pPr>
            <a:r>
              <a:rPr lang="en"/>
              <a:t>How about the IP domain?</a:t>
            </a:r>
            <a:endParaRPr/>
          </a:p>
          <a:p>
            <a:pPr indent="-317500" lvl="1" marL="914400" rtl="0">
              <a:spcBef>
                <a:spcPts val="0"/>
              </a:spcBef>
              <a:spcAft>
                <a:spcPts val="0"/>
              </a:spcAft>
              <a:buSzPts val="1400"/>
              <a:buAutoNum type="alphaLcPeriod"/>
            </a:pPr>
            <a:r>
              <a:rPr lang="en"/>
              <a:t>SNORT, in the IP domain</a:t>
            </a:r>
            <a:endParaRPr/>
          </a:p>
          <a:p>
            <a:pPr indent="-317500" lvl="1" marL="914400" rtl="0">
              <a:spcBef>
                <a:spcPts val="0"/>
              </a:spcBef>
              <a:spcAft>
                <a:spcPts val="0"/>
              </a:spcAft>
              <a:buSzPts val="1400"/>
              <a:buAutoNum type="alphaLcPeriod"/>
            </a:pPr>
            <a:r>
              <a:rPr lang="en"/>
              <a:t>Can we customize SNORT to fit the CAN domain?</a:t>
            </a:r>
            <a:endParaRPr/>
          </a:p>
          <a:p>
            <a:pPr indent="-342900" lvl="0" marL="457200" rtl="0">
              <a:spcBef>
                <a:spcPts val="0"/>
              </a:spcBef>
              <a:spcAft>
                <a:spcPts val="0"/>
              </a:spcAft>
              <a:buSzPts val="1800"/>
              <a:buAutoNum type="arabicPeriod"/>
            </a:pPr>
            <a:r>
              <a:rPr lang="en"/>
              <a:t>What does CAN specification-based IDS literature suggest?</a:t>
            </a:r>
            <a:endParaRPr/>
          </a:p>
          <a:p>
            <a:pPr indent="-317500" lvl="1" marL="914400" rtl="0">
              <a:spcBef>
                <a:spcPts val="0"/>
              </a:spcBef>
              <a:spcAft>
                <a:spcPts val="0"/>
              </a:spcAft>
              <a:buSzPts val="1400"/>
              <a:buAutoNum type="alphaLcPeriod"/>
            </a:pPr>
            <a:r>
              <a:rPr lang="en"/>
              <a:t>Can we use some terminologies as primitives?</a:t>
            </a:r>
            <a:endParaRPr/>
          </a:p>
          <a:p>
            <a:pPr indent="-317500" lvl="2" marL="1371600" rtl="0">
              <a:spcBef>
                <a:spcPts val="0"/>
              </a:spcBef>
              <a:spcAft>
                <a:spcPts val="0"/>
              </a:spcAft>
              <a:buSzPts val="1400"/>
              <a:buAutoNum type="romanLcPeriod"/>
            </a:pPr>
            <a:r>
              <a:rPr lang="en"/>
              <a:t>Eg. </a:t>
            </a:r>
            <a:r>
              <a:rPr lang="en">
                <a:solidFill>
                  <a:srgbClr val="0000FF"/>
                </a:solidFill>
              </a:rPr>
              <a:t>msg.transmission_rate</a:t>
            </a:r>
            <a:r>
              <a:rPr lang="en"/>
              <a:t> &gt; 100ms</a:t>
            </a:r>
            <a:endParaRPr/>
          </a:p>
          <a:p>
            <a:pPr indent="-317500" lvl="1" marL="914400" rtl="0">
              <a:spcBef>
                <a:spcPts val="0"/>
              </a:spcBef>
              <a:spcAft>
                <a:spcPts val="0"/>
              </a:spcAft>
              <a:buSzPts val="1400"/>
              <a:buAutoNum type="alphaLcPeriod"/>
            </a:pPr>
            <a:r>
              <a:rPr lang="en"/>
              <a:t>Can we use some operators these authors have used/introduced?</a:t>
            </a:r>
            <a:endParaRPr/>
          </a:p>
          <a:p>
            <a:pPr indent="-317500" lvl="2" marL="1371600" rtl="0">
              <a:spcBef>
                <a:spcPts val="0"/>
              </a:spcBef>
              <a:spcAft>
                <a:spcPts val="0"/>
              </a:spcAft>
              <a:buSzPts val="1400"/>
              <a:buAutoNum type="romanLcPeriod"/>
            </a:pPr>
            <a:r>
              <a:rPr lang="en"/>
              <a:t>Eg. </a:t>
            </a:r>
            <a:r>
              <a:rPr lang="en">
                <a:solidFill>
                  <a:srgbClr val="0000FF"/>
                </a:solidFill>
              </a:rPr>
              <a:t>∀</a:t>
            </a:r>
            <a:r>
              <a:rPr lang="en"/>
              <a:t>msg[ msg</a:t>
            </a:r>
            <a:r>
              <a:rPr lang="en">
                <a:solidFill>
                  <a:srgbClr val="0000FF"/>
                </a:solidFill>
              </a:rPr>
              <a:t>∈</a:t>
            </a:r>
            <a:r>
              <a:rPr lang="en"/>
              <a:t>connection </a:t>
            </a:r>
            <a:r>
              <a:rPr lang="en">
                <a:solidFill>
                  <a:srgbClr val="0000FF"/>
                </a:solidFill>
              </a:rPr>
              <a:t>⋀</a:t>
            </a:r>
            <a:r>
              <a:rPr lang="en"/>
              <a:t> buf_size&gt;100]</a:t>
            </a:r>
            <a:endParaRPr/>
          </a:p>
          <a:p>
            <a:pPr indent="-317500" lvl="1" marL="914400" rtl="0">
              <a:spcBef>
                <a:spcPts val="0"/>
              </a:spcBef>
              <a:spcAft>
                <a:spcPts val="0"/>
              </a:spcAft>
              <a:buSzPts val="1400"/>
              <a:buAutoNum type="alphaLcPeriod"/>
            </a:pPr>
            <a:r>
              <a:rPr lang="en"/>
              <a:t>What about time-based ordering for </a:t>
            </a:r>
            <a:r>
              <a:rPr lang="en"/>
              <a:t>stateful</a:t>
            </a:r>
            <a:r>
              <a:rPr lang="en"/>
              <a:t> detection?</a:t>
            </a:r>
            <a:endParaRPr/>
          </a:p>
        </p:txBody>
      </p:sp>
      <p:sp>
        <p:nvSpPr>
          <p:cNvPr id="148" name="Shape 148"/>
          <p:cNvSpPr/>
          <p:nvPr/>
        </p:nvSpPr>
        <p:spPr>
          <a:xfrm>
            <a:off x="5680150" y="2292975"/>
            <a:ext cx="669000" cy="328800"/>
          </a:xfrm>
          <a:prstGeom prst="rightBrace">
            <a:avLst>
              <a:gd fmla="val 8333" name="adj1"/>
              <a:gd fmla="val 50000" name="adj2"/>
            </a:avLst>
          </a:prstGeom>
          <a:noFill/>
          <a:ln cap="flat" cmpd="sng" w="38100">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spcAft>
                <a:spcPts val="0"/>
              </a:spcAft>
              <a:buNone/>
            </a:pPr>
            <a:r>
              <a:t/>
            </a:r>
            <a:endParaRPr/>
          </a:p>
        </p:txBody>
      </p:sp>
      <p:sp>
        <p:nvSpPr>
          <p:cNvPr id="149" name="Shape 149"/>
          <p:cNvSpPr/>
          <p:nvPr/>
        </p:nvSpPr>
        <p:spPr>
          <a:xfrm>
            <a:off x="6846900" y="2688200"/>
            <a:ext cx="1153200" cy="1796400"/>
          </a:xfrm>
          <a:prstGeom prst="rightBrace">
            <a:avLst>
              <a:gd fmla="val 8333" name="adj1"/>
              <a:gd fmla="val 50000" name="adj2"/>
            </a:avLst>
          </a:prstGeom>
          <a:noFill/>
          <a:ln cap="flat" cmpd="sng" w="38100">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spcAft>
                <a:spcPts val="0"/>
              </a:spcAft>
              <a:buNone/>
            </a:pPr>
            <a:r>
              <a:t/>
            </a:r>
            <a:endParaRPr/>
          </a:p>
        </p:txBody>
      </p:sp>
      <p:sp>
        <p:nvSpPr>
          <p:cNvPr id="150" name="Shape 150"/>
          <p:cNvSpPr txBox="1"/>
          <p:nvPr/>
        </p:nvSpPr>
        <p:spPr>
          <a:xfrm>
            <a:off x="6502550" y="2292975"/>
            <a:ext cx="787500" cy="271800"/>
          </a:xfrm>
          <a:prstGeom prst="rect">
            <a:avLst/>
          </a:prstGeom>
          <a:solidFill>
            <a:srgbClr val="D9D9D9"/>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algn="ctr">
              <a:spcBef>
                <a:spcPts val="0"/>
              </a:spcBef>
              <a:spcAft>
                <a:spcPts val="0"/>
              </a:spcAft>
              <a:buNone/>
            </a:pPr>
            <a:r>
              <a:rPr lang="en"/>
              <a:t>Noah</a:t>
            </a:r>
            <a:endParaRPr/>
          </a:p>
        </p:txBody>
      </p:sp>
      <p:sp>
        <p:nvSpPr>
          <p:cNvPr id="151" name="Shape 151"/>
          <p:cNvSpPr txBox="1"/>
          <p:nvPr/>
        </p:nvSpPr>
        <p:spPr>
          <a:xfrm>
            <a:off x="8044800" y="3239900"/>
            <a:ext cx="669000" cy="271800"/>
          </a:xfrm>
          <a:prstGeom prst="rect">
            <a:avLst/>
          </a:prstGeom>
          <a:solidFill>
            <a:srgbClr val="D9D9D9"/>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spcAft>
                <a:spcPts val="0"/>
              </a:spcAft>
              <a:buNone/>
            </a:pPr>
            <a:r>
              <a:rPr lang="en"/>
              <a:t>I</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spcAft>
                <a:spcPts val="0"/>
              </a:spcAft>
              <a:buNone/>
            </a:pPr>
            <a:r>
              <a:rPr lang="en"/>
              <a:t>Snort: IDS/IPS for TCP, UDP, ICMP, and IP</a:t>
            </a:r>
            <a:endParaRPr/>
          </a:p>
        </p:txBody>
      </p:sp>
      <p:sp>
        <p:nvSpPr>
          <p:cNvPr id="157" name="Shape 15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spcAft>
                <a:spcPts val="0"/>
              </a:spcAft>
              <a:buNone/>
            </a:pPr>
            <a:r>
              <a:rPr lang="en"/>
              <a:t>Detection rules in Snort form a flexible language, generically of the form:</a:t>
            </a:r>
            <a:endParaRPr/>
          </a:p>
          <a:p>
            <a:pPr indent="0" lvl="0" marL="0">
              <a:spcBef>
                <a:spcPts val="1600"/>
              </a:spcBef>
              <a:spcAft>
                <a:spcPts val="0"/>
              </a:spcAft>
              <a:buNone/>
            </a:pPr>
            <a:r>
              <a:rPr lang="en"/>
              <a:t>action proto src_ip src_port direction dst_ip dst_port (options)</a:t>
            </a:r>
            <a:endParaRPr/>
          </a:p>
          <a:p>
            <a:pPr indent="0" lvl="0" marL="0">
              <a:spcBef>
                <a:spcPts val="1600"/>
              </a:spcBef>
              <a:spcAft>
                <a:spcPts val="0"/>
              </a:spcAft>
              <a:buNone/>
            </a:pPr>
            <a:r>
              <a:rPr lang="en"/>
              <a:t>Where action can activate another rule, drop-and-log the suspect packet, send an email alert to an administrator, or anything else – it can even run other programs if necessary.</a:t>
            </a:r>
            <a:endParaRPr/>
          </a:p>
          <a:p>
            <a:pPr indent="0" lvl="0" marL="0">
              <a:spcBef>
                <a:spcPts val="1600"/>
              </a:spcBef>
              <a:spcAft>
                <a:spcPts val="1600"/>
              </a:spcAft>
              <a:buNone/>
            </a:pPr>
            <a:r>
              <a:rPr lang="en"/>
              <a:t>Options are additional filters, allowing for finer-grained control over which packets do or don’t trigger actions.</a:t>
            </a:r>
            <a:endParaRPr/>
          </a:p>
        </p:txBody>
      </p:sp>
      <p:pic>
        <p:nvPicPr>
          <p:cNvPr id="158" name="Shape 158"/>
          <p:cNvPicPr preferRelativeResize="0"/>
          <p:nvPr/>
        </p:nvPicPr>
        <p:blipFill>
          <a:blip r:embed="rId3">
            <a:alphaModFix/>
          </a:blip>
          <a:stretch>
            <a:fillRect/>
          </a:stretch>
        </p:blipFill>
        <p:spPr>
          <a:xfrm>
            <a:off x="7376950" y="0"/>
            <a:ext cx="1767051" cy="1536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