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82" r:id="rId6"/>
    <p:sldId id="262" r:id="rId7"/>
    <p:sldId id="268" r:id="rId8"/>
    <p:sldId id="269" r:id="rId9"/>
    <p:sldId id="283" r:id="rId10"/>
    <p:sldId id="275" r:id="rId11"/>
    <p:sldId id="259" r:id="rId12"/>
    <p:sldId id="270" r:id="rId13"/>
    <p:sldId id="272" r:id="rId14"/>
    <p:sldId id="276" r:id="rId15"/>
    <p:sldId id="277" r:id="rId16"/>
    <p:sldId id="278" r:id="rId17"/>
    <p:sldId id="279" r:id="rId18"/>
    <p:sldId id="280" r:id="rId19"/>
    <p:sldId id="260" r:id="rId20"/>
    <p:sldId id="261" r:id="rId21"/>
    <p:sldId id="273" r:id="rId22"/>
    <p:sldId id="274" r:id="rId23"/>
    <p:sldId id="264" r:id="rId24"/>
    <p:sldId id="26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C5006A-993B-4536-B610-DB265EB738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D4906F-0550-4079-A12A-50D79CE51A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EC1EC-490A-4599-9C19-93A07E8E81C7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2CBBC074-C172-4CFB-879B-5AAB7F12F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ACF4039-27D3-4E3B-83A2-7B64039A3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52CAC-1E3C-4FA5-B03B-A8ACF93DEB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C2CED3-AD16-4094-B1CA-1D31A6DEF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A497-BF82-49FE-9EE3-3B8AF4D99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 Model: Strategy for Risk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56F1-51DC-4F73-81D4-D3C12C756D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87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551849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83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24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52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96027F-7875-4030-9381-8BD8C4F21935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1346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559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67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91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49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5858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2858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0066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3CC56-A468-46E2-B53F-6D3F2D408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532" y="2130457"/>
            <a:ext cx="8573345" cy="1630837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Security of Internet-of-Things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CB084-EB3A-4945-A35B-4FC0BD971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60" y="4871360"/>
            <a:ext cx="9604485" cy="147102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KYLE HAEFNER, MAALVIKA BACHANI, JORDAN PETERSON, NOAH CAIN</a:t>
            </a:r>
          </a:p>
          <a:p>
            <a:r>
              <a:rPr lang="en-US" dirty="0">
                <a:solidFill>
                  <a:schemeClr val="tx1"/>
                </a:solidFill>
              </a:rPr>
              <a:t> INDRAKSHI RAY</a:t>
            </a:r>
            <a:r>
              <a:rPr lang="en-US">
                <a:solidFill>
                  <a:schemeClr val="tx1"/>
                </a:solidFill>
              </a:rPr>
              <a:t>, INDRAJIT </a:t>
            </a:r>
            <a:r>
              <a:rPr lang="en-US" dirty="0">
                <a:solidFill>
                  <a:schemeClr val="tx1"/>
                </a:solidFill>
              </a:rPr>
              <a:t>RAY</a:t>
            </a:r>
          </a:p>
          <a:p>
            <a:r>
              <a:rPr lang="en-US" dirty="0">
                <a:solidFill>
                  <a:schemeClr val="tx1"/>
                </a:solidFill>
              </a:rPr>
              <a:t>COMPUTER SCIENCE DEPARTMENT</a:t>
            </a:r>
          </a:p>
          <a:p>
            <a:r>
              <a:rPr lang="en-US" dirty="0">
                <a:solidFill>
                  <a:schemeClr val="tx1"/>
                </a:solidFill>
              </a:rPr>
              <a:t>COLORADO STATE UNIVERITY</a:t>
            </a:r>
          </a:p>
        </p:txBody>
      </p:sp>
      <p:pic>
        <p:nvPicPr>
          <p:cNvPr id="7" name="Picture 6" descr="A picture containing transport, wheel&#10;&#10;Description generated with very high confidence">
            <a:extLst>
              <a:ext uri="{FF2B5EF4-FFF2-40B4-BE49-F238E27FC236}">
                <a16:creationId xmlns:a16="http://schemas.microsoft.com/office/drawing/2014/main" xmlns="" id="{AC63BFFC-57EE-403C-A45D-C3EC84FF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358" y="4935220"/>
            <a:ext cx="1407160" cy="140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8523ED-715B-47F0-801B-AB6F2404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877" y="6477422"/>
            <a:ext cx="1884123" cy="284058"/>
          </a:xfrm>
          <a:prstGeom prst="rect">
            <a:avLst/>
          </a:prstGeom>
        </p:spPr>
      </p:pic>
      <p:pic>
        <p:nvPicPr>
          <p:cNvPr id="1026" name="Picture 2" descr="Image result for csu logo">
            <a:extLst>
              <a:ext uri="{FF2B5EF4-FFF2-40B4-BE49-F238E27FC236}">
                <a16:creationId xmlns:a16="http://schemas.microsoft.com/office/drawing/2014/main" xmlns="" id="{5937CA27-A811-4782-B97F-92304A8E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57" y="131976"/>
            <a:ext cx="1536568" cy="15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13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A027D-7210-49DB-B2E4-3B97CF28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18920" cy="1328948"/>
          </a:xfrm>
        </p:spPr>
        <p:txBody>
          <a:bodyPr/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SECURING SMART HOME USING 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MICRO SEGMENTATION AND TRUST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75D04-1D58-448E-8231-CD0F6BA0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1998482"/>
            <a:ext cx="11334161" cy="4788817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Segmentation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network is a flat network</a:t>
            </a:r>
          </a:p>
          <a:p>
            <a:pPr lvl="1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infrastructure security; have to rely on security of the device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“Drone hacks room full of smart light bulbs, from outside the window” – The Verge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team demonstrated the threat by infecting a Hue lamp with a virus that then spread by jumping from one lamp to its neighbors, whether the lights were on the same private network or not.”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we need a to divide the network into segments where devices communicate on “Need to Know basis”.  Even if a device is affected in one zone, the attack should not penetrate to other zones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Zones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signify?</a:t>
            </a:r>
          </a:p>
          <a:p>
            <a:pPr lvl="1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area within the network occupied by devices having similar functionality</a:t>
            </a:r>
          </a:p>
          <a:p>
            <a:pPr lvl="1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some level of isolation</a:t>
            </a:r>
          </a:p>
          <a:p>
            <a:pPr lvl="1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Segregate high risk devices from low risk devices</a:t>
            </a:r>
          </a:p>
          <a:p>
            <a:pPr marL="53035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34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CD29A-7EA6-4897-8BE1-E77ABF71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21" y="90450"/>
            <a:ext cx="10255987" cy="100305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APPROACH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40622F-29E1-4FCD-B99F-2C7AE500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1168924"/>
            <a:ext cx="8832915" cy="554296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Micro-Segmentation</a:t>
            </a:r>
          </a:p>
          <a:p>
            <a:pPr lvl="1" fontAlgn="base"/>
            <a:r>
              <a:rPr 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Segregate devices into various zones based on their primary function</a:t>
            </a:r>
          </a:p>
          <a:p>
            <a:pPr lvl="2" fontAlgn="base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Security, Entertainment, Automation, Health, Consumer Comfort</a:t>
            </a:r>
          </a:p>
          <a:p>
            <a:pPr lvl="1" fontAlgn="base"/>
            <a:r>
              <a:rPr 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are assigned to trusted or un-trusted zone based on the trust score</a:t>
            </a:r>
          </a:p>
          <a:p>
            <a:pPr lvl="1" fontAlgn="base"/>
            <a:r>
              <a:rPr 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trust score is based on their profile on the network and known vulnerabilities (CVE)</a:t>
            </a:r>
          </a:p>
          <a:p>
            <a:pPr marL="530352" lvl="1" indent="0" fontAlgn="base">
              <a:buNone/>
            </a:pP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Device Profile</a:t>
            </a:r>
          </a:p>
          <a:p>
            <a:pPr lvl="1" fontAlgn="base"/>
            <a:r>
              <a:rPr lang="en-US" sz="23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device identity</a:t>
            </a:r>
          </a:p>
          <a:p>
            <a:pPr lvl="1" fontAlgn="base"/>
            <a:r>
              <a:rPr lang="en-US" sz="23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- What do we know about the device</a:t>
            </a:r>
          </a:p>
          <a:p>
            <a:pPr lvl="2" fontAlgn="base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Device’s primary function</a:t>
            </a:r>
          </a:p>
          <a:p>
            <a:pPr lvl="3" fontAlgn="base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Security, Home Automation, Entertainment, Health</a:t>
            </a:r>
          </a:p>
          <a:p>
            <a:pPr lvl="2" fontAlgn="base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Attributes</a:t>
            </a:r>
          </a:p>
          <a:p>
            <a:pPr lvl="3" fontAlgn="base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level, Encryption, Public Certificate</a:t>
            </a:r>
          </a:p>
          <a:p>
            <a:pPr lvl="1" fontAlgn="base"/>
            <a:r>
              <a:rPr lang="en-US" sz="23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pPr lvl="2" fontAlgn="base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behavior on the network</a:t>
            </a:r>
          </a:p>
        </p:txBody>
      </p:sp>
      <p:pic>
        <p:nvPicPr>
          <p:cNvPr id="4" name="Picture 4" descr="Image result for smart home iot png">
            <a:extLst>
              <a:ext uri="{FF2B5EF4-FFF2-40B4-BE49-F238E27FC236}">
                <a16:creationId xmlns:a16="http://schemas.microsoft.com/office/drawing/2014/main" xmlns="" id="{34F9AA57-84B2-40F8-ADC3-CA609B20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956" y="3044858"/>
            <a:ext cx="3029791" cy="35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4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D95CB-290E-4E41-8B82-9C41A0E3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78" y="91840"/>
            <a:ext cx="9404723" cy="849308"/>
          </a:xfrm>
        </p:spPr>
        <p:txBody>
          <a:bodyPr/>
          <a:lstStyle/>
          <a:p>
            <a:pPr algn="ctr"/>
            <a:r>
              <a:rPr lang="en-US" dirty="0"/>
              <a:t>APPROACH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81410CA-341C-4210-8F59-70076E875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112363"/>
            <a:ext cx="6574821" cy="592003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Attributes</a:t>
            </a:r>
          </a:p>
          <a:p>
            <a:pPr lvl="1" fontAlgn="base"/>
            <a:r>
              <a:rPr 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OpenVswitch</a:t>
            </a:r>
            <a:r>
              <a:rPr 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RYU Controller</a:t>
            </a:r>
          </a:p>
          <a:p>
            <a:pPr lvl="2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on VLAN ID</a:t>
            </a:r>
          </a:p>
          <a:p>
            <a:pPr lvl="2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Destination Address</a:t>
            </a:r>
          </a:p>
          <a:p>
            <a:pPr lvl="2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size and frequency</a:t>
            </a:r>
          </a:p>
          <a:p>
            <a:pPr fontAlgn="base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Attributes</a:t>
            </a:r>
          </a:p>
          <a:p>
            <a:pPr lvl="1" fontAlgn="base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by a Learning Module</a:t>
            </a:r>
          </a:p>
          <a:p>
            <a:pPr lvl="2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machine learning to communication flows</a:t>
            </a:r>
          </a:p>
          <a:p>
            <a:pPr lvl="2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learn how a light bulb behaves on network</a:t>
            </a:r>
          </a:p>
          <a:p>
            <a:pPr lvl="2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Re-iterates the model to adapt to changing device behavior or adding a new device of same type</a:t>
            </a:r>
          </a:p>
          <a:p>
            <a:pPr lvl="1" fontAlgn="base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trust scores based on function, attributes, and historic behavior</a:t>
            </a:r>
          </a:p>
          <a:p>
            <a:pPr lvl="1" fontAlgn="base"/>
            <a:r>
              <a:rPr 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rules on flow across domain</a:t>
            </a:r>
          </a:p>
          <a:p>
            <a:pPr marL="0" indent="0" fontAlgn="base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4387C6-C479-4123-BD0B-A28E1E67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491" y="2304101"/>
            <a:ext cx="4848243" cy="36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06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F9807-2CB7-4213-A968-3179EAB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5" y="250342"/>
            <a:ext cx="9404723" cy="88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Framework </a:t>
            </a:r>
            <a:br>
              <a:rPr lang="en-US" dirty="0"/>
            </a:br>
            <a:r>
              <a:rPr lang="en-US" sz="2800" u="sng" dirty="0"/>
              <a:t>An attribute based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9A68A6-695D-4BB1-B9B7-FD4EB9886028}"/>
              </a:ext>
            </a:extLst>
          </p:cNvPr>
          <p:cNvSpPr/>
          <p:nvPr/>
        </p:nvSpPr>
        <p:spPr>
          <a:xfrm>
            <a:off x="5971607" y="1689652"/>
            <a:ext cx="3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7230D4-8AC1-41BF-ACF7-15E8D97A65D7}"/>
              </a:ext>
            </a:extLst>
          </p:cNvPr>
          <p:cNvSpPr/>
          <p:nvPr/>
        </p:nvSpPr>
        <p:spPr>
          <a:xfrm>
            <a:off x="2809187" y="1675924"/>
            <a:ext cx="6584669" cy="386703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C9867B-B43B-4175-B3E2-77E656AE7171}"/>
              </a:ext>
            </a:extLst>
          </p:cNvPr>
          <p:cNvGrpSpPr/>
          <p:nvPr/>
        </p:nvGrpSpPr>
        <p:grpSpPr>
          <a:xfrm>
            <a:off x="3729970" y="2093837"/>
            <a:ext cx="1951349" cy="1038824"/>
            <a:chOff x="4751109" y="2552788"/>
            <a:chExt cx="1951349" cy="1038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A081A8C-687F-46C9-B1A4-CB9F6B8FF7E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403355C-1942-49DE-92C9-249464CBE71C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Open </a:t>
              </a:r>
              <a:r>
                <a:rPr lang="en-US" sz="1400" dirty="0" err="1"/>
                <a:t>vSwitch</a:t>
              </a:r>
              <a:endParaRPr 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8EEDDD4-EC27-4FB3-9EA0-AAE1D102241D}"/>
              </a:ext>
            </a:extLst>
          </p:cNvPr>
          <p:cNvGrpSpPr/>
          <p:nvPr/>
        </p:nvGrpSpPr>
        <p:grpSpPr>
          <a:xfrm>
            <a:off x="3729970" y="3855776"/>
            <a:ext cx="2067962" cy="1159668"/>
            <a:chOff x="4751109" y="2552788"/>
            <a:chExt cx="1951349" cy="1038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363D8C1-B287-4495-8DA9-D7AE3185657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07818B2-F04D-4669-924A-C4F0E61078D3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Trust Application</a:t>
              </a:r>
            </a:p>
            <a:p>
              <a:pPr algn="ctr"/>
              <a:r>
                <a:rPr lang="en-US" sz="1400" dirty="0"/>
                <a:t>(RYU Controller + </a:t>
              </a:r>
              <a:r>
                <a:rPr lang="en-US" sz="1400" dirty="0" err="1"/>
                <a:t>IoTivity</a:t>
              </a:r>
              <a:r>
                <a:rPr lang="en-US" sz="1400" dirty="0"/>
                <a:t>)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F1F7DD7B-AD5D-4D92-A3D2-61B0719841E1}"/>
              </a:ext>
            </a:extLst>
          </p:cNvPr>
          <p:cNvSpPr/>
          <p:nvPr/>
        </p:nvSpPr>
        <p:spPr>
          <a:xfrm>
            <a:off x="6881566" y="2733773"/>
            <a:ext cx="2292177" cy="252934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Policy File</a:t>
            </a:r>
          </a:p>
          <a:p>
            <a:r>
              <a:rPr lang="en-US" sz="1000" b="1" dirty="0"/>
              <a:t>&lt;Subject&gt;</a:t>
            </a:r>
          </a:p>
          <a:p>
            <a:r>
              <a:rPr lang="en-US" sz="1000" b="1" dirty="0"/>
              <a:t>   &lt;</a:t>
            </a:r>
            <a:r>
              <a:rPr lang="en-US" sz="1000" b="1" dirty="0" err="1"/>
              <a:t>SubjectMatch</a:t>
            </a:r>
            <a:endParaRPr lang="en-US" sz="1000" b="1" dirty="0"/>
          </a:p>
          <a:p>
            <a:r>
              <a:rPr lang="en-US" sz="1000" b="1" dirty="0"/>
              <a:t>	</a:t>
            </a:r>
            <a:r>
              <a:rPr lang="en-US" sz="1000" dirty="0" err="1"/>
              <a:t>MatchID</a:t>
            </a:r>
            <a:r>
              <a:rPr lang="en-US" sz="1000" dirty="0"/>
              <a:t> = xacml:2.0:function:string equal&gt;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AttributeValue</a:t>
            </a:r>
            <a:r>
              <a:rPr lang="en-US" sz="1000" b="1" dirty="0"/>
              <a:t> </a:t>
            </a:r>
            <a:r>
              <a:rPr lang="en-US" sz="1000" dirty="0" err="1"/>
              <a:t>DataType</a:t>
            </a:r>
            <a:r>
              <a:rPr lang="en-US" sz="1000" dirty="0"/>
              <a:t> = “</a:t>
            </a:r>
            <a:r>
              <a:rPr lang="en-US" sz="1000" dirty="0" err="1"/>
              <a:t>XML:schema#string</a:t>
            </a:r>
            <a:r>
              <a:rPr lang="en-US" sz="1000" dirty="0"/>
              <a:t>”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Home-user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AttributeValue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Health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    &lt;/</a:t>
            </a:r>
            <a:r>
              <a:rPr lang="en-US" sz="1000" b="1" dirty="0" err="1"/>
              <a:t>SubjectMatch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&lt;/Subject&gt;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xmlns="" id="{A5A22173-C881-47C3-973B-1935623F018D}"/>
              </a:ext>
            </a:extLst>
          </p:cNvPr>
          <p:cNvSpPr/>
          <p:nvPr/>
        </p:nvSpPr>
        <p:spPr>
          <a:xfrm>
            <a:off x="3756830" y="5739802"/>
            <a:ext cx="2295178" cy="111819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Multidocument 18">
            <a:extLst>
              <a:ext uri="{FF2B5EF4-FFF2-40B4-BE49-F238E27FC236}">
                <a16:creationId xmlns:a16="http://schemas.microsoft.com/office/drawing/2014/main" xmlns="" id="{1744E176-C8D9-46B5-B5ED-AE2B9A37591D}"/>
              </a:ext>
            </a:extLst>
          </p:cNvPr>
          <p:cNvSpPr/>
          <p:nvPr/>
        </p:nvSpPr>
        <p:spPr>
          <a:xfrm>
            <a:off x="4226868" y="5831910"/>
            <a:ext cx="854179" cy="51233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21A05-239E-4911-A53B-6A1049210135}"/>
              </a:ext>
            </a:extLst>
          </p:cNvPr>
          <p:cNvSpPr txBox="1"/>
          <p:nvPr/>
        </p:nvSpPr>
        <p:spPr>
          <a:xfrm>
            <a:off x="3831720" y="6276320"/>
            <a:ext cx="21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Device’s Information,  Zone Details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42DD28-70AB-4B2B-9BCD-4C6824DA7741}"/>
              </a:ext>
            </a:extLst>
          </p:cNvPr>
          <p:cNvSpPr/>
          <p:nvPr/>
        </p:nvSpPr>
        <p:spPr>
          <a:xfrm>
            <a:off x="376999" y="3571940"/>
            <a:ext cx="1665385" cy="912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Data from Sensors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C50F079-B9B8-46DC-BA0C-D9B12F33DF6A}"/>
              </a:ext>
            </a:extLst>
          </p:cNvPr>
          <p:cNvSpPr/>
          <p:nvPr/>
        </p:nvSpPr>
        <p:spPr>
          <a:xfrm>
            <a:off x="236082" y="4712008"/>
            <a:ext cx="2179489" cy="12998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Environment Parameter such as Location, State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39F4CF3-B4E9-4A10-9849-4BD9E6F85C1A}"/>
              </a:ext>
            </a:extLst>
          </p:cNvPr>
          <p:cNvSpPr/>
          <p:nvPr/>
        </p:nvSpPr>
        <p:spPr>
          <a:xfrm>
            <a:off x="9870311" y="4145849"/>
            <a:ext cx="1728296" cy="926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Admin Application</a:t>
            </a:r>
          </a:p>
          <a:p>
            <a:pPr algn="ctr"/>
            <a:endParaRPr lang="en-US" sz="1400" dirty="0"/>
          </a:p>
        </p:txBody>
      </p:sp>
      <p:pic>
        <p:nvPicPr>
          <p:cNvPr id="1026" name="Picture 2" descr="Image result for mobile app logo">
            <a:extLst>
              <a:ext uri="{FF2B5EF4-FFF2-40B4-BE49-F238E27FC236}">
                <a16:creationId xmlns:a16="http://schemas.microsoft.com/office/drawing/2014/main" xmlns="" id="{E5285A4F-BFB3-431E-B4C6-AB419258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186" y="2257053"/>
            <a:ext cx="583323" cy="5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webpage logo">
            <a:extLst>
              <a:ext uri="{FF2B5EF4-FFF2-40B4-BE49-F238E27FC236}">
                <a16:creationId xmlns:a16="http://schemas.microsoft.com/office/drawing/2014/main" xmlns="" id="{C0238A7D-89F4-441D-AF08-EDC7411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625" y="4201448"/>
            <a:ext cx="557528" cy="4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2D6F5514-ECFD-4BCA-965B-C150246A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07" y="3941198"/>
            <a:ext cx="246403" cy="4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3CB74363-59A3-47F7-97E1-61EFE9E64BBE}"/>
              </a:ext>
            </a:extLst>
          </p:cNvPr>
          <p:cNvSpPr/>
          <p:nvPr/>
        </p:nvSpPr>
        <p:spPr>
          <a:xfrm rot="11323705">
            <a:off x="2062128" y="3943350"/>
            <a:ext cx="1531676" cy="3562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417B4D5B-F8D9-409A-9A28-8EBACDE08409}"/>
              </a:ext>
            </a:extLst>
          </p:cNvPr>
          <p:cNvSpPr/>
          <p:nvPr/>
        </p:nvSpPr>
        <p:spPr>
          <a:xfrm rot="8974620">
            <a:off x="2400116" y="4784364"/>
            <a:ext cx="1289995" cy="3810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647ED9D-B1CE-4AAC-876F-BB6ECECCAD31}"/>
              </a:ext>
            </a:extLst>
          </p:cNvPr>
          <p:cNvSpPr/>
          <p:nvPr/>
        </p:nvSpPr>
        <p:spPr>
          <a:xfrm rot="5400000">
            <a:off x="4428374" y="5209473"/>
            <a:ext cx="666651" cy="3915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xmlns="" id="{969B8BA4-6B72-48D9-9E51-1DDCC112AE82}"/>
              </a:ext>
            </a:extLst>
          </p:cNvPr>
          <p:cNvSpPr/>
          <p:nvPr/>
        </p:nvSpPr>
        <p:spPr>
          <a:xfrm>
            <a:off x="2332732" y="2366128"/>
            <a:ext cx="1261795" cy="36764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xmlns="" id="{50ADEDA0-D9B1-4E80-9F9A-E1779F9C54C4}"/>
              </a:ext>
            </a:extLst>
          </p:cNvPr>
          <p:cNvSpPr/>
          <p:nvPr/>
        </p:nvSpPr>
        <p:spPr>
          <a:xfrm rot="5400000">
            <a:off x="4360948" y="3297056"/>
            <a:ext cx="665647" cy="37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7E8BEEB0-0367-4D44-A8C8-188226D6F59F}"/>
              </a:ext>
            </a:extLst>
          </p:cNvPr>
          <p:cNvSpPr/>
          <p:nvPr/>
        </p:nvSpPr>
        <p:spPr>
          <a:xfrm>
            <a:off x="5911698" y="4270272"/>
            <a:ext cx="923284" cy="3994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EA1E56-73EB-4A49-9F9B-5F767C7122A5}"/>
              </a:ext>
            </a:extLst>
          </p:cNvPr>
          <p:cNvSpPr/>
          <p:nvPr/>
        </p:nvSpPr>
        <p:spPr>
          <a:xfrm rot="10800000">
            <a:off x="9156164" y="4487716"/>
            <a:ext cx="631308" cy="2466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36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F9807-2CB7-4213-A968-3179EAB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5" y="250342"/>
            <a:ext cx="9404723" cy="88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Framework </a:t>
            </a:r>
            <a:br>
              <a:rPr lang="en-US" dirty="0"/>
            </a:br>
            <a:r>
              <a:rPr lang="en-US" sz="2800" u="sng" dirty="0"/>
              <a:t>An attribute based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9A68A6-695D-4BB1-B9B7-FD4EB9886028}"/>
              </a:ext>
            </a:extLst>
          </p:cNvPr>
          <p:cNvSpPr/>
          <p:nvPr/>
        </p:nvSpPr>
        <p:spPr>
          <a:xfrm>
            <a:off x="5971607" y="1689652"/>
            <a:ext cx="3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7230D4-8AC1-41BF-ACF7-15E8D97A65D7}"/>
              </a:ext>
            </a:extLst>
          </p:cNvPr>
          <p:cNvSpPr/>
          <p:nvPr/>
        </p:nvSpPr>
        <p:spPr>
          <a:xfrm>
            <a:off x="2809187" y="1675924"/>
            <a:ext cx="6584669" cy="386703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C9867B-B43B-4175-B3E2-77E656AE7171}"/>
              </a:ext>
            </a:extLst>
          </p:cNvPr>
          <p:cNvGrpSpPr/>
          <p:nvPr/>
        </p:nvGrpSpPr>
        <p:grpSpPr>
          <a:xfrm>
            <a:off x="3729970" y="2093837"/>
            <a:ext cx="1951349" cy="1038824"/>
            <a:chOff x="4751109" y="2552788"/>
            <a:chExt cx="1951349" cy="1038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A081A8C-687F-46C9-B1A4-CB9F6B8FF7E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403355C-1942-49DE-92C9-249464CBE71C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Open </a:t>
              </a:r>
              <a:r>
                <a:rPr lang="en-US" sz="1400" dirty="0" err="1"/>
                <a:t>vSwitch</a:t>
              </a:r>
              <a:endParaRPr 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8EEDDD4-EC27-4FB3-9EA0-AAE1D102241D}"/>
              </a:ext>
            </a:extLst>
          </p:cNvPr>
          <p:cNvGrpSpPr/>
          <p:nvPr/>
        </p:nvGrpSpPr>
        <p:grpSpPr>
          <a:xfrm>
            <a:off x="3729970" y="3855776"/>
            <a:ext cx="2067962" cy="1159668"/>
            <a:chOff x="4751109" y="2552788"/>
            <a:chExt cx="1951349" cy="1038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363D8C1-B287-4495-8DA9-D7AE3185657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07818B2-F04D-4669-924A-C4F0E61078D3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Trust Application</a:t>
              </a:r>
            </a:p>
            <a:p>
              <a:pPr algn="ctr"/>
              <a:r>
                <a:rPr lang="en-US" sz="1400" dirty="0"/>
                <a:t>(RYU Controller + </a:t>
              </a:r>
              <a:r>
                <a:rPr lang="en-US" sz="1400" dirty="0" err="1"/>
                <a:t>IoTivity</a:t>
              </a:r>
              <a:r>
                <a:rPr lang="en-US" sz="1400" dirty="0"/>
                <a:t>)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F1F7DD7B-AD5D-4D92-A3D2-61B0719841E1}"/>
              </a:ext>
            </a:extLst>
          </p:cNvPr>
          <p:cNvSpPr/>
          <p:nvPr/>
        </p:nvSpPr>
        <p:spPr>
          <a:xfrm>
            <a:off x="6881566" y="2733773"/>
            <a:ext cx="2292177" cy="252934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Policy File</a:t>
            </a:r>
          </a:p>
          <a:p>
            <a:r>
              <a:rPr lang="en-US" sz="1000" b="1" dirty="0"/>
              <a:t>&lt;Subject&gt;</a:t>
            </a:r>
          </a:p>
          <a:p>
            <a:r>
              <a:rPr lang="en-US" sz="1000" b="1" dirty="0"/>
              <a:t>   &lt;</a:t>
            </a:r>
            <a:r>
              <a:rPr lang="en-US" sz="1000" b="1" dirty="0" err="1"/>
              <a:t>SubjectMatch</a:t>
            </a:r>
            <a:endParaRPr lang="en-US" sz="1000" b="1" dirty="0"/>
          </a:p>
          <a:p>
            <a:r>
              <a:rPr lang="en-US" sz="1000" b="1" dirty="0"/>
              <a:t>	</a:t>
            </a:r>
            <a:r>
              <a:rPr lang="en-US" sz="1000" dirty="0" err="1"/>
              <a:t>MatchID</a:t>
            </a:r>
            <a:r>
              <a:rPr lang="en-US" sz="1000" dirty="0"/>
              <a:t> = xacml:2.0:function:string equal&gt;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AttributeValue</a:t>
            </a:r>
            <a:r>
              <a:rPr lang="en-US" sz="1000" b="1" dirty="0"/>
              <a:t> </a:t>
            </a:r>
            <a:r>
              <a:rPr lang="en-US" sz="1000" dirty="0" err="1"/>
              <a:t>DataType</a:t>
            </a:r>
            <a:r>
              <a:rPr lang="en-US" sz="1000" dirty="0"/>
              <a:t> = “</a:t>
            </a:r>
            <a:r>
              <a:rPr lang="en-US" sz="1000" dirty="0" err="1"/>
              <a:t>XML:schema#string</a:t>
            </a:r>
            <a:r>
              <a:rPr lang="en-US" sz="1000" dirty="0"/>
              <a:t>”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Home-user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AttributeValue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Health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    &lt;/</a:t>
            </a:r>
            <a:r>
              <a:rPr lang="en-US" sz="1000" b="1" dirty="0" err="1"/>
              <a:t>SubjectMatch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&lt;/Subject&gt;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xmlns="" id="{A5A22173-C881-47C3-973B-1935623F018D}"/>
              </a:ext>
            </a:extLst>
          </p:cNvPr>
          <p:cNvSpPr/>
          <p:nvPr/>
        </p:nvSpPr>
        <p:spPr>
          <a:xfrm>
            <a:off x="3756830" y="5739802"/>
            <a:ext cx="2295178" cy="111819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Multidocument 18">
            <a:extLst>
              <a:ext uri="{FF2B5EF4-FFF2-40B4-BE49-F238E27FC236}">
                <a16:creationId xmlns:a16="http://schemas.microsoft.com/office/drawing/2014/main" xmlns="" id="{1744E176-C8D9-46B5-B5ED-AE2B9A37591D}"/>
              </a:ext>
            </a:extLst>
          </p:cNvPr>
          <p:cNvSpPr/>
          <p:nvPr/>
        </p:nvSpPr>
        <p:spPr>
          <a:xfrm>
            <a:off x="4226868" y="5831910"/>
            <a:ext cx="854179" cy="51233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21A05-239E-4911-A53B-6A1049210135}"/>
              </a:ext>
            </a:extLst>
          </p:cNvPr>
          <p:cNvSpPr txBox="1"/>
          <p:nvPr/>
        </p:nvSpPr>
        <p:spPr>
          <a:xfrm>
            <a:off x="3831720" y="6276320"/>
            <a:ext cx="21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Device’s Information,  Zone Details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42DD28-70AB-4B2B-9BCD-4C6824DA7741}"/>
              </a:ext>
            </a:extLst>
          </p:cNvPr>
          <p:cNvSpPr/>
          <p:nvPr/>
        </p:nvSpPr>
        <p:spPr>
          <a:xfrm>
            <a:off x="376999" y="3571940"/>
            <a:ext cx="1665385" cy="912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Data from Sensors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C50F079-B9B8-46DC-BA0C-D9B12F33DF6A}"/>
              </a:ext>
            </a:extLst>
          </p:cNvPr>
          <p:cNvSpPr/>
          <p:nvPr/>
        </p:nvSpPr>
        <p:spPr>
          <a:xfrm>
            <a:off x="236082" y="4712008"/>
            <a:ext cx="2179489" cy="12998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Environment Parameter such as Location, State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39F4CF3-B4E9-4A10-9849-4BD9E6F85C1A}"/>
              </a:ext>
            </a:extLst>
          </p:cNvPr>
          <p:cNvSpPr/>
          <p:nvPr/>
        </p:nvSpPr>
        <p:spPr>
          <a:xfrm>
            <a:off x="9870311" y="4145849"/>
            <a:ext cx="1728296" cy="926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Admin Application</a:t>
            </a:r>
          </a:p>
          <a:p>
            <a:pPr algn="ctr"/>
            <a:endParaRPr lang="en-US" sz="1400" dirty="0"/>
          </a:p>
        </p:txBody>
      </p:sp>
      <p:pic>
        <p:nvPicPr>
          <p:cNvPr id="1026" name="Picture 2" descr="Image result for mobile app logo">
            <a:extLst>
              <a:ext uri="{FF2B5EF4-FFF2-40B4-BE49-F238E27FC236}">
                <a16:creationId xmlns:a16="http://schemas.microsoft.com/office/drawing/2014/main" xmlns="" id="{E5285A4F-BFB3-431E-B4C6-AB419258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186" y="2257053"/>
            <a:ext cx="583323" cy="5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webpage logo">
            <a:extLst>
              <a:ext uri="{FF2B5EF4-FFF2-40B4-BE49-F238E27FC236}">
                <a16:creationId xmlns:a16="http://schemas.microsoft.com/office/drawing/2014/main" xmlns="" id="{C0238A7D-89F4-441D-AF08-EDC7411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625" y="4201448"/>
            <a:ext cx="557528" cy="4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2D6F5514-ECFD-4BCA-965B-C150246A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07" y="3941198"/>
            <a:ext cx="246403" cy="4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3CB74363-59A3-47F7-97E1-61EFE9E64BBE}"/>
              </a:ext>
            </a:extLst>
          </p:cNvPr>
          <p:cNvSpPr/>
          <p:nvPr/>
        </p:nvSpPr>
        <p:spPr>
          <a:xfrm rot="11323705">
            <a:off x="2062128" y="3943350"/>
            <a:ext cx="1531676" cy="3562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417B4D5B-F8D9-409A-9A28-8EBACDE08409}"/>
              </a:ext>
            </a:extLst>
          </p:cNvPr>
          <p:cNvSpPr/>
          <p:nvPr/>
        </p:nvSpPr>
        <p:spPr>
          <a:xfrm rot="8974620">
            <a:off x="2400116" y="4784364"/>
            <a:ext cx="1289995" cy="3810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647ED9D-B1CE-4AAC-876F-BB6ECECCAD31}"/>
              </a:ext>
            </a:extLst>
          </p:cNvPr>
          <p:cNvSpPr/>
          <p:nvPr/>
        </p:nvSpPr>
        <p:spPr>
          <a:xfrm rot="5400000">
            <a:off x="4428374" y="5209473"/>
            <a:ext cx="666651" cy="3915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xmlns="" id="{50ADEDA0-D9B1-4E80-9F9A-E1779F9C54C4}"/>
              </a:ext>
            </a:extLst>
          </p:cNvPr>
          <p:cNvSpPr/>
          <p:nvPr/>
        </p:nvSpPr>
        <p:spPr>
          <a:xfrm rot="5400000">
            <a:off x="4360948" y="3297056"/>
            <a:ext cx="665647" cy="37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7E8BEEB0-0367-4D44-A8C8-188226D6F59F}"/>
              </a:ext>
            </a:extLst>
          </p:cNvPr>
          <p:cNvSpPr/>
          <p:nvPr/>
        </p:nvSpPr>
        <p:spPr>
          <a:xfrm>
            <a:off x="5911698" y="4270272"/>
            <a:ext cx="923284" cy="3994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EA1E56-73EB-4A49-9F9B-5F767C7122A5}"/>
              </a:ext>
            </a:extLst>
          </p:cNvPr>
          <p:cNvSpPr/>
          <p:nvPr/>
        </p:nvSpPr>
        <p:spPr>
          <a:xfrm rot="10800000">
            <a:off x="9156164" y="4487716"/>
            <a:ext cx="631308" cy="2466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CB4B7555-2396-4A4E-8FED-06653CB3FF76}"/>
              </a:ext>
            </a:extLst>
          </p:cNvPr>
          <p:cNvSpPr/>
          <p:nvPr/>
        </p:nvSpPr>
        <p:spPr>
          <a:xfrm>
            <a:off x="2287308" y="2349297"/>
            <a:ext cx="1219516" cy="3988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97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F9807-2CB7-4213-A968-3179EAB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5" y="250342"/>
            <a:ext cx="9404723" cy="88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Framework </a:t>
            </a:r>
            <a:br>
              <a:rPr lang="en-US" dirty="0"/>
            </a:br>
            <a:r>
              <a:rPr lang="en-US" sz="2800" u="sng" dirty="0"/>
              <a:t>An attribute based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9A68A6-695D-4BB1-B9B7-FD4EB9886028}"/>
              </a:ext>
            </a:extLst>
          </p:cNvPr>
          <p:cNvSpPr/>
          <p:nvPr/>
        </p:nvSpPr>
        <p:spPr>
          <a:xfrm>
            <a:off x="5971607" y="1689652"/>
            <a:ext cx="3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7230D4-8AC1-41BF-ACF7-15E8D97A65D7}"/>
              </a:ext>
            </a:extLst>
          </p:cNvPr>
          <p:cNvSpPr/>
          <p:nvPr/>
        </p:nvSpPr>
        <p:spPr>
          <a:xfrm>
            <a:off x="2809187" y="1675924"/>
            <a:ext cx="6584669" cy="386703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C9867B-B43B-4175-B3E2-77E656AE7171}"/>
              </a:ext>
            </a:extLst>
          </p:cNvPr>
          <p:cNvGrpSpPr/>
          <p:nvPr/>
        </p:nvGrpSpPr>
        <p:grpSpPr>
          <a:xfrm>
            <a:off x="3729970" y="2093837"/>
            <a:ext cx="1951349" cy="1038824"/>
            <a:chOff x="4751109" y="2552788"/>
            <a:chExt cx="1951349" cy="1038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A081A8C-687F-46C9-B1A4-CB9F6B8FF7E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403355C-1942-49DE-92C9-249464CBE71C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Open </a:t>
              </a:r>
              <a:r>
                <a:rPr lang="en-US" sz="1400" dirty="0" err="1"/>
                <a:t>vSwitch</a:t>
              </a:r>
              <a:endParaRPr 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8EEDDD4-EC27-4FB3-9EA0-AAE1D102241D}"/>
              </a:ext>
            </a:extLst>
          </p:cNvPr>
          <p:cNvGrpSpPr/>
          <p:nvPr/>
        </p:nvGrpSpPr>
        <p:grpSpPr>
          <a:xfrm>
            <a:off x="3729970" y="3855776"/>
            <a:ext cx="2067962" cy="1159668"/>
            <a:chOff x="4751109" y="2552788"/>
            <a:chExt cx="1951349" cy="1038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363D8C1-B287-4495-8DA9-D7AE3185657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07818B2-F04D-4669-924A-C4F0E61078D3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Trust Application</a:t>
              </a:r>
            </a:p>
            <a:p>
              <a:pPr algn="ctr"/>
              <a:r>
                <a:rPr lang="en-US" sz="1400" dirty="0"/>
                <a:t>(RYU Controller + </a:t>
              </a:r>
              <a:r>
                <a:rPr lang="en-US" sz="1400" dirty="0" err="1"/>
                <a:t>IoTivity</a:t>
              </a:r>
              <a:r>
                <a:rPr lang="en-US" sz="1400" dirty="0"/>
                <a:t>)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F1F7DD7B-AD5D-4D92-A3D2-61B0719841E1}"/>
              </a:ext>
            </a:extLst>
          </p:cNvPr>
          <p:cNvSpPr/>
          <p:nvPr/>
        </p:nvSpPr>
        <p:spPr>
          <a:xfrm>
            <a:off x="6881566" y="2733773"/>
            <a:ext cx="2292177" cy="252934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Policy File</a:t>
            </a:r>
          </a:p>
          <a:p>
            <a:r>
              <a:rPr lang="en-US" sz="1000" b="1" dirty="0"/>
              <a:t>&lt;Subject&gt;</a:t>
            </a:r>
          </a:p>
          <a:p>
            <a:r>
              <a:rPr lang="en-US" sz="1000" b="1" dirty="0"/>
              <a:t>   &lt;</a:t>
            </a:r>
            <a:r>
              <a:rPr lang="en-US" sz="1000" b="1" dirty="0" err="1"/>
              <a:t>SubjectMatch</a:t>
            </a:r>
            <a:endParaRPr lang="en-US" sz="1000" b="1" dirty="0"/>
          </a:p>
          <a:p>
            <a:r>
              <a:rPr lang="en-US" sz="1000" b="1" dirty="0"/>
              <a:t>	</a:t>
            </a:r>
            <a:r>
              <a:rPr lang="en-US" sz="1000" dirty="0" err="1"/>
              <a:t>MatchID</a:t>
            </a:r>
            <a:r>
              <a:rPr lang="en-US" sz="1000" dirty="0"/>
              <a:t> = xacml:2.0:function:string equal&gt;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AttributeValue</a:t>
            </a:r>
            <a:r>
              <a:rPr lang="en-US" sz="1000" b="1" dirty="0"/>
              <a:t> </a:t>
            </a:r>
            <a:r>
              <a:rPr lang="en-US" sz="1000" dirty="0" err="1"/>
              <a:t>DataType</a:t>
            </a:r>
            <a:r>
              <a:rPr lang="en-US" sz="1000" dirty="0"/>
              <a:t> = “</a:t>
            </a:r>
            <a:r>
              <a:rPr lang="en-US" sz="1000" dirty="0" err="1"/>
              <a:t>XML:schema#string</a:t>
            </a:r>
            <a:r>
              <a:rPr lang="en-US" sz="1000" dirty="0"/>
              <a:t>”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Home-user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AttributeValue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Health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    &lt;/</a:t>
            </a:r>
            <a:r>
              <a:rPr lang="en-US" sz="1000" b="1" dirty="0" err="1"/>
              <a:t>SubjectMatch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&lt;/Subject&gt;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xmlns="" id="{A5A22173-C881-47C3-973B-1935623F018D}"/>
              </a:ext>
            </a:extLst>
          </p:cNvPr>
          <p:cNvSpPr/>
          <p:nvPr/>
        </p:nvSpPr>
        <p:spPr>
          <a:xfrm>
            <a:off x="3756830" y="5739802"/>
            <a:ext cx="2295178" cy="111819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Multidocument 18">
            <a:extLst>
              <a:ext uri="{FF2B5EF4-FFF2-40B4-BE49-F238E27FC236}">
                <a16:creationId xmlns:a16="http://schemas.microsoft.com/office/drawing/2014/main" xmlns="" id="{1744E176-C8D9-46B5-B5ED-AE2B9A37591D}"/>
              </a:ext>
            </a:extLst>
          </p:cNvPr>
          <p:cNvSpPr/>
          <p:nvPr/>
        </p:nvSpPr>
        <p:spPr>
          <a:xfrm>
            <a:off x="4226868" y="5831910"/>
            <a:ext cx="854179" cy="51233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21A05-239E-4911-A53B-6A1049210135}"/>
              </a:ext>
            </a:extLst>
          </p:cNvPr>
          <p:cNvSpPr txBox="1"/>
          <p:nvPr/>
        </p:nvSpPr>
        <p:spPr>
          <a:xfrm>
            <a:off x="3831720" y="6276320"/>
            <a:ext cx="21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Device’s Information,  Zone Details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42DD28-70AB-4B2B-9BCD-4C6824DA7741}"/>
              </a:ext>
            </a:extLst>
          </p:cNvPr>
          <p:cNvSpPr/>
          <p:nvPr/>
        </p:nvSpPr>
        <p:spPr>
          <a:xfrm>
            <a:off x="376999" y="3571940"/>
            <a:ext cx="1665385" cy="912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Data from Sensors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C50F079-B9B8-46DC-BA0C-D9B12F33DF6A}"/>
              </a:ext>
            </a:extLst>
          </p:cNvPr>
          <p:cNvSpPr/>
          <p:nvPr/>
        </p:nvSpPr>
        <p:spPr>
          <a:xfrm>
            <a:off x="236082" y="4712008"/>
            <a:ext cx="2179489" cy="12998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Environment Parameter such as Location, State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39F4CF3-B4E9-4A10-9849-4BD9E6F85C1A}"/>
              </a:ext>
            </a:extLst>
          </p:cNvPr>
          <p:cNvSpPr/>
          <p:nvPr/>
        </p:nvSpPr>
        <p:spPr>
          <a:xfrm>
            <a:off x="9870311" y="4145849"/>
            <a:ext cx="1728296" cy="926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Admin Application</a:t>
            </a:r>
          </a:p>
          <a:p>
            <a:pPr algn="ctr"/>
            <a:endParaRPr lang="en-US" sz="1400" dirty="0"/>
          </a:p>
        </p:txBody>
      </p:sp>
      <p:pic>
        <p:nvPicPr>
          <p:cNvPr id="1026" name="Picture 2" descr="Image result for mobile app logo">
            <a:extLst>
              <a:ext uri="{FF2B5EF4-FFF2-40B4-BE49-F238E27FC236}">
                <a16:creationId xmlns:a16="http://schemas.microsoft.com/office/drawing/2014/main" xmlns="" id="{E5285A4F-BFB3-431E-B4C6-AB419258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186" y="2257053"/>
            <a:ext cx="583323" cy="5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webpage logo">
            <a:extLst>
              <a:ext uri="{FF2B5EF4-FFF2-40B4-BE49-F238E27FC236}">
                <a16:creationId xmlns:a16="http://schemas.microsoft.com/office/drawing/2014/main" xmlns="" id="{C0238A7D-89F4-441D-AF08-EDC7411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625" y="4201448"/>
            <a:ext cx="557528" cy="4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2D6F5514-ECFD-4BCA-965B-C150246A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07" y="3941198"/>
            <a:ext cx="246403" cy="4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3CB74363-59A3-47F7-97E1-61EFE9E64BBE}"/>
              </a:ext>
            </a:extLst>
          </p:cNvPr>
          <p:cNvSpPr/>
          <p:nvPr/>
        </p:nvSpPr>
        <p:spPr>
          <a:xfrm rot="11323705">
            <a:off x="2062128" y="3943350"/>
            <a:ext cx="1531676" cy="3562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417B4D5B-F8D9-409A-9A28-8EBACDE08409}"/>
              </a:ext>
            </a:extLst>
          </p:cNvPr>
          <p:cNvSpPr/>
          <p:nvPr/>
        </p:nvSpPr>
        <p:spPr>
          <a:xfrm rot="8974620">
            <a:off x="2400116" y="4784364"/>
            <a:ext cx="1289995" cy="3810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647ED9D-B1CE-4AAC-876F-BB6ECECCAD31}"/>
              </a:ext>
            </a:extLst>
          </p:cNvPr>
          <p:cNvSpPr/>
          <p:nvPr/>
        </p:nvSpPr>
        <p:spPr>
          <a:xfrm rot="5400000">
            <a:off x="4428374" y="5209473"/>
            <a:ext cx="666651" cy="3915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xmlns="" id="{969B8BA4-6B72-48D9-9E51-1DDCC112AE82}"/>
              </a:ext>
            </a:extLst>
          </p:cNvPr>
          <p:cNvSpPr/>
          <p:nvPr/>
        </p:nvSpPr>
        <p:spPr>
          <a:xfrm>
            <a:off x="2332732" y="2366128"/>
            <a:ext cx="1261795" cy="36764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7E8BEEB0-0367-4D44-A8C8-188226D6F59F}"/>
              </a:ext>
            </a:extLst>
          </p:cNvPr>
          <p:cNvSpPr/>
          <p:nvPr/>
        </p:nvSpPr>
        <p:spPr>
          <a:xfrm>
            <a:off x="5911698" y="4270272"/>
            <a:ext cx="923284" cy="3994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EA1E56-73EB-4A49-9F9B-5F767C7122A5}"/>
              </a:ext>
            </a:extLst>
          </p:cNvPr>
          <p:cNvSpPr/>
          <p:nvPr/>
        </p:nvSpPr>
        <p:spPr>
          <a:xfrm rot="10800000">
            <a:off x="9156164" y="4487716"/>
            <a:ext cx="631308" cy="2466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B02C6AD4-FA13-4E74-8B75-0C8718B5A331}"/>
              </a:ext>
            </a:extLst>
          </p:cNvPr>
          <p:cNvSpPr/>
          <p:nvPr/>
        </p:nvSpPr>
        <p:spPr>
          <a:xfrm>
            <a:off x="4477731" y="3224769"/>
            <a:ext cx="367646" cy="5725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43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F9807-2CB7-4213-A968-3179EAB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5" y="250342"/>
            <a:ext cx="9404723" cy="88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Framework </a:t>
            </a:r>
            <a:br>
              <a:rPr lang="en-US" dirty="0"/>
            </a:br>
            <a:r>
              <a:rPr lang="en-US" sz="2800" u="sng" dirty="0"/>
              <a:t>An attribute based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9A68A6-695D-4BB1-B9B7-FD4EB9886028}"/>
              </a:ext>
            </a:extLst>
          </p:cNvPr>
          <p:cNvSpPr/>
          <p:nvPr/>
        </p:nvSpPr>
        <p:spPr>
          <a:xfrm>
            <a:off x="5971607" y="1689652"/>
            <a:ext cx="3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7230D4-8AC1-41BF-ACF7-15E8D97A65D7}"/>
              </a:ext>
            </a:extLst>
          </p:cNvPr>
          <p:cNvSpPr/>
          <p:nvPr/>
        </p:nvSpPr>
        <p:spPr>
          <a:xfrm>
            <a:off x="2809187" y="1675924"/>
            <a:ext cx="6584669" cy="386703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C9867B-B43B-4175-B3E2-77E656AE7171}"/>
              </a:ext>
            </a:extLst>
          </p:cNvPr>
          <p:cNvGrpSpPr/>
          <p:nvPr/>
        </p:nvGrpSpPr>
        <p:grpSpPr>
          <a:xfrm>
            <a:off x="3729970" y="2093837"/>
            <a:ext cx="1951349" cy="1038824"/>
            <a:chOff x="4751109" y="2552788"/>
            <a:chExt cx="1951349" cy="1038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A081A8C-687F-46C9-B1A4-CB9F6B8FF7E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403355C-1942-49DE-92C9-249464CBE71C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Open </a:t>
              </a:r>
              <a:r>
                <a:rPr lang="en-US" sz="1400" dirty="0" err="1"/>
                <a:t>vSwitch</a:t>
              </a:r>
              <a:endParaRPr 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8EEDDD4-EC27-4FB3-9EA0-AAE1D102241D}"/>
              </a:ext>
            </a:extLst>
          </p:cNvPr>
          <p:cNvGrpSpPr/>
          <p:nvPr/>
        </p:nvGrpSpPr>
        <p:grpSpPr>
          <a:xfrm>
            <a:off x="3729970" y="3855776"/>
            <a:ext cx="2067962" cy="1159668"/>
            <a:chOff x="4751109" y="2552788"/>
            <a:chExt cx="1951349" cy="1038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363D8C1-B287-4495-8DA9-D7AE3185657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07818B2-F04D-4669-924A-C4F0E61078D3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Trust Application</a:t>
              </a:r>
            </a:p>
            <a:p>
              <a:pPr algn="ctr"/>
              <a:r>
                <a:rPr lang="en-US" sz="1400" dirty="0"/>
                <a:t>(RYU Controller + </a:t>
              </a:r>
              <a:r>
                <a:rPr lang="en-US" sz="1400" dirty="0" err="1"/>
                <a:t>IoTivity</a:t>
              </a:r>
              <a:r>
                <a:rPr lang="en-US" sz="1400" dirty="0"/>
                <a:t>)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F1F7DD7B-AD5D-4D92-A3D2-61B0719841E1}"/>
              </a:ext>
            </a:extLst>
          </p:cNvPr>
          <p:cNvSpPr/>
          <p:nvPr/>
        </p:nvSpPr>
        <p:spPr>
          <a:xfrm>
            <a:off x="6881566" y="2733773"/>
            <a:ext cx="2292177" cy="252934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Policy File</a:t>
            </a:r>
          </a:p>
          <a:p>
            <a:r>
              <a:rPr lang="en-US" sz="1000" b="1" dirty="0"/>
              <a:t>&lt;Subject&gt;</a:t>
            </a:r>
          </a:p>
          <a:p>
            <a:r>
              <a:rPr lang="en-US" sz="1000" b="1" dirty="0"/>
              <a:t>   &lt;</a:t>
            </a:r>
            <a:r>
              <a:rPr lang="en-US" sz="1000" b="1" dirty="0" err="1"/>
              <a:t>SubjectMatch</a:t>
            </a:r>
            <a:endParaRPr lang="en-US" sz="1000" b="1" dirty="0"/>
          </a:p>
          <a:p>
            <a:r>
              <a:rPr lang="en-US" sz="1000" b="1" dirty="0"/>
              <a:t>	</a:t>
            </a:r>
            <a:r>
              <a:rPr lang="en-US" sz="1000" dirty="0" err="1"/>
              <a:t>MatchID</a:t>
            </a:r>
            <a:r>
              <a:rPr lang="en-US" sz="1000" dirty="0"/>
              <a:t> = xacml:2.0:function:string equal&gt;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AttributeValue</a:t>
            </a:r>
            <a:r>
              <a:rPr lang="en-US" sz="1000" b="1" dirty="0"/>
              <a:t> </a:t>
            </a:r>
            <a:r>
              <a:rPr lang="en-US" sz="1000" dirty="0" err="1"/>
              <a:t>DataType</a:t>
            </a:r>
            <a:r>
              <a:rPr lang="en-US" sz="1000" dirty="0"/>
              <a:t> = “</a:t>
            </a:r>
            <a:r>
              <a:rPr lang="en-US" sz="1000" dirty="0" err="1"/>
              <a:t>XML:schema#string</a:t>
            </a:r>
            <a:r>
              <a:rPr lang="en-US" sz="1000" dirty="0"/>
              <a:t>”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Home-user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AttributeValue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Health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    &lt;/</a:t>
            </a:r>
            <a:r>
              <a:rPr lang="en-US" sz="1000" b="1" dirty="0" err="1"/>
              <a:t>SubjectMatch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&lt;/Subject&gt;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xmlns="" id="{A5A22173-C881-47C3-973B-1935623F018D}"/>
              </a:ext>
            </a:extLst>
          </p:cNvPr>
          <p:cNvSpPr/>
          <p:nvPr/>
        </p:nvSpPr>
        <p:spPr>
          <a:xfrm>
            <a:off x="3756830" y="5739802"/>
            <a:ext cx="2295178" cy="111819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Multidocument 18">
            <a:extLst>
              <a:ext uri="{FF2B5EF4-FFF2-40B4-BE49-F238E27FC236}">
                <a16:creationId xmlns:a16="http://schemas.microsoft.com/office/drawing/2014/main" xmlns="" id="{1744E176-C8D9-46B5-B5ED-AE2B9A37591D}"/>
              </a:ext>
            </a:extLst>
          </p:cNvPr>
          <p:cNvSpPr/>
          <p:nvPr/>
        </p:nvSpPr>
        <p:spPr>
          <a:xfrm>
            <a:off x="4226868" y="5831910"/>
            <a:ext cx="854179" cy="51233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21A05-239E-4911-A53B-6A1049210135}"/>
              </a:ext>
            </a:extLst>
          </p:cNvPr>
          <p:cNvSpPr txBox="1"/>
          <p:nvPr/>
        </p:nvSpPr>
        <p:spPr>
          <a:xfrm>
            <a:off x="3831720" y="6276320"/>
            <a:ext cx="21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Device’s Information,  Zone Details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42DD28-70AB-4B2B-9BCD-4C6824DA7741}"/>
              </a:ext>
            </a:extLst>
          </p:cNvPr>
          <p:cNvSpPr/>
          <p:nvPr/>
        </p:nvSpPr>
        <p:spPr>
          <a:xfrm>
            <a:off x="376999" y="3571940"/>
            <a:ext cx="1665385" cy="912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Data from Sensors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C50F079-B9B8-46DC-BA0C-D9B12F33DF6A}"/>
              </a:ext>
            </a:extLst>
          </p:cNvPr>
          <p:cNvSpPr/>
          <p:nvPr/>
        </p:nvSpPr>
        <p:spPr>
          <a:xfrm>
            <a:off x="236082" y="4712008"/>
            <a:ext cx="2179489" cy="12998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Environment Parameter such as Location, State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39F4CF3-B4E9-4A10-9849-4BD9E6F85C1A}"/>
              </a:ext>
            </a:extLst>
          </p:cNvPr>
          <p:cNvSpPr/>
          <p:nvPr/>
        </p:nvSpPr>
        <p:spPr>
          <a:xfrm>
            <a:off x="9870311" y="4145849"/>
            <a:ext cx="1728296" cy="926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Admin Application</a:t>
            </a:r>
          </a:p>
          <a:p>
            <a:pPr algn="ctr"/>
            <a:endParaRPr lang="en-US" sz="1400" dirty="0"/>
          </a:p>
        </p:txBody>
      </p:sp>
      <p:pic>
        <p:nvPicPr>
          <p:cNvPr id="1026" name="Picture 2" descr="Image result for mobile app logo">
            <a:extLst>
              <a:ext uri="{FF2B5EF4-FFF2-40B4-BE49-F238E27FC236}">
                <a16:creationId xmlns:a16="http://schemas.microsoft.com/office/drawing/2014/main" xmlns="" id="{E5285A4F-BFB3-431E-B4C6-AB419258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186" y="2257053"/>
            <a:ext cx="583323" cy="5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webpage logo">
            <a:extLst>
              <a:ext uri="{FF2B5EF4-FFF2-40B4-BE49-F238E27FC236}">
                <a16:creationId xmlns:a16="http://schemas.microsoft.com/office/drawing/2014/main" xmlns="" id="{C0238A7D-89F4-441D-AF08-EDC7411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625" y="4201448"/>
            <a:ext cx="557528" cy="4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2D6F5514-ECFD-4BCA-965B-C150246A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07" y="3941198"/>
            <a:ext cx="246403" cy="4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Left-Right 28">
            <a:extLst>
              <a:ext uri="{FF2B5EF4-FFF2-40B4-BE49-F238E27FC236}">
                <a16:creationId xmlns:a16="http://schemas.microsoft.com/office/drawing/2014/main" xmlns="" id="{969B8BA4-6B72-48D9-9E51-1DDCC112AE82}"/>
              </a:ext>
            </a:extLst>
          </p:cNvPr>
          <p:cNvSpPr/>
          <p:nvPr/>
        </p:nvSpPr>
        <p:spPr>
          <a:xfrm>
            <a:off x="2332732" y="2366128"/>
            <a:ext cx="1261795" cy="36764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xmlns="" id="{50ADEDA0-D9B1-4E80-9F9A-E1779F9C54C4}"/>
              </a:ext>
            </a:extLst>
          </p:cNvPr>
          <p:cNvSpPr/>
          <p:nvPr/>
        </p:nvSpPr>
        <p:spPr>
          <a:xfrm rot="5400000">
            <a:off x="4360948" y="3297056"/>
            <a:ext cx="665647" cy="37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EA1E56-73EB-4A49-9F9B-5F767C7122A5}"/>
              </a:ext>
            </a:extLst>
          </p:cNvPr>
          <p:cNvSpPr/>
          <p:nvPr/>
        </p:nvSpPr>
        <p:spPr>
          <a:xfrm rot="10800000">
            <a:off x="9156164" y="4487716"/>
            <a:ext cx="631308" cy="2466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71C924E5-DECB-4D3D-AB63-EB5E1C2F3A22}"/>
              </a:ext>
            </a:extLst>
          </p:cNvPr>
          <p:cNvSpPr/>
          <p:nvPr/>
        </p:nvSpPr>
        <p:spPr>
          <a:xfrm rot="5990171">
            <a:off x="2582717" y="3386625"/>
            <a:ext cx="422296" cy="15191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408E3CB8-13F9-44EF-A524-EE20AFF16C04}"/>
              </a:ext>
            </a:extLst>
          </p:cNvPr>
          <p:cNvSpPr/>
          <p:nvPr/>
        </p:nvSpPr>
        <p:spPr>
          <a:xfrm rot="3683933">
            <a:off x="2800793" y="4371047"/>
            <a:ext cx="416450" cy="12887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xmlns="" id="{EEF01928-9D7B-4E3A-AD5B-7CA573C4D7E2}"/>
              </a:ext>
            </a:extLst>
          </p:cNvPr>
          <p:cNvSpPr/>
          <p:nvPr/>
        </p:nvSpPr>
        <p:spPr>
          <a:xfrm>
            <a:off x="4491094" y="5071909"/>
            <a:ext cx="405353" cy="6423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xmlns="" id="{842CFD82-5EA9-4DBE-8246-407ABDAD3BE2}"/>
              </a:ext>
            </a:extLst>
          </p:cNvPr>
          <p:cNvSpPr/>
          <p:nvPr/>
        </p:nvSpPr>
        <p:spPr>
          <a:xfrm rot="16200000">
            <a:off x="6138355" y="3988045"/>
            <a:ext cx="402787" cy="838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05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F9807-2CB7-4213-A968-3179EAB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5" y="250342"/>
            <a:ext cx="9404723" cy="88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Framework </a:t>
            </a:r>
            <a:br>
              <a:rPr lang="en-US" dirty="0"/>
            </a:br>
            <a:r>
              <a:rPr lang="en-US" sz="2800" u="sng" dirty="0"/>
              <a:t>An attribute based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9A68A6-695D-4BB1-B9B7-FD4EB9886028}"/>
              </a:ext>
            </a:extLst>
          </p:cNvPr>
          <p:cNvSpPr/>
          <p:nvPr/>
        </p:nvSpPr>
        <p:spPr>
          <a:xfrm>
            <a:off x="5971607" y="1689652"/>
            <a:ext cx="3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7230D4-8AC1-41BF-ACF7-15E8D97A65D7}"/>
              </a:ext>
            </a:extLst>
          </p:cNvPr>
          <p:cNvSpPr/>
          <p:nvPr/>
        </p:nvSpPr>
        <p:spPr>
          <a:xfrm>
            <a:off x="2809187" y="1675924"/>
            <a:ext cx="6584669" cy="386703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C9867B-B43B-4175-B3E2-77E656AE7171}"/>
              </a:ext>
            </a:extLst>
          </p:cNvPr>
          <p:cNvGrpSpPr/>
          <p:nvPr/>
        </p:nvGrpSpPr>
        <p:grpSpPr>
          <a:xfrm>
            <a:off x="3729970" y="2093837"/>
            <a:ext cx="1951349" cy="1038824"/>
            <a:chOff x="4751109" y="2552788"/>
            <a:chExt cx="1951349" cy="1038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A081A8C-687F-46C9-B1A4-CB9F6B8FF7E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403355C-1942-49DE-92C9-249464CBE71C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Open </a:t>
              </a:r>
              <a:r>
                <a:rPr lang="en-US" sz="1400" dirty="0" err="1"/>
                <a:t>vSwitch</a:t>
              </a:r>
              <a:endParaRPr 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8EEDDD4-EC27-4FB3-9EA0-AAE1D102241D}"/>
              </a:ext>
            </a:extLst>
          </p:cNvPr>
          <p:cNvGrpSpPr/>
          <p:nvPr/>
        </p:nvGrpSpPr>
        <p:grpSpPr>
          <a:xfrm>
            <a:off x="3729970" y="3855776"/>
            <a:ext cx="2067962" cy="1159668"/>
            <a:chOff x="4751109" y="2552788"/>
            <a:chExt cx="1951349" cy="1038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363D8C1-B287-4495-8DA9-D7AE3185657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07818B2-F04D-4669-924A-C4F0E61078D3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Trust Application</a:t>
              </a:r>
            </a:p>
            <a:p>
              <a:pPr algn="ctr"/>
              <a:r>
                <a:rPr lang="en-US" sz="1400" dirty="0"/>
                <a:t>(RYU Controller + </a:t>
              </a:r>
              <a:r>
                <a:rPr lang="en-US" sz="1400" dirty="0" err="1"/>
                <a:t>IoTivity</a:t>
              </a:r>
              <a:r>
                <a:rPr lang="en-US" sz="1400" dirty="0"/>
                <a:t>)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F1F7DD7B-AD5D-4D92-A3D2-61B0719841E1}"/>
              </a:ext>
            </a:extLst>
          </p:cNvPr>
          <p:cNvSpPr/>
          <p:nvPr/>
        </p:nvSpPr>
        <p:spPr>
          <a:xfrm>
            <a:off x="6881566" y="2733773"/>
            <a:ext cx="2292177" cy="252934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Policy File</a:t>
            </a:r>
          </a:p>
          <a:p>
            <a:r>
              <a:rPr lang="en-US" sz="1000" b="1" dirty="0"/>
              <a:t>&lt;Subject&gt;</a:t>
            </a:r>
          </a:p>
          <a:p>
            <a:r>
              <a:rPr lang="en-US" sz="1000" b="1" dirty="0"/>
              <a:t>   &lt;</a:t>
            </a:r>
            <a:r>
              <a:rPr lang="en-US" sz="1000" b="1" dirty="0" err="1"/>
              <a:t>SubjectMatch</a:t>
            </a:r>
            <a:endParaRPr lang="en-US" sz="1000" b="1" dirty="0"/>
          </a:p>
          <a:p>
            <a:r>
              <a:rPr lang="en-US" sz="1000" b="1" dirty="0"/>
              <a:t>	</a:t>
            </a:r>
            <a:r>
              <a:rPr lang="en-US" sz="1000" dirty="0" err="1"/>
              <a:t>MatchID</a:t>
            </a:r>
            <a:r>
              <a:rPr lang="en-US" sz="1000" dirty="0"/>
              <a:t> = xacml:2.0:function:string equal&gt;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AttributeValue</a:t>
            </a:r>
            <a:r>
              <a:rPr lang="en-US" sz="1000" b="1" dirty="0"/>
              <a:t> </a:t>
            </a:r>
            <a:r>
              <a:rPr lang="en-US" sz="1000" dirty="0" err="1"/>
              <a:t>DataType</a:t>
            </a:r>
            <a:r>
              <a:rPr lang="en-US" sz="1000" dirty="0"/>
              <a:t> = “</a:t>
            </a:r>
            <a:r>
              <a:rPr lang="en-US" sz="1000" dirty="0" err="1"/>
              <a:t>XML:schema#string</a:t>
            </a:r>
            <a:r>
              <a:rPr lang="en-US" sz="1000" dirty="0"/>
              <a:t>”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Home-user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AttributeValue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Health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    &lt;/</a:t>
            </a:r>
            <a:r>
              <a:rPr lang="en-US" sz="1000" b="1" dirty="0" err="1"/>
              <a:t>SubjectMatch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&lt;/Subject&gt;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xmlns="" id="{A5A22173-C881-47C3-973B-1935623F018D}"/>
              </a:ext>
            </a:extLst>
          </p:cNvPr>
          <p:cNvSpPr/>
          <p:nvPr/>
        </p:nvSpPr>
        <p:spPr>
          <a:xfrm>
            <a:off x="3756830" y="5739802"/>
            <a:ext cx="2295178" cy="111819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Multidocument 18">
            <a:extLst>
              <a:ext uri="{FF2B5EF4-FFF2-40B4-BE49-F238E27FC236}">
                <a16:creationId xmlns:a16="http://schemas.microsoft.com/office/drawing/2014/main" xmlns="" id="{1744E176-C8D9-46B5-B5ED-AE2B9A37591D}"/>
              </a:ext>
            </a:extLst>
          </p:cNvPr>
          <p:cNvSpPr/>
          <p:nvPr/>
        </p:nvSpPr>
        <p:spPr>
          <a:xfrm>
            <a:off x="4226868" y="5831910"/>
            <a:ext cx="854179" cy="51233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21A05-239E-4911-A53B-6A1049210135}"/>
              </a:ext>
            </a:extLst>
          </p:cNvPr>
          <p:cNvSpPr txBox="1"/>
          <p:nvPr/>
        </p:nvSpPr>
        <p:spPr>
          <a:xfrm>
            <a:off x="3831720" y="6276320"/>
            <a:ext cx="21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Device’s Information,  Zone Details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42DD28-70AB-4B2B-9BCD-4C6824DA7741}"/>
              </a:ext>
            </a:extLst>
          </p:cNvPr>
          <p:cNvSpPr/>
          <p:nvPr/>
        </p:nvSpPr>
        <p:spPr>
          <a:xfrm>
            <a:off x="376999" y="3571940"/>
            <a:ext cx="1665385" cy="912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Data from Sensors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C50F079-B9B8-46DC-BA0C-D9B12F33DF6A}"/>
              </a:ext>
            </a:extLst>
          </p:cNvPr>
          <p:cNvSpPr/>
          <p:nvPr/>
        </p:nvSpPr>
        <p:spPr>
          <a:xfrm>
            <a:off x="236082" y="4712008"/>
            <a:ext cx="2179489" cy="12998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Environment Parameter such as Location, State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39F4CF3-B4E9-4A10-9849-4BD9E6F85C1A}"/>
              </a:ext>
            </a:extLst>
          </p:cNvPr>
          <p:cNvSpPr/>
          <p:nvPr/>
        </p:nvSpPr>
        <p:spPr>
          <a:xfrm>
            <a:off x="9870311" y="4145849"/>
            <a:ext cx="1728296" cy="926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Admin Application</a:t>
            </a:r>
          </a:p>
          <a:p>
            <a:pPr algn="ctr"/>
            <a:endParaRPr lang="en-US" sz="1400" dirty="0"/>
          </a:p>
        </p:txBody>
      </p:sp>
      <p:pic>
        <p:nvPicPr>
          <p:cNvPr id="1026" name="Picture 2" descr="Image result for mobile app logo">
            <a:extLst>
              <a:ext uri="{FF2B5EF4-FFF2-40B4-BE49-F238E27FC236}">
                <a16:creationId xmlns:a16="http://schemas.microsoft.com/office/drawing/2014/main" xmlns="" id="{E5285A4F-BFB3-431E-B4C6-AB419258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186" y="2257053"/>
            <a:ext cx="583323" cy="5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webpage logo">
            <a:extLst>
              <a:ext uri="{FF2B5EF4-FFF2-40B4-BE49-F238E27FC236}">
                <a16:creationId xmlns:a16="http://schemas.microsoft.com/office/drawing/2014/main" xmlns="" id="{C0238A7D-89F4-441D-AF08-EDC7411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625" y="4201448"/>
            <a:ext cx="557528" cy="4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2D6F5514-ECFD-4BCA-965B-C150246A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07" y="3941198"/>
            <a:ext cx="246403" cy="4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3CB74363-59A3-47F7-97E1-61EFE9E64BBE}"/>
              </a:ext>
            </a:extLst>
          </p:cNvPr>
          <p:cNvSpPr/>
          <p:nvPr/>
        </p:nvSpPr>
        <p:spPr>
          <a:xfrm rot="11323705">
            <a:off x="2062128" y="3943350"/>
            <a:ext cx="1531676" cy="3562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417B4D5B-F8D9-409A-9A28-8EBACDE08409}"/>
              </a:ext>
            </a:extLst>
          </p:cNvPr>
          <p:cNvSpPr/>
          <p:nvPr/>
        </p:nvSpPr>
        <p:spPr>
          <a:xfrm rot="8974620">
            <a:off x="2400116" y="4784364"/>
            <a:ext cx="1289995" cy="3810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647ED9D-B1CE-4AAC-876F-BB6ECECCAD31}"/>
              </a:ext>
            </a:extLst>
          </p:cNvPr>
          <p:cNvSpPr/>
          <p:nvPr/>
        </p:nvSpPr>
        <p:spPr>
          <a:xfrm rot="5400000">
            <a:off x="4428374" y="5209473"/>
            <a:ext cx="666651" cy="3915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xmlns="" id="{969B8BA4-6B72-48D9-9E51-1DDCC112AE82}"/>
              </a:ext>
            </a:extLst>
          </p:cNvPr>
          <p:cNvSpPr/>
          <p:nvPr/>
        </p:nvSpPr>
        <p:spPr>
          <a:xfrm>
            <a:off x="2332732" y="2366128"/>
            <a:ext cx="1261795" cy="36764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7E8BEEB0-0367-4D44-A8C8-188226D6F59F}"/>
              </a:ext>
            </a:extLst>
          </p:cNvPr>
          <p:cNvSpPr/>
          <p:nvPr/>
        </p:nvSpPr>
        <p:spPr>
          <a:xfrm>
            <a:off x="5911698" y="4270272"/>
            <a:ext cx="923284" cy="3994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EA1E56-73EB-4A49-9F9B-5F767C7122A5}"/>
              </a:ext>
            </a:extLst>
          </p:cNvPr>
          <p:cNvSpPr/>
          <p:nvPr/>
        </p:nvSpPr>
        <p:spPr>
          <a:xfrm rot="10800000">
            <a:off x="9156164" y="4487716"/>
            <a:ext cx="631308" cy="2466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D0ACF586-3419-4F99-8344-5BB7B6FFC6E3}"/>
              </a:ext>
            </a:extLst>
          </p:cNvPr>
          <p:cNvSpPr/>
          <p:nvPr/>
        </p:nvSpPr>
        <p:spPr>
          <a:xfrm rot="10800000">
            <a:off x="4477731" y="3224769"/>
            <a:ext cx="367646" cy="5725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23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F9807-2CB7-4213-A968-3179EAB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5" y="250342"/>
            <a:ext cx="9404723" cy="88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Framework </a:t>
            </a:r>
            <a:br>
              <a:rPr lang="en-US" dirty="0"/>
            </a:br>
            <a:r>
              <a:rPr lang="en-US" sz="2800" u="sng" dirty="0"/>
              <a:t>An attribute based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9A68A6-695D-4BB1-B9B7-FD4EB9886028}"/>
              </a:ext>
            </a:extLst>
          </p:cNvPr>
          <p:cNvSpPr/>
          <p:nvPr/>
        </p:nvSpPr>
        <p:spPr>
          <a:xfrm>
            <a:off x="5971607" y="1689652"/>
            <a:ext cx="3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7230D4-8AC1-41BF-ACF7-15E8D97A65D7}"/>
              </a:ext>
            </a:extLst>
          </p:cNvPr>
          <p:cNvSpPr/>
          <p:nvPr/>
        </p:nvSpPr>
        <p:spPr>
          <a:xfrm>
            <a:off x="2809187" y="1675924"/>
            <a:ext cx="6584669" cy="386703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C9867B-B43B-4175-B3E2-77E656AE7171}"/>
              </a:ext>
            </a:extLst>
          </p:cNvPr>
          <p:cNvGrpSpPr/>
          <p:nvPr/>
        </p:nvGrpSpPr>
        <p:grpSpPr>
          <a:xfrm>
            <a:off x="3729970" y="2093837"/>
            <a:ext cx="1951349" cy="1038824"/>
            <a:chOff x="4751109" y="2552788"/>
            <a:chExt cx="1951349" cy="1038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A081A8C-687F-46C9-B1A4-CB9F6B8FF7E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403355C-1942-49DE-92C9-249464CBE71C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Open </a:t>
              </a:r>
              <a:r>
                <a:rPr lang="en-US" sz="1400" dirty="0" err="1"/>
                <a:t>vSwitch</a:t>
              </a:r>
              <a:endParaRPr 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8EEDDD4-EC27-4FB3-9EA0-AAE1D102241D}"/>
              </a:ext>
            </a:extLst>
          </p:cNvPr>
          <p:cNvGrpSpPr/>
          <p:nvPr/>
        </p:nvGrpSpPr>
        <p:grpSpPr>
          <a:xfrm>
            <a:off x="3729970" y="3855776"/>
            <a:ext cx="2067962" cy="1159668"/>
            <a:chOff x="4751109" y="2552788"/>
            <a:chExt cx="1951349" cy="1038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363D8C1-B287-4495-8DA9-D7AE3185657A}"/>
                </a:ext>
              </a:extLst>
            </p:cNvPr>
            <p:cNvSpPr/>
            <p:nvPr/>
          </p:nvSpPr>
          <p:spPr>
            <a:xfrm>
              <a:off x="4751109" y="2552788"/>
              <a:ext cx="1951349" cy="1038824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07818B2-F04D-4669-924A-C4F0E61078D3}"/>
                </a:ext>
              </a:extLst>
            </p:cNvPr>
            <p:cNvSpPr/>
            <p:nvPr/>
          </p:nvSpPr>
          <p:spPr>
            <a:xfrm>
              <a:off x="4911364" y="2657420"/>
              <a:ext cx="1630837" cy="8295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Trust Application</a:t>
              </a:r>
            </a:p>
            <a:p>
              <a:pPr algn="ctr"/>
              <a:r>
                <a:rPr lang="en-US" sz="1400" dirty="0"/>
                <a:t>(RYU Controller + </a:t>
              </a:r>
              <a:r>
                <a:rPr lang="en-US" sz="1400" dirty="0" err="1"/>
                <a:t>IoTivity</a:t>
              </a:r>
              <a:r>
                <a:rPr lang="en-US" sz="1400" dirty="0"/>
                <a:t>)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F1F7DD7B-AD5D-4D92-A3D2-61B0719841E1}"/>
              </a:ext>
            </a:extLst>
          </p:cNvPr>
          <p:cNvSpPr/>
          <p:nvPr/>
        </p:nvSpPr>
        <p:spPr>
          <a:xfrm>
            <a:off x="6881566" y="2733773"/>
            <a:ext cx="2292177" cy="252934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Policy File</a:t>
            </a:r>
          </a:p>
          <a:p>
            <a:r>
              <a:rPr lang="en-US" sz="1000" b="1" dirty="0"/>
              <a:t>&lt;Subject&gt;</a:t>
            </a:r>
          </a:p>
          <a:p>
            <a:r>
              <a:rPr lang="en-US" sz="1000" b="1" dirty="0"/>
              <a:t>   &lt;</a:t>
            </a:r>
            <a:r>
              <a:rPr lang="en-US" sz="1000" b="1" dirty="0" err="1"/>
              <a:t>SubjectMatch</a:t>
            </a:r>
            <a:endParaRPr lang="en-US" sz="1000" b="1" dirty="0"/>
          </a:p>
          <a:p>
            <a:r>
              <a:rPr lang="en-US" sz="1000" b="1" dirty="0"/>
              <a:t>	</a:t>
            </a:r>
            <a:r>
              <a:rPr lang="en-US" sz="1000" dirty="0" err="1"/>
              <a:t>MatchID</a:t>
            </a:r>
            <a:r>
              <a:rPr lang="en-US" sz="1000" dirty="0"/>
              <a:t> = xacml:2.0:function:string equal&gt;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AttributeValue</a:t>
            </a:r>
            <a:r>
              <a:rPr lang="en-US" sz="1000" b="1" dirty="0"/>
              <a:t> </a:t>
            </a:r>
            <a:r>
              <a:rPr lang="en-US" sz="1000" dirty="0" err="1"/>
              <a:t>DataType</a:t>
            </a:r>
            <a:r>
              <a:rPr lang="en-US" sz="1000" dirty="0"/>
              <a:t> = “</a:t>
            </a:r>
            <a:r>
              <a:rPr lang="en-US" sz="1000" dirty="0" err="1"/>
              <a:t>XML:schema#string</a:t>
            </a:r>
            <a:r>
              <a:rPr lang="en-US" sz="1000" dirty="0"/>
              <a:t>”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Home-user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AttributeValue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dirty="0"/>
              <a:t>Health</a:t>
            </a:r>
          </a:p>
          <a:p>
            <a:r>
              <a:rPr lang="en-US" sz="1000" b="1" dirty="0"/>
              <a:t>&lt;/</a:t>
            </a:r>
            <a:r>
              <a:rPr lang="en-US" sz="1000" b="1" dirty="0" err="1"/>
              <a:t>SubjectAttributeDesignator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    &lt;/</a:t>
            </a:r>
            <a:r>
              <a:rPr lang="en-US" sz="1000" b="1" dirty="0" err="1"/>
              <a:t>SubjectMatch</a:t>
            </a:r>
            <a:r>
              <a:rPr lang="en-US" sz="1000" b="1" dirty="0"/>
              <a:t>&gt;</a:t>
            </a:r>
          </a:p>
          <a:p>
            <a:r>
              <a:rPr lang="en-US" sz="1000" b="1" dirty="0"/>
              <a:t>&lt;/Subject&gt;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xmlns="" id="{A5A22173-C881-47C3-973B-1935623F018D}"/>
              </a:ext>
            </a:extLst>
          </p:cNvPr>
          <p:cNvSpPr/>
          <p:nvPr/>
        </p:nvSpPr>
        <p:spPr>
          <a:xfrm>
            <a:off x="3756830" y="5739802"/>
            <a:ext cx="2295178" cy="111819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Multidocument 18">
            <a:extLst>
              <a:ext uri="{FF2B5EF4-FFF2-40B4-BE49-F238E27FC236}">
                <a16:creationId xmlns:a16="http://schemas.microsoft.com/office/drawing/2014/main" xmlns="" id="{1744E176-C8D9-46B5-B5ED-AE2B9A37591D}"/>
              </a:ext>
            </a:extLst>
          </p:cNvPr>
          <p:cNvSpPr/>
          <p:nvPr/>
        </p:nvSpPr>
        <p:spPr>
          <a:xfrm>
            <a:off x="4226868" y="5831910"/>
            <a:ext cx="854179" cy="51233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21A05-239E-4911-A53B-6A1049210135}"/>
              </a:ext>
            </a:extLst>
          </p:cNvPr>
          <p:cNvSpPr txBox="1"/>
          <p:nvPr/>
        </p:nvSpPr>
        <p:spPr>
          <a:xfrm>
            <a:off x="3831720" y="6276320"/>
            <a:ext cx="21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Device’s Information,  Zone Details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E42DD28-70AB-4B2B-9BCD-4C6824DA7741}"/>
              </a:ext>
            </a:extLst>
          </p:cNvPr>
          <p:cNvSpPr/>
          <p:nvPr/>
        </p:nvSpPr>
        <p:spPr>
          <a:xfrm>
            <a:off x="376999" y="3571940"/>
            <a:ext cx="1665385" cy="912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Data from Sensors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C50F079-B9B8-46DC-BA0C-D9B12F33DF6A}"/>
              </a:ext>
            </a:extLst>
          </p:cNvPr>
          <p:cNvSpPr/>
          <p:nvPr/>
        </p:nvSpPr>
        <p:spPr>
          <a:xfrm>
            <a:off x="236082" y="4712008"/>
            <a:ext cx="2179489" cy="12998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Environment Parameter such as Location, State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39F4CF3-B4E9-4A10-9849-4BD9E6F85C1A}"/>
              </a:ext>
            </a:extLst>
          </p:cNvPr>
          <p:cNvSpPr/>
          <p:nvPr/>
        </p:nvSpPr>
        <p:spPr>
          <a:xfrm>
            <a:off x="9870311" y="4145849"/>
            <a:ext cx="1728296" cy="926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Admin Application</a:t>
            </a:r>
          </a:p>
          <a:p>
            <a:pPr algn="ctr"/>
            <a:endParaRPr lang="en-US" sz="1400" dirty="0"/>
          </a:p>
        </p:txBody>
      </p:sp>
      <p:pic>
        <p:nvPicPr>
          <p:cNvPr id="1026" name="Picture 2" descr="Image result for mobile app logo">
            <a:extLst>
              <a:ext uri="{FF2B5EF4-FFF2-40B4-BE49-F238E27FC236}">
                <a16:creationId xmlns:a16="http://schemas.microsoft.com/office/drawing/2014/main" xmlns="" id="{E5285A4F-BFB3-431E-B4C6-AB419258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186" y="2257053"/>
            <a:ext cx="583323" cy="5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webpage logo">
            <a:extLst>
              <a:ext uri="{FF2B5EF4-FFF2-40B4-BE49-F238E27FC236}">
                <a16:creationId xmlns:a16="http://schemas.microsoft.com/office/drawing/2014/main" xmlns="" id="{C0238A7D-89F4-441D-AF08-EDC7411C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625" y="4201448"/>
            <a:ext cx="557528" cy="4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2D6F5514-ECFD-4BCA-965B-C150246A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07" y="3941198"/>
            <a:ext cx="246403" cy="4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3CB74363-59A3-47F7-97E1-61EFE9E64BBE}"/>
              </a:ext>
            </a:extLst>
          </p:cNvPr>
          <p:cNvSpPr/>
          <p:nvPr/>
        </p:nvSpPr>
        <p:spPr>
          <a:xfrm rot="11323705">
            <a:off x="2062128" y="3943350"/>
            <a:ext cx="1531676" cy="3562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417B4D5B-F8D9-409A-9A28-8EBACDE08409}"/>
              </a:ext>
            </a:extLst>
          </p:cNvPr>
          <p:cNvSpPr/>
          <p:nvPr/>
        </p:nvSpPr>
        <p:spPr>
          <a:xfrm rot="8974620">
            <a:off x="2400116" y="4784364"/>
            <a:ext cx="1289995" cy="3810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647ED9D-B1CE-4AAC-876F-BB6ECECCAD31}"/>
              </a:ext>
            </a:extLst>
          </p:cNvPr>
          <p:cNvSpPr/>
          <p:nvPr/>
        </p:nvSpPr>
        <p:spPr>
          <a:xfrm rot="5400000">
            <a:off x="4428374" y="5209473"/>
            <a:ext cx="666651" cy="3915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xmlns="" id="{50ADEDA0-D9B1-4E80-9F9A-E1779F9C54C4}"/>
              </a:ext>
            </a:extLst>
          </p:cNvPr>
          <p:cNvSpPr/>
          <p:nvPr/>
        </p:nvSpPr>
        <p:spPr>
          <a:xfrm rot="5400000">
            <a:off x="4360948" y="3297056"/>
            <a:ext cx="665647" cy="37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7E8BEEB0-0367-4D44-A8C8-188226D6F59F}"/>
              </a:ext>
            </a:extLst>
          </p:cNvPr>
          <p:cNvSpPr/>
          <p:nvPr/>
        </p:nvSpPr>
        <p:spPr>
          <a:xfrm>
            <a:off x="5911698" y="4270272"/>
            <a:ext cx="923284" cy="3994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EA1E56-73EB-4A49-9F9B-5F767C7122A5}"/>
              </a:ext>
            </a:extLst>
          </p:cNvPr>
          <p:cNvSpPr/>
          <p:nvPr/>
        </p:nvSpPr>
        <p:spPr>
          <a:xfrm rot="10800000">
            <a:off x="9156164" y="4487716"/>
            <a:ext cx="631308" cy="2466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271C5F31-CABC-4DC6-863C-7A9EAD959BF8}"/>
              </a:ext>
            </a:extLst>
          </p:cNvPr>
          <p:cNvSpPr/>
          <p:nvPr/>
        </p:nvSpPr>
        <p:spPr>
          <a:xfrm rot="5400000">
            <a:off x="2716321" y="1935719"/>
            <a:ext cx="354450" cy="12792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9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E1436-AEFC-4840-BF60-E4B85BAE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6D4796-4D4B-4E9B-BDFC-1AD68725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8" y="1709530"/>
            <a:ext cx="9214966" cy="453886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Fingerprinting and Zoning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identity is one of the key component that is needed to evaluate trust level of a device in the home infrastructure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enable the automatic zone assignment based on device operation identification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Clients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a certain protocol standard to start with to define the device attribute and capabilities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Pluggable Server Module creation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standards, will give a discrete set of device capabilities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numerous protocol standards that exists in a smart home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Pluggable component will enable to replace or add other specific model based on protocols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94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244B6-744F-49A3-9AF5-E0C8209D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51" y="212011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TODAY’S SMART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EEB10-D311-4590-9CED-5F2218E4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954961"/>
            <a:ext cx="5625651" cy="473932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devices in a typical home is predicted to increase significantly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residential network is a flat network where any device can connect to any other device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devices usually have unrestricted access to the Internet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are heterogeneous with respect to computation, communication, and storage capabilities and use a variety of heterogeneous protocols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44F18-7A09-4F07-BE86-5C12B3C67B6C}"/>
              </a:ext>
            </a:extLst>
          </p:cNvPr>
          <p:cNvSpPr/>
          <p:nvPr/>
        </p:nvSpPr>
        <p:spPr>
          <a:xfrm>
            <a:off x="2068564" y="6071662"/>
            <a:ext cx="8319774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</a:rPr>
              <a:t>Typical Family Home Could Contain More Than 500 Smart Devices by 2022[1]</a:t>
            </a:r>
            <a:endParaRPr lang="en-US" dirty="0">
              <a:solidFill>
                <a:srgbClr val="FFFF00"/>
              </a:solidFill>
              <a:highlight>
                <a:srgbClr val="000080"/>
              </a:highlight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00" name="Picture 4" descr="connected-devices.jpg">
            <a:extLst>
              <a:ext uri="{FF2B5EF4-FFF2-40B4-BE49-F238E27FC236}">
                <a16:creationId xmlns:a16="http://schemas.microsoft.com/office/drawing/2014/main" xmlns="" id="{2573EC90-A6F3-4162-9743-40B5343B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880345"/>
            <a:ext cx="5195887" cy="36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E9388C-20B6-4417-A0AE-15CD53B3A5AA}"/>
              </a:ext>
            </a:extLst>
          </p:cNvPr>
          <p:cNvSpPr txBox="1"/>
          <p:nvPr/>
        </p:nvSpPr>
        <p:spPr>
          <a:xfrm>
            <a:off x="7543800" y="5512214"/>
            <a:ext cx="432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in growth of IoT since 2004</a:t>
            </a:r>
          </a:p>
        </p:txBody>
      </p:sp>
    </p:spTree>
    <p:extLst>
      <p:ext uri="{BB962C8B-B14F-4D97-AF65-F5344CB8AC3E}">
        <p14:creationId xmlns:p14="http://schemas.microsoft.com/office/powerpoint/2010/main" xmlns="" val="2246178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9C67C-2424-44AF-AB4A-D8091AE7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Device Finger 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EABD0-5DAF-4DD7-AA68-4BA437C7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341784"/>
            <a:ext cx="9902483" cy="5200418"/>
          </a:xfrm>
        </p:spPr>
        <p:txBody>
          <a:bodyPr>
            <a:normAutofit lnSpcReduction="10000"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IoT devices on a network with high certainty and automate the procedure</a:t>
            </a:r>
          </a:p>
          <a:p>
            <a:pPr marL="457200" indent="-228600"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common fingerprinting is implemented. Tailor existing methodologies to IoT devices</a:t>
            </a:r>
          </a:p>
          <a:p>
            <a:pPr marL="914400" lvl="1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Nmap</a:t>
            </a:r>
          </a:p>
          <a:p>
            <a:pPr marL="914400" lvl="1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Wireshark remote scan</a:t>
            </a:r>
          </a:p>
          <a:p>
            <a:pPr marL="914400" lvl="1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fingerprinting software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Vulnerability Scanner</a:t>
            </a:r>
          </a:p>
          <a:p>
            <a:pPr marL="628650" lvl="1" indent="0">
              <a:spcBef>
                <a:spcPts val="0"/>
              </a:spcBef>
              <a:buNone/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2860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 </a:t>
            </a:r>
          </a:p>
          <a:p>
            <a:pPr marL="857250" lvl="1" indent="-228600">
              <a:spcBef>
                <a:spcPts val="0"/>
              </a:spcBef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software </a:t>
            </a: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 devices with TCP and UDP packets</a:t>
            </a:r>
          </a:p>
          <a:p>
            <a:pPr marL="857250" lvl="1" indent="-228600">
              <a:spcBef>
                <a:spcPts val="0"/>
              </a:spcBef>
            </a:pP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compares device responses with a database of known responses</a:t>
            </a:r>
          </a:p>
          <a:p>
            <a:pPr marL="857250" lvl="1" indent="-228600">
              <a:spcBef>
                <a:spcPts val="0"/>
              </a:spcBef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assigns an </a:t>
            </a: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in-depth point system to each response.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it </a:t>
            </a: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displays a confidence percentage alongside a guess of the OS/firmware</a:t>
            </a:r>
          </a:p>
          <a:p>
            <a:pPr marL="628650" lvl="1" indent="0">
              <a:spcBef>
                <a:spcPts val="0"/>
              </a:spcBef>
              <a:buNone/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</a:t>
            </a:r>
          </a:p>
          <a:p>
            <a:pPr marL="857250" lvl="1" indent="-228600">
              <a:spcBef>
                <a:spcPts val="0"/>
              </a:spcBef>
            </a:pP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python script to crawl through a local network and scan for active addresses and gather running service data</a:t>
            </a:r>
          </a:p>
          <a:p>
            <a:pPr marL="857250" lvl="1" indent="-228600">
              <a:spcBef>
                <a:spcPts val="0"/>
              </a:spcBef>
            </a:pP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 is not able to gather service data for all services, mostly data that services broadcast in headers</a:t>
            </a:r>
          </a:p>
          <a:p>
            <a:pPr marL="857250" lvl="1" indent="-228600">
              <a:spcBef>
                <a:spcPts val="0"/>
              </a:spcBef>
            </a:pPr>
            <a:endParaRPr lang="en" dirty="0"/>
          </a:p>
          <a:p>
            <a:pPr marL="514350" indent="-228600">
              <a:spcBef>
                <a:spcPts val="0"/>
              </a:spcBef>
            </a:pPr>
            <a:endParaRPr lang="en" dirty="0"/>
          </a:p>
          <a:p>
            <a:pPr marL="457200" lvl="0" indent="-228600">
              <a:spcBef>
                <a:spcPts val="0"/>
              </a:spcBef>
            </a:pPr>
            <a:endParaRPr lang="en-US" dirty="0"/>
          </a:p>
          <a:p>
            <a:pPr marL="457200" lvl="0" indent="-22860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75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C3653-4389-4A74-B712-90F21E37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Device Finger 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CF05D-B0B6-441E-81C3-B403022BB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85" y="1391479"/>
            <a:ext cx="9185149" cy="464819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2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other IoT web components that does device identification such a shodan.io.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 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engine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lets the user find specific types of device connected to the internet using a variety of filters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  <a:p>
            <a:pPr marL="457200" indent="-22860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hodan.io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crawlers to traverse web accessible ip addresses</a:t>
            </a:r>
          </a:p>
          <a:p>
            <a:pPr marL="457200" indent="-22860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 probes the devices for service information</a:t>
            </a:r>
          </a:p>
          <a:p>
            <a:pPr marL="457200" indent="-228600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this data in a database</a:t>
            </a:r>
          </a:p>
          <a:p>
            <a:pPr marL="457200" indent="-228600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user or developer searches for an address,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hodan.io retrieves the data regarding that address from it’s database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of action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set up a web accessible device to scan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hodan.io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the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gather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hodan.io’s messages</a:t>
            </a:r>
          </a:p>
          <a:p>
            <a:pPr marL="0" indent="0">
              <a:buNone/>
            </a:pPr>
            <a:endParaRPr lang="en-US" b="1" dirty="0"/>
          </a:p>
          <a:p>
            <a:pPr marL="457200" lvl="0" indent="-228600">
              <a:spcBef>
                <a:spcPts val="0"/>
              </a:spcBef>
            </a:pPr>
            <a:endParaRPr lang="en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320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0BC1E-BBF5-4337-AB13-2258D766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Device Finger 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CDE669-BDA8-4344-9D01-15FC1FBC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3 (Exploratory):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machine learning tools, establish device identity and characterize a particular device to a specific type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use the data and attributes collected from Approach 1 and Approach 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IP header Information such Source and Destination Address, TTL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Packet Size, Packet Sequence, Packet Frequency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Trying to identify the attributes that uniquely characterizes a device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 classifier, depending on the attributes for a device category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new device is discovered, using our model we will attempt to identify it and place it into a class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2669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8868A-B511-4CD5-A5E1-2D8D4287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9010"/>
          </a:xfrm>
        </p:spPr>
        <p:txBody>
          <a:bodyPr/>
          <a:lstStyle/>
          <a:p>
            <a:pPr algn="ctr"/>
            <a:r>
              <a:rPr lang="en-US" dirty="0" err="1"/>
              <a:t>IoTivity</a:t>
            </a:r>
            <a:r>
              <a:rPr lang="en-US" dirty="0"/>
              <a:t> Server and </a:t>
            </a:r>
            <a:r>
              <a:rPr lang="en-US"/>
              <a:t>Client System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B7B92-D1B6-4C9B-824C-B81D2B93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351" y="1809946"/>
            <a:ext cx="9794449" cy="405745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need to establish some standards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communication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IoT hardware companies such as Samsung, Intel, etc. are a part of it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emerging standard.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set up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Particle Photons, Raspberry Pi Zero and Intel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Fridge Clients, Garage Clients etc. running on 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server application, that sends coap:// and coaps:// request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and fetches the resources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working on categorizing the resources extracted from the device</a:t>
            </a:r>
          </a:p>
        </p:txBody>
      </p:sp>
    </p:spTree>
    <p:extLst>
      <p:ext uri="{BB962C8B-B14F-4D97-AF65-F5344CB8AC3E}">
        <p14:creationId xmlns:p14="http://schemas.microsoft.com/office/powerpoint/2010/main" xmlns="" val="341464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698FA-F7F2-4422-A2A5-8BEC145A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C13B4-6176-4D37-B717-541F48248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finger-printing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testing for the devices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and regulate inter-zone and intra-zone communication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communication issues for device that belong to more than one zone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machine learning mechanisms to identify a  safe change in device behavior from a malicious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21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4F755-25B9-44DD-AD49-E08F082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9" y="2734004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Any questions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055E3F-010D-4142-8102-08D406BE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860" y="6424139"/>
            <a:ext cx="1866900" cy="281461"/>
          </a:xfrm>
          <a:prstGeom prst="rect">
            <a:avLst/>
          </a:prstGeom>
        </p:spPr>
      </p:pic>
      <p:pic>
        <p:nvPicPr>
          <p:cNvPr id="15" name="Picture 14" descr="A picture containing transport, wheel&#10;&#10;Description generated with very high confidence">
            <a:extLst>
              <a:ext uri="{FF2B5EF4-FFF2-40B4-BE49-F238E27FC236}">
                <a16:creationId xmlns:a16="http://schemas.microsoft.com/office/drawing/2014/main" xmlns="" id="{63AC8C10-7BBF-4DEB-821D-42B377A2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380" y="5120640"/>
            <a:ext cx="1209418" cy="1209418"/>
          </a:xfrm>
          <a:prstGeom prst="rect">
            <a:avLst/>
          </a:prstGeom>
        </p:spPr>
      </p:pic>
      <p:pic>
        <p:nvPicPr>
          <p:cNvPr id="6" name="Picture 2" descr="Image result for csu logo">
            <a:extLst>
              <a:ext uri="{FF2B5EF4-FFF2-40B4-BE49-F238E27FC236}">
                <a16:creationId xmlns:a16="http://schemas.microsoft.com/office/drawing/2014/main" xmlns="" id="{6C933FB9-9825-4C13-B34F-4ED5C23A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11" y="112335"/>
            <a:ext cx="1735318" cy="17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27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4A64A-1B72-495F-8969-7F7676E4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033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WHY NEED SECURE AND STRONG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336F14-3B67-47FC-B79C-3FD034AA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0933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with IoT is a big concern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46% of the researchers say that IoT has the potential to become a risk on their network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IoT devices are often constrained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computation, communication, and storage capability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Manufactures are sacrificing security for performance and cost reduction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diversity in the nature of IoT protocols, there are no common standards followed for communication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an infrastructure to address the security needs of a smart home taking into account device and protocol diversity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11879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Secure Internet-of-Things: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testing of individual devices in smart homes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 enforcement in a smart connected home</a:t>
            </a:r>
          </a:p>
        </p:txBody>
      </p:sp>
    </p:spTree>
    <p:extLst>
      <p:ext uri="{BB962C8B-B14F-4D97-AF65-F5344CB8AC3E}">
        <p14:creationId xmlns:p14="http://schemas.microsoft.com/office/powerpoint/2010/main" xmlns="" val="68541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0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FC9F6-AC61-4D1D-A2BC-D8B1C4D5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0191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PEN-TESTING: EVALUATING CURRENT SECURITY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9302CB-0464-4A6D-91D1-02A597E7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9029"/>
            <a:ext cx="9869488" cy="4498711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Tested the available devices following IP standards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Camera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Lighting system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Music System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Observations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devices do not use any kind of encryption (they have their web pages in http, if any)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credentials are entered, they are sent over the http request using a trivial encoding scheme (base64)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malicious entity is in the network, it can control other devices on the network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controls, light colors can be easily changed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music operation, push any audio(mp3 file) over http post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man in the middle attack, the credential and live feed can easily captured</a:t>
            </a:r>
          </a:p>
          <a:p>
            <a:pPr marL="914400" lvl="2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24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452BCC-5316-4E5D-89D8-DD4D0E02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PEN-TESTING: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9D83B-7294-4C2A-9811-D690CB6A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300900"/>
            <a:ext cx="9625647" cy="4947500"/>
          </a:xfrm>
        </p:spPr>
        <p:txBody>
          <a:bodyPr/>
          <a:lstStyle/>
          <a:p>
            <a:r>
              <a:rPr lang="en-US" b="1" dirty="0"/>
              <a:t>Lighting System Demo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view from the window of a building&#10;&#10;Description generated with high confidence">
            <a:extLst>
              <a:ext uri="{FF2B5EF4-FFF2-40B4-BE49-F238E27FC236}">
                <a16:creationId xmlns:a16="http://schemas.microsoft.com/office/drawing/2014/main" xmlns="" id="{B3C5A55C-DA32-4579-A71E-E31F1243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58" y="2362638"/>
            <a:ext cx="1168832" cy="1559332"/>
          </a:xfrm>
          <a:prstGeom prst="rect">
            <a:avLst/>
          </a:prstGeom>
        </p:spPr>
      </p:pic>
      <p:pic>
        <p:nvPicPr>
          <p:cNvPr id="7" name="Picture 6" descr="A picture containing green, window, light, sitting&#10;&#10;Description generated with very high confidence">
            <a:extLst>
              <a:ext uri="{FF2B5EF4-FFF2-40B4-BE49-F238E27FC236}">
                <a16:creationId xmlns:a16="http://schemas.microsoft.com/office/drawing/2014/main" xmlns="" id="{A23904E9-1214-49B1-8E59-CA9436E2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804" y="4746780"/>
            <a:ext cx="1151786" cy="1536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6C408F-727A-48B9-9ADC-5E06741FD5A4}"/>
              </a:ext>
            </a:extLst>
          </p:cNvPr>
          <p:cNvSpPr txBox="1"/>
          <p:nvPr/>
        </p:nvSpPr>
        <p:spPr>
          <a:xfrm>
            <a:off x="701059" y="4162005"/>
            <a:ext cx="483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Payload: ‘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Content-Type’:’application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/x-www-form-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urlencoded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‘red’:255 ‘green’:200 ‘blue’:0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441918-124F-419F-955E-E195A172D628}"/>
              </a:ext>
            </a:extLst>
          </p:cNvPr>
          <p:cNvSpPr txBox="1"/>
          <p:nvPr/>
        </p:nvSpPr>
        <p:spPr>
          <a:xfrm>
            <a:off x="701059" y="6299402"/>
            <a:ext cx="461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Payload: ‘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Content-Type’:’application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/x-www-form-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urlencoded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‘red’:5 ‘green’:255 ‘blue’:5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F61763-3DA9-41D9-9D4A-88E2EB67D7AD}"/>
              </a:ext>
            </a:extLst>
          </p:cNvPr>
          <p:cNvSpPr txBox="1"/>
          <p:nvPr/>
        </p:nvSpPr>
        <p:spPr>
          <a:xfrm>
            <a:off x="789389" y="1851465"/>
            <a:ext cx="920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http post request can control the light and sound system</a:t>
            </a:r>
          </a:p>
        </p:txBody>
      </p:sp>
      <p:pic>
        <p:nvPicPr>
          <p:cNvPr id="14" name="Picture 13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xmlns="" id="{358FF93A-4399-4559-BA2F-456853EA3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8876" b="4285"/>
          <a:stretch/>
        </p:blipFill>
        <p:spPr>
          <a:xfrm>
            <a:off x="6223697" y="2394408"/>
            <a:ext cx="5879843" cy="17910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8AA429-10EB-4E23-A4DE-4795C4AE1757}"/>
              </a:ext>
            </a:extLst>
          </p:cNvPr>
          <p:cNvSpPr txBox="1"/>
          <p:nvPr/>
        </p:nvSpPr>
        <p:spPr>
          <a:xfrm>
            <a:off x="7231613" y="4285115"/>
            <a:ext cx="4058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script to toggle the colors of the light</a:t>
            </a:r>
          </a:p>
        </p:txBody>
      </p:sp>
    </p:spTree>
    <p:extLst>
      <p:ext uri="{BB962C8B-B14F-4D97-AF65-F5344CB8AC3E}">
        <p14:creationId xmlns:p14="http://schemas.microsoft.com/office/powerpoint/2010/main" xmlns="" val="223487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F5BB2-3656-466E-BBBC-B7E68F6F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685" y="140147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PEN-TESTING: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44AFE-A5C8-4C26-9896-CDB36A82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579" y="883097"/>
            <a:ext cx="8946541" cy="419548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Camera Demo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D22F77-1807-4E18-99EC-D150584DABFF}"/>
              </a:ext>
            </a:extLst>
          </p:cNvPr>
          <p:cNvSpPr txBox="1"/>
          <p:nvPr/>
        </p:nvSpPr>
        <p:spPr>
          <a:xfrm>
            <a:off x="1682685" y="1203630"/>
            <a:ext cx="986905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man in the middle attack using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arpspoofing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result in tracking all the camera traffic. The two main problem observed in this device were: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Firefox with every tab selection on the admin page sends the admin credentials in the form of http GET request. These credentials are encrypted using a very trivial encoding scheme i.e., (SPECIFY THE SCHEME). This is shown in figure 1</a:t>
            </a:r>
          </a:p>
          <a:p>
            <a:pPr lvl="2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screen captures are sent without any encryption as a part of http 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dirty="0"/>
              <a:t> </a:t>
            </a:r>
          </a:p>
          <a:p>
            <a:pPr lvl="2" algn="just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Fig 1: Admin Credentials embedded as a part of HTTP GET">
            <a:extLst>
              <a:ext uri="{FF2B5EF4-FFF2-40B4-BE49-F238E27FC236}">
                <a16:creationId xmlns:a16="http://schemas.microsoft.com/office/drawing/2014/main" xmlns="" id="{819AFFA3-B6EF-4777-BFC5-C38730427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2" y="3385091"/>
            <a:ext cx="4263981" cy="3197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F49F0E-124D-4927-A462-099C71EA2014}"/>
              </a:ext>
            </a:extLst>
          </p:cNvPr>
          <p:cNvSpPr txBox="1"/>
          <p:nvPr/>
        </p:nvSpPr>
        <p:spPr>
          <a:xfrm>
            <a:off x="1533617" y="6583077"/>
            <a:ext cx="298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1: Admin credentials revealed</a:t>
            </a:r>
          </a:p>
        </p:txBody>
      </p:sp>
      <p:pic>
        <p:nvPicPr>
          <p:cNvPr id="9" name="Picture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5EADB6EF-0011-4997-A28A-1A372D51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876" y="3510457"/>
            <a:ext cx="4926972" cy="3006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11B94D-6D17-4CF8-A6AC-F1AF7591B5FC}"/>
              </a:ext>
            </a:extLst>
          </p:cNvPr>
          <p:cNvSpPr/>
          <p:nvPr/>
        </p:nvSpPr>
        <p:spPr>
          <a:xfrm>
            <a:off x="4967482" y="4342290"/>
            <a:ext cx="1696825" cy="5090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iotdlinkiot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E9FA743-3065-4A6F-9723-16D93F675E83}"/>
              </a:ext>
            </a:extLst>
          </p:cNvPr>
          <p:cNvSpPr/>
          <p:nvPr/>
        </p:nvSpPr>
        <p:spPr>
          <a:xfrm rot="19491663">
            <a:off x="3745999" y="5271149"/>
            <a:ext cx="1638283" cy="2559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CF0B03-3A96-4686-8C76-62D3DFC1AB2A}"/>
              </a:ext>
            </a:extLst>
          </p:cNvPr>
          <p:cNvSpPr txBox="1"/>
          <p:nvPr/>
        </p:nvSpPr>
        <p:spPr>
          <a:xfrm>
            <a:off x="8134121" y="6516745"/>
            <a:ext cx="354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2: Live feed captured on Wireshark</a:t>
            </a:r>
          </a:p>
        </p:txBody>
      </p:sp>
    </p:spTree>
    <p:extLst>
      <p:ext uri="{BB962C8B-B14F-4D97-AF65-F5344CB8AC3E}">
        <p14:creationId xmlns:p14="http://schemas.microsoft.com/office/powerpoint/2010/main" xmlns="" val="43983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31528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14780</TotalTime>
  <Words>1532</Words>
  <Application>Microsoft Office PowerPoint</Application>
  <PresentationFormat>Custom</PresentationFormat>
  <Paragraphs>324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Crop</vt:lpstr>
      <vt:lpstr>Security of Internet-of-Things</vt:lpstr>
      <vt:lpstr>TODAY’S SMART HOME</vt:lpstr>
      <vt:lpstr>WHY NEED SECURE AND STRONG INFRASTRUCTURE</vt:lpstr>
      <vt:lpstr>Secure Internet-of-Things: Projects</vt:lpstr>
      <vt:lpstr>Penetration Testing</vt:lpstr>
      <vt:lpstr>PEN-TESTING: EVALUATING CURRENT SECURITY STANDARDS</vt:lpstr>
      <vt:lpstr>PEN-TESTING: RESULTS</vt:lpstr>
      <vt:lpstr>PEN-TESTING: RESULTS</vt:lpstr>
      <vt:lpstr>Access Control </vt:lpstr>
      <vt:lpstr>SECURING SMART HOME USING  MICRO SEGMENTATION AND TRUST ZONE</vt:lpstr>
      <vt:lpstr>APPROACH </vt:lpstr>
      <vt:lpstr>APPROACH</vt:lpstr>
      <vt:lpstr>Proposed Framework  An attribute based approach</vt:lpstr>
      <vt:lpstr>Proposed Framework  An attribute based approach</vt:lpstr>
      <vt:lpstr>Proposed Framework  An attribute based approach</vt:lpstr>
      <vt:lpstr>Proposed Framework  An attribute based approach</vt:lpstr>
      <vt:lpstr>Proposed Framework  An attribute based approach</vt:lpstr>
      <vt:lpstr>Proposed Framework  An attribute based approach</vt:lpstr>
      <vt:lpstr>Current Progress</vt:lpstr>
      <vt:lpstr>Device Finger Printing</vt:lpstr>
      <vt:lpstr>Device Finger Printing</vt:lpstr>
      <vt:lpstr>Device Finger Printing</vt:lpstr>
      <vt:lpstr>IoTivity Server and Client System </vt:lpstr>
      <vt:lpstr>Future Challenges</vt:lpstr>
      <vt:lpstr>Thank you! Any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Smart Home Infrastructure through  Trust Zone and Micro-segmentation</dc:title>
  <dc:creator>Maalvika Bachani</dc:creator>
  <cp:lastModifiedBy>user</cp:lastModifiedBy>
  <cp:revision>102</cp:revision>
  <dcterms:created xsi:type="dcterms:W3CDTF">2017-09-13T16:54:32Z</dcterms:created>
  <dcterms:modified xsi:type="dcterms:W3CDTF">2017-11-28T23:03:29Z</dcterms:modified>
</cp:coreProperties>
</file>