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88" r:id="rId4"/>
    <p:sldId id="260" r:id="rId5"/>
    <p:sldId id="261" r:id="rId6"/>
    <p:sldId id="262" r:id="rId7"/>
    <p:sldId id="263" r:id="rId8"/>
    <p:sldId id="265" r:id="rId9"/>
    <p:sldId id="287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89" r:id="rId18"/>
    <p:sldId id="280" r:id="rId19"/>
    <p:sldId id="274" r:id="rId20"/>
    <p:sldId id="276" r:id="rId21"/>
    <p:sldId id="277" r:id="rId22"/>
    <p:sldId id="278" r:id="rId23"/>
    <p:sldId id="281" r:id="rId24"/>
    <p:sldId id="282" r:id="rId25"/>
    <p:sldId id="284" r:id="rId26"/>
    <p:sldId id="286" r:id="rId27"/>
    <p:sldId id="28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80" autoAdjust="0"/>
    <p:restoredTop sz="94583" autoAdjust="0"/>
  </p:normalViewPr>
  <p:slideViewPr>
    <p:cSldViewPr>
      <p:cViewPr varScale="1">
        <p:scale>
          <a:sx n="81" d="100"/>
          <a:sy n="81" d="100"/>
        </p:scale>
        <p:origin x="-12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Privacy Preserving Record Linkage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867464"/>
          </a:xfrm>
        </p:spPr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Diptendu Kar, Ibrahim Lazrig, </a:t>
            </a:r>
          </a:p>
          <a:p>
            <a:pPr algn="ctr"/>
            <a:r>
              <a:rPr lang="en-US" dirty="0" smtClean="0"/>
              <a:t>Indrakshi Ray, Indrajit Ray</a:t>
            </a:r>
          </a:p>
          <a:p>
            <a:pPr algn="ctr"/>
            <a:endParaRPr lang="en-US" dirty="0" smtClean="0"/>
          </a:p>
          <a:p>
            <a:pPr algn="ctr"/>
            <a:r>
              <a:rPr lang="en-US" sz="3200" dirty="0" smtClean="0"/>
              <a:t>Colorado State University</a:t>
            </a:r>
          </a:p>
          <a:p>
            <a:pPr algn="ct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Our Protocol</a:t>
            </a:r>
            <a:endParaRPr lang="en-US" dirty="0"/>
          </a:p>
        </p:txBody>
      </p:sp>
      <p:pic>
        <p:nvPicPr>
          <p:cNvPr id="4" name="Content Placeholder 3" descr="hospital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600200"/>
            <a:ext cx="1017497" cy="847174"/>
          </a:xfrm>
        </p:spPr>
      </p:pic>
      <p:pic>
        <p:nvPicPr>
          <p:cNvPr id="5" name="Content Placeholder 3" descr="hospital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1600200"/>
            <a:ext cx="1017497" cy="847174"/>
          </a:xfrm>
          <a:prstGeom prst="rect">
            <a:avLst/>
          </a:prstGeom>
        </p:spPr>
      </p:pic>
      <p:pic>
        <p:nvPicPr>
          <p:cNvPr id="6" name="Content Placeholder 3" descr="hospital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5181600"/>
            <a:ext cx="1017497" cy="847174"/>
          </a:xfrm>
          <a:prstGeom prst="rect">
            <a:avLst/>
          </a:prstGeom>
        </p:spPr>
      </p:pic>
      <p:pic>
        <p:nvPicPr>
          <p:cNvPr id="7" name="Content Placeholder 3" descr="hospital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5181600"/>
            <a:ext cx="1017497" cy="847174"/>
          </a:xfrm>
          <a:prstGeom prst="rect">
            <a:avLst/>
          </a:prstGeom>
        </p:spPr>
      </p:pic>
      <p:pic>
        <p:nvPicPr>
          <p:cNvPr id="8" name="Picture 7" descr="man-in-office-desk-with-computer_318-298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5867400"/>
            <a:ext cx="685800" cy="685800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28600" y="2514600"/>
          <a:ext cx="3657600" cy="882014"/>
        </p:xfrm>
        <a:graphic>
          <a:graphicData uri="http://schemas.openxmlformats.org/drawingml/2006/table">
            <a:tbl>
              <a:tblPr/>
              <a:tblGrid>
                <a:gridCol w="647840"/>
                <a:gridCol w="566860"/>
                <a:gridCol w="647840"/>
                <a:gridCol w="809801"/>
                <a:gridCol w="985259"/>
              </a:tblGrid>
              <a:tr h="304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ADDRESS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DIAGNOSIS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TREATMENT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101010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202020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303030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TRT100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486400" y="2438400"/>
          <a:ext cx="3505199" cy="882014"/>
        </p:xfrm>
        <a:graphic>
          <a:graphicData uri="http://schemas.openxmlformats.org/drawingml/2006/table">
            <a:tbl>
              <a:tblPr/>
              <a:tblGrid>
                <a:gridCol w="620846"/>
                <a:gridCol w="494445"/>
                <a:gridCol w="669644"/>
                <a:gridCol w="776059"/>
                <a:gridCol w="944205"/>
              </a:tblGrid>
              <a:tr h="304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SSN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ADDRESS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DIAGNOSIS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TREATMENT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404040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606060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DIAG555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TRT444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28600" y="4191000"/>
          <a:ext cx="3657601" cy="882014"/>
        </p:xfrm>
        <a:graphic>
          <a:graphicData uri="http://schemas.openxmlformats.org/drawingml/2006/table">
            <a:tbl>
              <a:tblPr/>
              <a:tblGrid>
                <a:gridCol w="690091"/>
                <a:gridCol w="603830"/>
                <a:gridCol w="690091"/>
                <a:gridCol w="862614"/>
                <a:gridCol w="810975"/>
              </a:tblGrid>
              <a:tr h="304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ADDRESS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DIAGNOSIS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TREATMENT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707070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808080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909090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DIAG100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TRT9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410199" y="4191000"/>
          <a:ext cx="3581402" cy="882014"/>
        </p:xfrm>
        <a:graphic>
          <a:graphicData uri="http://schemas.openxmlformats.org/drawingml/2006/table">
            <a:tbl>
              <a:tblPr/>
              <a:tblGrid>
                <a:gridCol w="634344"/>
                <a:gridCol w="555051"/>
                <a:gridCol w="634344"/>
                <a:gridCol w="792930"/>
                <a:gridCol w="964733"/>
              </a:tblGrid>
              <a:tr h="304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ADDRESS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DIAGNOSIS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TREATMENT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5555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6666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7777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TRT100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04800" y="182880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10400" y="190500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548640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34200" y="54864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pic>
        <p:nvPicPr>
          <p:cNvPr id="18434" name="Picture 2" descr="F:\CSU\CCAA PRESENTATION\Computer Server Clipart 1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3352800"/>
            <a:ext cx="685800" cy="844928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3886200" y="22860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Performs an additional computation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657600" y="1676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Semi-trusted Broker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26667 0.1 " pathEditMode="fixed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00" y="50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-0.275 0.1245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00" y="62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0.00232 L 0.25 -0.0976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00" y="-50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4.07407E-6 L -0.3 -0.12222 " pathEditMode="relative" ptsTypes="AA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Our Protocol</a:t>
            </a:r>
            <a:endParaRPr lang="en-US" dirty="0"/>
          </a:p>
        </p:txBody>
      </p:sp>
      <p:pic>
        <p:nvPicPr>
          <p:cNvPr id="4" name="Content Placeholder 3" descr="hospital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600200"/>
            <a:ext cx="1017497" cy="847174"/>
          </a:xfrm>
        </p:spPr>
      </p:pic>
      <p:pic>
        <p:nvPicPr>
          <p:cNvPr id="5" name="Content Placeholder 3" descr="hospital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1600200"/>
            <a:ext cx="1017497" cy="847174"/>
          </a:xfrm>
          <a:prstGeom prst="rect">
            <a:avLst/>
          </a:prstGeom>
        </p:spPr>
      </p:pic>
      <p:pic>
        <p:nvPicPr>
          <p:cNvPr id="6" name="Content Placeholder 3" descr="hospital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5181600"/>
            <a:ext cx="1017497" cy="847174"/>
          </a:xfrm>
          <a:prstGeom prst="rect">
            <a:avLst/>
          </a:prstGeom>
        </p:spPr>
      </p:pic>
      <p:pic>
        <p:nvPicPr>
          <p:cNvPr id="7" name="Content Placeholder 3" descr="hospital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5181600"/>
            <a:ext cx="1017497" cy="847174"/>
          </a:xfrm>
          <a:prstGeom prst="rect">
            <a:avLst/>
          </a:prstGeom>
        </p:spPr>
      </p:pic>
      <p:pic>
        <p:nvPicPr>
          <p:cNvPr id="8" name="Picture 7" descr="man-in-office-desk-with-computer_318-298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5867400"/>
            <a:ext cx="685800" cy="6858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04800" y="182880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10400" y="190500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548640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34200" y="54864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pic>
        <p:nvPicPr>
          <p:cNvPr id="18434" name="Picture 2" descr="F:\CSU\CCAA PRESENTATION\Computer Server Clipart 1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905000"/>
            <a:ext cx="685800" cy="844928"/>
          </a:xfrm>
          <a:prstGeom prst="rect">
            <a:avLst/>
          </a:prstGeom>
          <a:noFill/>
        </p:spPr>
      </p:pic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590800" y="1676400"/>
          <a:ext cx="4317999" cy="800100"/>
        </p:xfrm>
        <a:graphic>
          <a:graphicData uri="http://schemas.openxmlformats.org/drawingml/2006/table">
            <a:tbl>
              <a:tblPr/>
              <a:tblGrid>
                <a:gridCol w="584199"/>
                <a:gridCol w="609600"/>
                <a:gridCol w="762000"/>
                <a:gridCol w="914400"/>
                <a:gridCol w="849086"/>
                <a:gridCol w="598714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SSN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ADDRESS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DIAGNOSIS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TREATMENT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SOURCE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ϴ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δ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DIAG100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TRT100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2590800" y="1676400"/>
          <a:ext cx="4317999" cy="800100"/>
        </p:xfrm>
        <a:graphic>
          <a:graphicData uri="http://schemas.openxmlformats.org/drawingml/2006/table">
            <a:tbl>
              <a:tblPr/>
              <a:tblGrid>
                <a:gridCol w="584199"/>
                <a:gridCol w="609600"/>
                <a:gridCol w="762000"/>
                <a:gridCol w="914400"/>
                <a:gridCol w="849086"/>
                <a:gridCol w="598714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SSN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ADDRESS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DIAGNOSIS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TREATMENT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SOURCE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ϴ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δ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DIAG555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TRT444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2590800" y="1676400"/>
          <a:ext cx="4317999" cy="800100"/>
        </p:xfrm>
        <a:graphic>
          <a:graphicData uri="http://schemas.openxmlformats.org/drawingml/2006/table">
            <a:tbl>
              <a:tblPr/>
              <a:tblGrid>
                <a:gridCol w="584199"/>
                <a:gridCol w="609600"/>
                <a:gridCol w="762000"/>
                <a:gridCol w="914400"/>
                <a:gridCol w="849086"/>
                <a:gridCol w="598714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SSN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ADDRESS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DIAGNOSIS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TREATMENT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SOURCE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ϴ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δ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DIAG100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TRT9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2590800" y="1676400"/>
          <a:ext cx="4317999" cy="800100"/>
        </p:xfrm>
        <a:graphic>
          <a:graphicData uri="http://schemas.openxmlformats.org/drawingml/2006/table">
            <a:tbl>
              <a:tblPr/>
              <a:tblGrid>
                <a:gridCol w="584199"/>
                <a:gridCol w="609600"/>
                <a:gridCol w="762000"/>
                <a:gridCol w="914400"/>
                <a:gridCol w="849086"/>
                <a:gridCol w="598714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SSN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ADDRESS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DIAGNOSIS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TREATMENT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SOURCE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ϴ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δ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DIAG100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TRT100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114800" y="2819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Compare</a:t>
            </a:r>
            <a:endParaRPr lang="en-US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828800" y="3429000"/>
          <a:ext cx="5382025" cy="1676400"/>
        </p:xfrm>
        <a:graphic>
          <a:graphicData uri="http://schemas.openxmlformats.org/drawingml/2006/table">
            <a:tbl>
              <a:tblPr/>
              <a:tblGrid>
                <a:gridCol w="1102659"/>
                <a:gridCol w="1233928"/>
                <a:gridCol w="1102659"/>
                <a:gridCol w="905755"/>
                <a:gridCol w="1037024"/>
              </a:tblGrid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ADDRESS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DIAGNOSIS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TREATMENT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35280"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ϴ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δ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TRT100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DIAG555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TRT444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DIAG100</a:t>
                      </a:r>
                    </a:p>
                  </a:txBody>
                  <a:tcPr marL="9525" marR="9525" marT="9525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TRT9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DIAG100</a:t>
                      </a:r>
                    </a:p>
                  </a:txBody>
                  <a:tcPr marL="9525" marR="9525" marT="9525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TRT100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rot="5400000">
            <a:off x="4343400" y="5486400"/>
            <a:ext cx="609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ular Callout 28"/>
          <p:cNvSpPr/>
          <p:nvPr/>
        </p:nvSpPr>
        <p:spPr>
          <a:xfrm>
            <a:off x="5334000" y="5334000"/>
            <a:ext cx="1447800" cy="685800"/>
          </a:xfrm>
          <a:prstGeom prst="wedgeRoundRectCallout">
            <a:avLst>
              <a:gd name="adj1" fmla="val -78323"/>
              <a:gd name="adj2" fmla="val 3241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486400" y="5410200"/>
            <a:ext cx="11119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Same</a:t>
            </a:r>
          </a:p>
          <a:p>
            <a:r>
              <a:rPr lang="en-US" dirty="0" smtClean="0"/>
              <a:t>Patients 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11111E-6 L -0.25833 0.16667 " pathEditMode="relative" ptsTypes="AA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L 0.24722 0.1638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00" y="82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L -0.26111 0.3305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00" y="165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L 0.24722 0.3305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00" y="165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 animBg="1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Our Protocol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</a:t>
            </a:r>
            <a:r>
              <a:rPr lang="en-US" dirty="0" smtClean="0"/>
              <a:t>ajor components </a:t>
            </a:r>
          </a:p>
          <a:p>
            <a:pPr lvl="1"/>
            <a:r>
              <a:rPr lang="en-US" dirty="0" smtClean="0"/>
              <a:t>Institutions / Data Source – Publisher</a:t>
            </a:r>
          </a:p>
          <a:p>
            <a:pPr lvl="1"/>
            <a:r>
              <a:rPr lang="en-US" dirty="0" smtClean="0"/>
              <a:t>The third party – Broker</a:t>
            </a:r>
          </a:p>
          <a:p>
            <a:pPr lvl="1"/>
            <a:r>
              <a:rPr lang="en-US" dirty="0" smtClean="0"/>
              <a:t>Researchers / Consumer – Subscriber</a:t>
            </a:r>
          </a:p>
          <a:p>
            <a:endParaRPr lang="en-US" dirty="0" smtClean="0"/>
          </a:p>
          <a:p>
            <a:r>
              <a:rPr lang="en-US" dirty="0" smtClean="0"/>
              <a:t>Protocol phases 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Setup phase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Encryption of query results phase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Secure record matching phase</a:t>
            </a:r>
          </a:p>
          <a:p>
            <a:pPr marL="850392" lvl="1" indent="-457200">
              <a:buNone/>
            </a:pP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Gamal</a:t>
            </a:r>
            <a:r>
              <a:rPr lang="en-US" dirty="0" smtClean="0"/>
              <a:t> cryptosystem since it has multiplicative </a:t>
            </a:r>
            <a:r>
              <a:rPr lang="en-US" dirty="0" err="1" smtClean="0"/>
              <a:t>homomorphic</a:t>
            </a:r>
            <a:r>
              <a:rPr lang="en-US" dirty="0" smtClean="0"/>
              <a:t> property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1. Setup Phase</a:t>
            </a:r>
            <a:endParaRPr lang="en-US" dirty="0"/>
          </a:p>
        </p:txBody>
      </p:sp>
      <p:pic>
        <p:nvPicPr>
          <p:cNvPr id="4" name="Picture 2" descr="F:\CSU\CCAA PRESENTATION\Computer Server Clipart 15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4495800"/>
            <a:ext cx="685833" cy="843782"/>
          </a:xfrm>
          <a:prstGeom prst="rect">
            <a:avLst/>
          </a:prstGeom>
          <a:noFill/>
        </p:spPr>
      </p:pic>
      <p:pic>
        <p:nvPicPr>
          <p:cNvPr id="5" name="Content Placeholder 3" descr="hospital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1676400"/>
            <a:ext cx="990600" cy="831353"/>
          </a:xfrm>
          <a:prstGeom prst="rect">
            <a:avLst/>
          </a:prstGeom>
        </p:spPr>
      </p:pic>
      <p:pic>
        <p:nvPicPr>
          <p:cNvPr id="7" name="Content Placeholder 3" descr="hospital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1676400"/>
            <a:ext cx="990600" cy="831353"/>
          </a:xfrm>
          <a:prstGeom prst="rect">
            <a:avLst/>
          </a:prstGeom>
        </p:spPr>
      </p:pic>
      <p:pic>
        <p:nvPicPr>
          <p:cNvPr id="8" name="Content Placeholder 3" descr="hospital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0" y="1676400"/>
            <a:ext cx="990600" cy="831353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rot="10800000">
            <a:off x="1371600" y="2667000"/>
            <a:ext cx="28956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V="1">
            <a:off x="3200400" y="3276600"/>
            <a:ext cx="1905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572000" y="2514600"/>
            <a:ext cx="30480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29200" y="2057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………………….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667000" y="5410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BROKER shares its primitives with all publishers (p - Prime, g – Generator ,</a:t>
            </a:r>
          </a:p>
          <a:p>
            <a:r>
              <a:rPr lang="en-US" dirty="0" smtClean="0"/>
              <a:t> </a:t>
            </a:r>
            <a:r>
              <a:rPr lang="el-GR" dirty="0" smtClean="0"/>
              <a:t>β</a:t>
            </a:r>
            <a:r>
              <a:rPr lang="en-US" dirty="0" smtClean="0"/>
              <a:t> – Public Key).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04800" y="1905000"/>
            <a:ext cx="256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895600" y="19050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086600" y="1905000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590800" y="5715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Each  publisher choose a secret key and random number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752600" y="1752600"/>
            <a:ext cx="91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SK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4" name="Rectangle 33"/>
          <p:cNvSpPr/>
          <p:nvPr/>
        </p:nvSpPr>
        <p:spPr>
          <a:xfrm>
            <a:off x="4343400" y="1752600"/>
            <a:ext cx="91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SK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5" name="Rectangle 34"/>
          <p:cNvSpPr/>
          <p:nvPr/>
        </p:nvSpPr>
        <p:spPr>
          <a:xfrm>
            <a:off x="8382000" y="1676400"/>
            <a:ext cx="60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SK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endParaRPr lang="en-US" baseline="-25000" dirty="0"/>
          </a:p>
        </p:txBody>
      </p:sp>
      <p:sp>
        <p:nvSpPr>
          <p:cNvPr id="36" name="Rectangle 35"/>
          <p:cNvSpPr/>
          <p:nvPr/>
        </p:nvSpPr>
        <p:spPr>
          <a:xfrm>
            <a:off x="228600" y="2590800"/>
            <a:ext cx="23622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Publisher 1 starts by encrypting   r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-1</a:t>
            </a:r>
          </a:p>
          <a:p>
            <a:r>
              <a:rPr lang="en-US" dirty="0" smtClean="0"/>
              <a:t>with broker public key</a:t>
            </a:r>
          </a:p>
          <a:p>
            <a:endParaRPr lang="en-US" baseline="30000" dirty="0" smtClean="0"/>
          </a:p>
          <a:p>
            <a:r>
              <a:rPr lang="en-US" dirty="0" smtClean="0"/>
              <a:t>E</a:t>
            </a:r>
            <a:r>
              <a:rPr lang="el-GR" baseline="-25000" dirty="0" smtClean="0"/>
              <a:t> β</a:t>
            </a:r>
            <a:r>
              <a:rPr lang="en-US" dirty="0" smtClean="0"/>
              <a:t>(r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endParaRPr lang="en-US" baseline="30000" dirty="0" smtClean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219200" y="4419600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1447800" y="3276600"/>
            <a:ext cx="228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2590800" y="2133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667000" y="2667000"/>
            <a:ext cx="320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Publisher 2 encrypts its own secret key with </a:t>
            </a:r>
            <a:r>
              <a:rPr lang="el-GR" dirty="0" smtClean="0"/>
              <a:t>β</a:t>
            </a:r>
            <a:r>
              <a:rPr lang="en-US" dirty="0" smtClean="0"/>
              <a:t> and multiplies the result with the incoming result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2971800" y="3886200"/>
            <a:ext cx="1954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</a:t>
            </a:r>
            <a:r>
              <a:rPr lang="el-GR" baseline="-25000" dirty="0" smtClean="0"/>
              <a:t> β</a:t>
            </a:r>
            <a:r>
              <a:rPr lang="en-US" dirty="0" smtClean="0"/>
              <a:t>(SK</a:t>
            </a:r>
            <a:r>
              <a:rPr lang="en-US" baseline="-25000" dirty="0" smtClean="0"/>
              <a:t>2</a:t>
            </a:r>
            <a:r>
              <a:rPr lang="en-US" dirty="0" smtClean="0"/>
              <a:t>)  * E</a:t>
            </a:r>
            <a:r>
              <a:rPr lang="el-GR" baseline="-25000" dirty="0" smtClean="0"/>
              <a:t> β</a:t>
            </a:r>
            <a:r>
              <a:rPr lang="en-US" dirty="0" smtClean="0"/>
              <a:t>(r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-1</a:t>
            </a:r>
            <a:r>
              <a:rPr lang="en-US" dirty="0" smtClean="0"/>
              <a:t>)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629400" y="26670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Publisher “n” performs the same function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5864256" y="3810000"/>
            <a:ext cx="3279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</a:t>
            </a:r>
            <a:r>
              <a:rPr lang="el-GR" baseline="-25000" dirty="0" smtClean="0"/>
              <a:t> β</a:t>
            </a:r>
            <a:r>
              <a:rPr lang="en-US" dirty="0" smtClean="0"/>
              <a:t>(</a:t>
            </a:r>
            <a:r>
              <a:rPr lang="en-US" dirty="0" err="1" smtClean="0"/>
              <a:t>SK</a:t>
            </a:r>
            <a:r>
              <a:rPr lang="en-US" baseline="-25000" dirty="0" err="1" smtClean="0"/>
              <a:t>n</a:t>
            </a:r>
            <a:r>
              <a:rPr lang="en-US" dirty="0" smtClean="0"/>
              <a:t>) * … *E</a:t>
            </a:r>
            <a:r>
              <a:rPr lang="el-GR" baseline="-25000" dirty="0" smtClean="0"/>
              <a:t> β</a:t>
            </a:r>
            <a:r>
              <a:rPr lang="en-US" dirty="0" smtClean="0"/>
              <a:t>(SK</a:t>
            </a:r>
            <a:r>
              <a:rPr lang="en-US" baseline="-25000" dirty="0" smtClean="0"/>
              <a:t>2</a:t>
            </a:r>
            <a:r>
              <a:rPr lang="en-US" dirty="0" smtClean="0"/>
              <a:t>) * E</a:t>
            </a:r>
            <a:r>
              <a:rPr lang="el-GR" baseline="-25000" dirty="0" smtClean="0"/>
              <a:t> β</a:t>
            </a:r>
            <a:r>
              <a:rPr lang="en-US" dirty="0" smtClean="0"/>
              <a:t>(r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-1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/>
      <p:bldP spid="33" grpId="0"/>
      <p:bldP spid="34" grpId="0"/>
      <p:bldP spid="35" grpId="0"/>
      <p:bldP spid="36" grpId="0"/>
      <p:bldP spid="48" grpId="0"/>
      <p:bldP spid="49" grpId="0"/>
      <p:bldP spid="50" grpId="0"/>
      <p:bldP spid="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1. Setup Phase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Key-converter: a re-encryption key for encrypted records from other publishers</a:t>
            </a:r>
          </a:p>
          <a:p>
            <a:r>
              <a:rPr lang="en-US" dirty="0" smtClean="0"/>
              <a:t>Key-converter generation: Publisher 1 receives the final result of the setup phase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This is the  key-converter for publisher 1</a:t>
            </a:r>
          </a:p>
          <a:p>
            <a:r>
              <a:rPr lang="en-US" dirty="0" smtClean="0"/>
              <a:t>Other key-converters</a:t>
            </a:r>
          </a:p>
          <a:p>
            <a:pPr lvl="1"/>
            <a:r>
              <a:rPr lang="en-US" dirty="0" smtClean="0"/>
              <a:t>Publisher 2 - E</a:t>
            </a:r>
            <a:r>
              <a:rPr lang="el-GR" baseline="-25000" dirty="0" smtClean="0"/>
              <a:t> β</a:t>
            </a:r>
            <a:r>
              <a:rPr lang="en-US" dirty="0" smtClean="0"/>
              <a:t>(</a:t>
            </a:r>
            <a:r>
              <a:rPr lang="en-US" dirty="0" err="1" smtClean="0"/>
              <a:t>SK</a:t>
            </a:r>
            <a:r>
              <a:rPr lang="en-US" baseline="-25000" dirty="0" err="1" smtClean="0"/>
              <a:t>n</a:t>
            </a:r>
            <a:r>
              <a:rPr lang="en-US" dirty="0" smtClean="0"/>
              <a:t>* SK</a:t>
            </a:r>
            <a:r>
              <a:rPr lang="en-US" baseline="-25000" dirty="0" smtClean="0"/>
              <a:t>3 </a:t>
            </a:r>
            <a:r>
              <a:rPr lang="en-US" dirty="0" smtClean="0"/>
              <a:t>* SK</a:t>
            </a:r>
            <a:r>
              <a:rPr lang="en-US" baseline="-25000" dirty="0" smtClean="0"/>
              <a:t>1</a:t>
            </a:r>
            <a:r>
              <a:rPr lang="en-US" dirty="0" smtClean="0"/>
              <a:t> * r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-1 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……</a:t>
            </a:r>
          </a:p>
          <a:p>
            <a:pPr lvl="1"/>
            <a:r>
              <a:rPr lang="en-US" dirty="0" smtClean="0"/>
              <a:t>Publisher n - E</a:t>
            </a:r>
            <a:r>
              <a:rPr lang="el-GR" baseline="-25000" dirty="0" smtClean="0"/>
              <a:t> β</a:t>
            </a:r>
            <a:r>
              <a:rPr lang="en-US" dirty="0" smtClean="0"/>
              <a:t>(SK</a:t>
            </a:r>
            <a:r>
              <a:rPr lang="en-US" baseline="-25000" dirty="0" smtClean="0"/>
              <a:t>n-1 </a:t>
            </a:r>
            <a:r>
              <a:rPr lang="en-US" dirty="0" smtClean="0"/>
              <a:t>* SK</a:t>
            </a:r>
            <a:r>
              <a:rPr lang="en-US" baseline="-25000" dirty="0" smtClean="0"/>
              <a:t>2</a:t>
            </a:r>
            <a:r>
              <a:rPr lang="en-US" dirty="0" smtClean="0"/>
              <a:t> * SK</a:t>
            </a:r>
            <a:r>
              <a:rPr lang="en-US" baseline="-25000" dirty="0" smtClean="0"/>
              <a:t>1</a:t>
            </a:r>
            <a:r>
              <a:rPr lang="en-US" dirty="0" smtClean="0"/>
              <a:t> * r</a:t>
            </a:r>
            <a:r>
              <a:rPr lang="en-US" baseline="-25000" dirty="0" smtClean="0"/>
              <a:t>n</a:t>
            </a:r>
            <a:r>
              <a:rPr lang="en-US" baseline="30000" dirty="0" smtClean="0"/>
              <a:t>-1 </a:t>
            </a:r>
            <a:r>
              <a:rPr lang="en-US" dirty="0" smtClean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2362200" y="3352800"/>
            <a:ext cx="322203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</a:t>
            </a:r>
            <a:r>
              <a:rPr lang="el-GR" baseline="-25000" dirty="0" smtClean="0"/>
              <a:t> β</a:t>
            </a:r>
            <a:r>
              <a:rPr lang="en-US" dirty="0" smtClean="0"/>
              <a:t>(</a:t>
            </a:r>
            <a:r>
              <a:rPr lang="en-US" dirty="0" err="1" smtClean="0"/>
              <a:t>SK</a:t>
            </a:r>
            <a:r>
              <a:rPr lang="en-US" baseline="-25000" dirty="0" err="1" smtClean="0"/>
              <a:t>n</a:t>
            </a:r>
            <a:r>
              <a:rPr lang="en-US" dirty="0" smtClean="0"/>
              <a:t>) * … *E</a:t>
            </a:r>
            <a:r>
              <a:rPr lang="el-GR" baseline="-25000" dirty="0" smtClean="0"/>
              <a:t> β</a:t>
            </a:r>
            <a:r>
              <a:rPr lang="en-US" dirty="0" smtClean="0"/>
              <a:t>(SK</a:t>
            </a:r>
            <a:r>
              <a:rPr lang="en-US" baseline="-25000" dirty="0" smtClean="0"/>
              <a:t>2</a:t>
            </a:r>
            <a:r>
              <a:rPr lang="en-US" dirty="0" smtClean="0"/>
              <a:t>)  * E</a:t>
            </a:r>
            <a:r>
              <a:rPr lang="el-GR" baseline="-25000" dirty="0" smtClean="0"/>
              <a:t> β</a:t>
            </a:r>
            <a:r>
              <a:rPr lang="en-US" dirty="0" smtClean="0"/>
              <a:t>(r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= E</a:t>
            </a:r>
            <a:r>
              <a:rPr lang="el-GR" baseline="-25000" dirty="0" smtClean="0"/>
              <a:t> β</a:t>
            </a:r>
            <a:r>
              <a:rPr lang="en-US" dirty="0" smtClean="0"/>
              <a:t>(</a:t>
            </a:r>
            <a:r>
              <a:rPr lang="en-US" dirty="0" err="1" smtClean="0"/>
              <a:t>SK</a:t>
            </a:r>
            <a:r>
              <a:rPr lang="en-US" baseline="-25000" dirty="0" err="1" smtClean="0"/>
              <a:t>n</a:t>
            </a:r>
            <a:r>
              <a:rPr lang="en-US" dirty="0" smtClean="0"/>
              <a:t>* SK</a:t>
            </a:r>
            <a:r>
              <a:rPr lang="en-US" baseline="-25000" dirty="0" smtClean="0"/>
              <a:t>n-1 </a:t>
            </a:r>
            <a:r>
              <a:rPr lang="en-US" dirty="0" smtClean="0"/>
              <a:t>* SK</a:t>
            </a:r>
            <a:r>
              <a:rPr lang="en-US" baseline="-25000" dirty="0" smtClean="0"/>
              <a:t>2</a:t>
            </a:r>
            <a:r>
              <a:rPr lang="en-US" dirty="0" smtClean="0"/>
              <a:t> * r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-1 </a:t>
            </a:r>
            <a:r>
              <a:rPr lang="en-US" dirty="0" smtClean="0"/>
              <a:t>)</a:t>
            </a:r>
            <a:endParaRPr lang="en-US" baseline="30000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2. Encryption of query results</a:t>
            </a:r>
            <a:endParaRPr lang="en-US" dirty="0"/>
          </a:p>
        </p:txBody>
      </p:sp>
      <p:pic>
        <p:nvPicPr>
          <p:cNvPr id="4" name="Picture 2" descr="F:\CSU\CCAA PRESENTATION\Computer Server Clipart 15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4495800"/>
            <a:ext cx="685833" cy="843782"/>
          </a:xfrm>
          <a:prstGeom prst="rect">
            <a:avLst/>
          </a:prstGeom>
          <a:noFill/>
        </p:spPr>
      </p:pic>
      <p:pic>
        <p:nvPicPr>
          <p:cNvPr id="5" name="Content Placeholder 3" descr="hospital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1676400"/>
            <a:ext cx="990600" cy="831353"/>
          </a:xfrm>
          <a:prstGeom prst="rect">
            <a:avLst/>
          </a:prstGeom>
        </p:spPr>
      </p:pic>
      <p:pic>
        <p:nvPicPr>
          <p:cNvPr id="7" name="Content Placeholder 3" descr="hospital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1676400"/>
            <a:ext cx="990600" cy="831353"/>
          </a:xfrm>
          <a:prstGeom prst="rect">
            <a:avLst/>
          </a:prstGeom>
        </p:spPr>
      </p:pic>
      <p:pic>
        <p:nvPicPr>
          <p:cNvPr id="8" name="Content Placeholder 3" descr="hospital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0" y="1676400"/>
            <a:ext cx="990600" cy="83135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029200" y="2057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04800" y="1905000"/>
            <a:ext cx="256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895600" y="19050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086600" y="1905000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752600" y="1752600"/>
            <a:ext cx="91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SK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4" name="Rectangle 33"/>
          <p:cNvSpPr/>
          <p:nvPr/>
        </p:nvSpPr>
        <p:spPr>
          <a:xfrm>
            <a:off x="4343400" y="1752600"/>
            <a:ext cx="91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SK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5" name="Rectangle 34"/>
          <p:cNvSpPr/>
          <p:nvPr/>
        </p:nvSpPr>
        <p:spPr>
          <a:xfrm>
            <a:off x="8382000" y="1676400"/>
            <a:ext cx="60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SK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endParaRPr lang="en-US" baseline="-25000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1524000" y="2514600"/>
            <a:ext cx="266700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3238500" y="3314700"/>
            <a:ext cx="1828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 flipV="1">
            <a:off x="4572000" y="2590800"/>
            <a:ext cx="31242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81000" y="2667000"/>
            <a:ext cx="1430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</a:t>
            </a:r>
            <a:r>
              <a:rPr lang="en-US" baseline="-25000" dirty="0" smtClean="0"/>
              <a:t>(SK1</a:t>
            </a:r>
            <a:r>
              <a:rPr lang="en-US" dirty="0" smtClean="0"/>
              <a:t> </a:t>
            </a:r>
            <a:r>
              <a:rPr lang="en-US" baseline="-25000" dirty="0" smtClean="0"/>
              <a:t>* r1)</a:t>
            </a:r>
            <a:r>
              <a:rPr lang="en-US" dirty="0" smtClean="0"/>
              <a:t> (M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baseline="-25000" dirty="0" smtClean="0"/>
          </a:p>
        </p:txBody>
      </p:sp>
      <p:sp>
        <p:nvSpPr>
          <p:cNvPr id="44" name="Rectangle 43"/>
          <p:cNvSpPr/>
          <p:nvPr/>
        </p:nvSpPr>
        <p:spPr>
          <a:xfrm>
            <a:off x="4191000" y="2667000"/>
            <a:ext cx="15305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</a:t>
            </a:r>
            <a:r>
              <a:rPr lang="en-US" baseline="-25000" dirty="0" smtClean="0"/>
              <a:t>(SK2</a:t>
            </a:r>
            <a:r>
              <a:rPr lang="en-US" dirty="0" smtClean="0"/>
              <a:t> </a:t>
            </a:r>
            <a:r>
              <a:rPr lang="en-US" baseline="-25000" dirty="0" smtClean="0"/>
              <a:t>* r2)</a:t>
            </a:r>
            <a:r>
              <a:rPr lang="en-US" dirty="0" smtClean="0"/>
              <a:t> (M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baseline="-25000" dirty="0" smtClean="0"/>
          </a:p>
        </p:txBody>
      </p:sp>
      <p:sp>
        <p:nvSpPr>
          <p:cNvPr id="46" name="Rectangle 45"/>
          <p:cNvSpPr/>
          <p:nvPr/>
        </p:nvSpPr>
        <p:spPr>
          <a:xfrm>
            <a:off x="7543800" y="2667000"/>
            <a:ext cx="1579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SKn</a:t>
            </a:r>
            <a:r>
              <a:rPr lang="en-US" dirty="0" smtClean="0"/>
              <a:t> </a:t>
            </a:r>
            <a:r>
              <a:rPr lang="en-US" baseline="-25000" dirty="0" smtClean="0"/>
              <a:t>* </a:t>
            </a:r>
            <a:r>
              <a:rPr lang="en-US" baseline="-25000" dirty="0" err="1" smtClean="0"/>
              <a:t>rn</a:t>
            </a:r>
            <a:r>
              <a:rPr lang="en-US" baseline="-25000" dirty="0" smtClean="0"/>
              <a:t>)</a:t>
            </a:r>
            <a:r>
              <a:rPr lang="en-US" dirty="0" smtClean="0"/>
              <a:t> (</a:t>
            </a:r>
            <a:r>
              <a:rPr lang="en-US" dirty="0" err="1" smtClean="0"/>
              <a:t>M</a:t>
            </a:r>
            <a:r>
              <a:rPr lang="en-US" baseline="-25000" dirty="0" err="1" smtClean="0"/>
              <a:t>n</a:t>
            </a:r>
            <a:r>
              <a:rPr lang="en-US" dirty="0" smtClean="0"/>
              <a:t>)</a:t>
            </a:r>
            <a:endParaRPr lang="en-US" baseline="-25000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152400" y="3581400"/>
            <a:ext cx="2622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</a:t>
            </a:r>
            <a:r>
              <a:rPr lang="el-GR" baseline="-25000" dirty="0" smtClean="0"/>
              <a:t> β</a:t>
            </a:r>
            <a:r>
              <a:rPr lang="en-US" dirty="0" smtClean="0"/>
              <a:t>(</a:t>
            </a:r>
            <a:r>
              <a:rPr lang="en-US" dirty="0" err="1" smtClean="0"/>
              <a:t>SK</a:t>
            </a:r>
            <a:r>
              <a:rPr lang="en-US" baseline="-25000" dirty="0" err="1" smtClean="0"/>
              <a:t>n</a:t>
            </a:r>
            <a:r>
              <a:rPr lang="en-US" dirty="0" smtClean="0"/>
              <a:t>* SK</a:t>
            </a:r>
            <a:r>
              <a:rPr lang="en-US" baseline="-25000" dirty="0" smtClean="0"/>
              <a:t>n-1 </a:t>
            </a:r>
            <a:r>
              <a:rPr lang="en-US" dirty="0" smtClean="0"/>
              <a:t>* SK</a:t>
            </a:r>
            <a:r>
              <a:rPr lang="en-US" baseline="-25000" dirty="0" smtClean="0"/>
              <a:t>2</a:t>
            </a:r>
            <a:r>
              <a:rPr lang="en-US" dirty="0" smtClean="0"/>
              <a:t> * r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-1 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4191000" y="3048000"/>
            <a:ext cx="24985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</a:t>
            </a:r>
            <a:r>
              <a:rPr lang="el-GR" baseline="-25000" dirty="0" smtClean="0"/>
              <a:t> β</a:t>
            </a:r>
            <a:r>
              <a:rPr lang="en-US" dirty="0" smtClean="0"/>
              <a:t>(</a:t>
            </a:r>
            <a:r>
              <a:rPr lang="en-US" dirty="0" err="1" smtClean="0"/>
              <a:t>SK</a:t>
            </a:r>
            <a:r>
              <a:rPr lang="en-US" baseline="-25000" dirty="0" err="1" smtClean="0"/>
              <a:t>n</a:t>
            </a:r>
            <a:r>
              <a:rPr lang="en-US" dirty="0" smtClean="0"/>
              <a:t>* SK</a:t>
            </a:r>
            <a:r>
              <a:rPr lang="en-US" baseline="-25000" dirty="0" smtClean="0"/>
              <a:t>3 </a:t>
            </a:r>
            <a:r>
              <a:rPr lang="en-US" dirty="0" smtClean="0"/>
              <a:t>* SK</a:t>
            </a:r>
            <a:r>
              <a:rPr lang="en-US" baseline="-25000" dirty="0" smtClean="0"/>
              <a:t>1</a:t>
            </a:r>
            <a:r>
              <a:rPr lang="en-US" dirty="0" smtClean="0"/>
              <a:t> * r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-1 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6464292" y="3429000"/>
            <a:ext cx="2679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</a:t>
            </a:r>
            <a:r>
              <a:rPr lang="el-GR" baseline="-25000" dirty="0" smtClean="0"/>
              <a:t> β</a:t>
            </a:r>
            <a:r>
              <a:rPr lang="en-US" dirty="0" smtClean="0"/>
              <a:t>(SK</a:t>
            </a:r>
            <a:r>
              <a:rPr lang="en-US" baseline="-25000" dirty="0" smtClean="0"/>
              <a:t>n-1 </a:t>
            </a:r>
            <a:r>
              <a:rPr lang="en-US" dirty="0" smtClean="0"/>
              <a:t>* SK</a:t>
            </a:r>
            <a:r>
              <a:rPr lang="en-US" baseline="-25000" dirty="0" smtClean="0"/>
              <a:t>2</a:t>
            </a:r>
            <a:r>
              <a:rPr lang="en-US" dirty="0" smtClean="0"/>
              <a:t> * SK</a:t>
            </a:r>
            <a:r>
              <a:rPr lang="en-US" baseline="-25000" dirty="0" smtClean="0"/>
              <a:t>1</a:t>
            </a:r>
            <a:r>
              <a:rPr lang="en-US" dirty="0" smtClean="0"/>
              <a:t> * r</a:t>
            </a:r>
            <a:r>
              <a:rPr lang="en-US" baseline="-25000" dirty="0" smtClean="0"/>
              <a:t>n</a:t>
            </a:r>
            <a:r>
              <a:rPr lang="en-US" baseline="30000" dirty="0" smtClean="0"/>
              <a:t>-1 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46" grpId="0"/>
      <p:bldP spid="52" grpId="0"/>
      <p:bldP spid="53" grpId="0"/>
      <p:bldP spid="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3. Secure record matching phase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Decrypt the key-converter from each publisher.</a:t>
            </a:r>
          </a:p>
          <a:p>
            <a:pPr>
              <a:buNone/>
            </a:pPr>
            <a:r>
              <a:rPr lang="en-US" dirty="0" smtClean="0"/>
              <a:t>	D(E</a:t>
            </a:r>
            <a:r>
              <a:rPr lang="el-GR" baseline="-25000" dirty="0" smtClean="0"/>
              <a:t> β</a:t>
            </a:r>
            <a:r>
              <a:rPr lang="en-US" dirty="0" smtClean="0"/>
              <a:t>(</a:t>
            </a:r>
            <a:r>
              <a:rPr lang="en-US" dirty="0" err="1" smtClean="0"/>
              <a:t>SK</a:t>
            </a:r>
            <a:r>
              <a:rPr lang="en-US" baseline="-25000" dirty="0" err="1" smtClean="0"/>
              <a:t>n</a:t>
            </a:r>
            <a:r>
              <a:rPr lang="en-US" dirty="0" smtClean="0"/>
              <a:t>* SK</a:t>
            </a:r>
            <a:r>
              <a:rPr lang="en-US" baseline="-25000" dirty="0" smtClean="0"/>
              <a:t>n-1 </a:t>
            </a:r>
            <a:r>
              <a:rPr lang="en-US" dirty="0" smtClean="0"/>
              <a:t>* SK</a:t>
            </a:r>
            <a:r>
              <a:rPr lang="en-US" baseline="-25000" dirty="0" smtClean="0"/>
              <a:t>2</a:t>
            </a:r>
            <a:r>
              <a:rPr lang="en-US" dirty="0" smtClean="0"/>
              <a:t> * r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-1 </a:t>
            </a:r>
            <a:r>
              <a:rPr lang="en-US" dirty="0" smtClean="0"/>
              <a:t>)) = (</a:t>
            </a:r>
            <a:r>
              <a:rPr lang="en-US" dirty="0" err="1" smtClean="0"/>
              <a:t>SK</a:t>
            </a:r>
            <a:r>
              <a:rPr lang="en-US" baseline="-25000" dirty="0" err="1" smtClean="0"/>
              <a:t>n</a:t>
            </a:r>
            <a:r>
              <a:rPr lang="en-US" dirty="0" smtClean="0"/>
              <a:t>* SK</a:t>
            </a:r>
            <a:r>
              <a:rPr lang="en-US" baseline="-25000" dirty="0" smtClean="0"/>
              <a:t>n-1 </a:t>
            </a:r>
            <a:r>
              <a:rPr lang="en-US" dirty="0" smtClean="0"/>
              <a:t>* SK</a:t>
            </a:r>
            <a:r>
              <a:rPr lang="en-US" baseline="-25000" dirty="0" smtClean="0"/>
              <a:t>2</a:t>
            </a:r>
            <a:r>
              <a:rPr lang="en-US" dirty="0" smtClean="0"/>
              <a:t> * r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-1 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Re-encrypt the data coming from each publisher with their associated key-converter.</a:t>
            </a:r>
          </a:p>
          <a:p>
            <a:pPr lvl="1"/>
            <a:r>
              <a:rPr lang="en-US" dirty="0" smtClean="0"/>
              <a:t>E.g.,  E</a:t>
            </a:r>
            <a:r>
              <a:rPr lang="en-US" baseline="-25000" dirty="0" smtClean="0"/>
              <a:t>(SK1</a:t>
            </a:r>
            <a:r>
              <a:rPr lang="en-US" dirty="0" smtClean="0"/>
              <a:t> </a:t>
            </a:r>
            <a:r>
              <a:rPr lang="en-US" baseline="-25000" dirty="0" smtClean="0"/>
              <a:t>* r1)</a:t>
            </a:r>
            <a:r>
              <a:rPr lang="en-US" dirty="0" smtClean="0"/>
              <a:t> (M</a:t>
            </a:r>
            <a:r>
              <a:rPr lang="en-US" baseline="-25000" dirty="0" smtClean="0"/>
              <a:t>1</a:t>
            </a:r>
            <a:r>
              <a:rPr lang="en-US" dirty="0" smtClean="0"/>
              <a:t>) and (</a:t>
            </a:r>
            <a:r>
              <a:rPr lang="en-US" dirty="0" err="1" smtClean="0"/>
              <a:t>SK</a:t>
            </a:r>
            <a:r>
              <a:rPr lang="en-US" baseline="-25000" dirty="0" err="1" smtClean="0"/>
              <a:t>n</a:t>
            </a:r>
            <a:r>
              <a:rPr lang="en-US" dirty="0" smtClean="0"/>
              <a:t>* SK</a:t>
            </a:r>
            <a:r>
              <a:rPr lang="en-US" baseline="-25000" dirty="0" smtClean="0"/>
              <a:t>n-1 </a:t>
            </a:r>
            <a:r>
              <a:rPr lang="en-US" dirty="0" smtClean="0"/>
              <a:t>* SK</a:t>
            </a:r>
            <a:r>
              <a:rPr lang="en-US" baseline="-25000" dirty="0" smtClean="0"/>
              <a:t>2</a:t>
            </a:r>
            <a:r>
              <a:rPr lang="en-US" dirty="0" smtClean="0"/>
              <a:t> * r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-1 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</a:t>
            </a:r>
            <a:r>
              <a:rPr lang="el-GR" dirty="0" smtClean="0"/>
              <a:t> 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SKn</a:t>
            </a:r>
            <a:r>
              <a:rPr lang="en-US" baseline="-25000" dirty="0" smtClean="0"/>
              <a:t>* SKn-1 * SK2 * r1</a:t>
            </a:r>
            <a:r>
              <a:rPr lang="en-US" baseline="30000" dirty="0" smtClean="0"/>
              <a:t>-1</a:t>
            </a:r>
            <a:r>
              <a:rPr lang="en-US" baseline="-25000" dirty="0" smtClean="0"/>
              <a:t> )</a:t>
            </a:r>
            <a:r>
              <a:rPr lang="en-US" dirty="0" smtClean="0"/>
              <a:t>(E</a:t>
            </a:r>
            <a:r>
              <a:rPr lang="en-US" baseline="-25000" dirty="0" smtClean="0"/>
              <a:t>SK1</a:t>
            </a:r>
            <a:r>
              <a:rPr lang="en-US" dirty="0" smtClean="0"/>
              <a:t> </a:t>
            </a:r>
            <a:r>
              <a:rPr lang="en-US" baseline="-25000" dirty="0" smtClean="0"/>
              <a:t>* r1</a:t>
            </a:r>
            <a:r>
              <a:rPr lang="en-US" dirty="0" smtClean="0"/>
              <a:t> (M</a:t>
            </a:r>
            <a:r>
              <a:rPr lang="en-US" baseline="-25000" dirty="0" smtClean="0"/>
              <a:t>1</a:t>
            </a:r>
            <a:r>
              <a:rPr lang="en-US" dirty="0" smtClean="0"/>
              <a:t>))</a:t>
            </a:r>
          </a:p>
          <a:p>
            <a:pPr lvl="1">
              <a:buNone/>
            </a:pPr>
            <a:r>
              <a:rPr lang="en-US" dirty="0" smtClean="0"/>
              <a:t>		 = E</a:t>
            </a:r>
            <a:r>
              <a:rPr lang="el-GR" dirty="0" smtClean="0"/>
              <a:t> 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SKn</a:t>
            </a:r>
            <a:r>
              <a:rPr lang="en-US" baseline="-25000" dirty="0" smtClean="0"/>
              <a:t> * … * SK2 * SK1) 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r>
              <a:rPr lang="en-US" sz="2800" dirty="0" smtClean="0"/>
              <a:t>Similarly, </a:t>
            </a:r>
          </a:p>
          <a:p>
            <a:pPr lvl="1"/>
            <a:r>
              <a:rPr lang="en-US" dirty="0" smtClean="0"/>
              <a:t>For publisher 2 - E</a:t>
            </a:r>
            <a:r>
              <a:rPr lang="el-GR" dirty="0" smtClean="0"/>
              <a:t> 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SKn</a:t>
            </a:r>
            <a:r>
              <a:rPr lang="en-US" baseline="-25000" dirty="0" smtClean="0"/>
              <a:t> * … * SK2 * SK1) </a:t>
            </a:r>
            <a:r>
              <a:rPr lang="en-US" dirty="0" smtClean="0"/>
              <a:t>(M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For publisher n - E</a:t>
            </a:r>
            <a:r>
              <a:rPr lang="el-GR" dirty="0" smtClean="0"/>
              <a:t> 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SKn</a:t>
            </a:r>
            <a:r>
              <a:rPr lang="en-US" baseline="-25000" dirty="0" smtClean="0"/>
              <a:t> * … * SK2 * SK1) </a:t>
            </a:r>
            <a:r>
              <a:rPr lang="en-US" dirty="0" smtClean="0"/>
              <a:t>(</a:t>
            </a:r>
            <a:r>
              <a:rPr lang="en-US" dirty="0" err="1" smtClean="0"/>
              <a:t>M</a:t>
            </a:r>
            <a:r>
              <a:rPr lang="en-US" baseline="-25000" dirty="0" err="1" smtClean="0"/>
              <a:t>n</a:t>
            </a:r>
            <a:r>
              <a:rPr lang="en-US" dirty="0" smtClean="0"/>
              <a:t>)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745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Oracle’s </a:t>
            </a:r>
            <a:r>
              <a:rPr lang="en-US" dirty="0" err="1" smtClean="0"/>
              <a:t>Java</a:t>
            </a:r>
            <a:r>
              <a:rPr lang="en-US" baseline="30000" dirty="0" err="1" smtClean="0"/>
              <a:t>TM</a:t>
            </a:r>
            <a:r>
              <a:rPr lang="en-US" dirty="0" smtClean="0"/>
              <a:t> technology. Java Development Kit (JDK) 1.8.0131 : java.io, </a:t>
            </a:r>
            <a:r>
              <a:rPr lang="en-US" dirty="0" err="1" smtClean="0"/>
              <a:t>java.math</a:t>
            </a:r>
            <a:r>
              <a:rPr lang="en-US" dirty="0" smtClean="0"/>
              <a:t>, java.net, java.sql, </a:t>
            </a:r>
            <a:r>
              <a:rPr lang="en-US" dirty="0" err="1" smtClean="0"/>
              <a:t>java.util</a:t>
            </a:r>
            <a:endParaRPr lang="en-US" dirty="0" smtClean="0"/>
          </a:p>
          <a:p>
            <a:r>
              <a:rPr lang="en-US" dirty="0" smtClean="0"/>
              <a:t>The MySQL database management system acts as the data source</a:t>
            </a:r>
          </a:p>
          <a:p>
            <a:r>
              <a:rPr lang="en-US" dirty="0" smtClean="0"/>
              <a:t>Coordinate via passing messages. (event driven)</a:t>
            </a:r>
          </a:p>
          <a:p>
            <a:r>
              <a:rPr lang="en-US" dirty="0" smtClean="0"/>
              <a:t>Cryptosystem written to include homomorphic property</a:t>
            </a:r>
          </a:p>
          <a:p>
            <a:r>
              <a:rPr lang="en-US" dirty="0" smtClean="0"/>
              <a:t>Assumptions -  one instance of the Broker and databases used by the publishers and the subscribers have the same schema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Architecture</a:t>
            </a:r>
            <a:endParaRPr lang="en-US" dirty="0"/>
          </a:p>
        </p:txBody>
      </p:sp>
      <p:pic>
        <p:nvPicPr>
          <p:cNvPr id="8" name="Picture 7" descr="man-in-office-desk-with-computer_318-298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5867400"/>
            <a:ext cx="685800" cy="685800"/>
          </a:xfrm>
          <a:prstGeom prst="rect">
            <a:avLst/>
          </a:prstGeom>
        </p:spPr>
      </p:pic>
      <p:pic>
        <p:nvPicPr>
          <p:cNvPr id="22" name="Picture 21" descr="man-in-office-desk-with-computer_318-298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5943600"/>
            <a:ext cx="685800" cy="685800"/>
          </a:xfrm>
          <a:prstGeom prst="rect">
            <a:avLst/>
          </a:prstGeom>
        </p:spPr>
      </p:pic>
      <p:pic>
        <p:nvPicPr>
          <p:cNvPr id="23" name="Picture 22" descr="man-in-office-desk-with-computer_318-298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5943600"/>
            <a:ext cx="685800" cy="6858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648200" y="1981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</a:t>
            </a:r>
            <a:endParaRPr lang="en-US" dirty="0"/>
          </a:p>
        </p:txBody>
      </p:sp>
      <p:pic>
        <p:nvPicPr>
          <p:cNvPr id="25" name="Picture 2" descr="F:\CSU\CCAA PRESENTATION\Computer Server Clipart 15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886200"/>
            <a:ext cx="685833" cy="843782"/>
          </a:xfrm>
          <a:prstGeom prst="rect">
            <a:avLst/>
          </a:prstGeom>
          <a:noFill/>
        </p:spPr>
      </p:pic>
      <p:pic>
        <p:nvPicPr>
          <p:cNvPr id="26" name="Content Placeholder 3" descr="hospital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1676400"/>
            <a:ext cx="990600" cy="831353"/>
          </a:xfrm>
          <a:prstGeom prst="rect">
            <a:avLst/>
          </a:prstGeom>
        </p:spPr>
      </p:pic>
      <p:pic>
        <p:nvPicPr>
          <p:cNvPr id="28" name="Content Placeholder 3" descr="hospital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0" y="1676400"/>
            <a:ext cx="990600" cy="831353"/>
          </a:xfrm>
          <a:prstGeom prst="rect">
            <a:avLst/>
          </a:prstGeom>
        </p:spPr>
      </p:pic>
      <p:pic>
        <p:nvPicPr>
          <p:cNvPr id="29" name="Content Placeholder 3" descr="hospital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1800" y="1676400"/>
            <a:ext cx="990600" cy="831353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4572000" y="6324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752600" y="2590800"/>
            <a:ext cx="20574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3162300" y="3009900"/>
            <a:ext cx="1219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 flipV="1">
            <a:off x="4267200" y="2590800"/>
            <a:ext cx="26670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1752600" y="4419600"/>
            <a:ext cx="20574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 flipH="1" flipV="1">
            <a:off x="3238500" y="5143500"/>
            <a:ext cx="990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>
            <a:off x="4648200" y="4724400"/>
            <a:ext cx="24384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209800" y="2133600"/>
            <a:ext cx="685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5791200" y="2209800"/>
            <a:ext cx="838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Clinical data must be shared</a:t>
            </a:r>
            <a:r>
              <a:rPr lang="en-US" dirty="0"/>
              <a:t> </a:t>
            </a:r>
            <a:r>
              <a:rPr lang="en-US" dirty="0" smtClean="0"/>
              <a:t>for research, data analytics etc.</a:t>
            </a:r>
            <a:endParaRPr lang="en-US" dirty="0"/>
          </a:p>
          <a:p>
            <a:r>
              <a:rPr lang="en-US" dirty="0" smtClean="0"/>
              <a:t>Data must be anonymized as per federal, state policies</a:t>
            </a:r>
          </a:p>
          <a:p>
            <a:r>
              <a:rPr lang="en-US" dirty="0" smtClean="0"/>
              <a:t>Data often sanitized to remove </a:t>
            </a:r>
            <a:r>
              <a:rPr lang="en-US" dirty="0"/>
              <a:t>the identifying information from </a:t>
            </a:r>
            <a:r>
              <a:rPr lang="en-US" dirty="0" smtClean="0"/>
              <a:t>patient records</a:t>
            </a:r>
            <a:endParaRPr lang="en-US" dirty="0"/>
          </a:p>
          <a:p>
            <a:r>
              <a:rPr lang="en-US" i="1" dirty="0" smtClean="0">
                <a:solidFill>
                  <a:srgbClr val="FF0000"/>
                </a:solidFill>
              </a:rPr>
              <a:t>Problem with sanitization: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Cannot link </a:t>
            </a:r>
            <a:r>
              <a:rPr lang="en-US" dirty="0"/>
              <a:t>records belonging to the same patient across multiple </a:t>
            </a:r>
            <a:r>
              <a:rPr lang="en-US" dirty="0" smtClean="0"/>
              <a:t>institutions</a:t>
            </a:r>
          </a:p>
          <a:p>
            <a:pPr lvl="1"/>
            <a:r>
              <a:rPr lang="en-US" dirty="0" smtClean="0"/>
              <a:t>Cannot propagate the research/data analytics result back to the patient</a:t>
            </a:r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Alternate Architecture</a:t>
            </a:r>
            <a:endParaRPr lang="en-US" dirty="0"/>
          </a:p>
        </p:txBody>
      </p:sp>
      <p:pic>
        <p:nvPicPr>
          <p:cNvPr id="8" name="Picture 7" descr="man-in-office-desk-with-computer_318-298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5867400"/>
            <a:ext cx="685800" cy="685800"/>
          </a:xfrm>
          <a:prstGeom prst="rect">
            <a:avLst/>
          </a:prstGeom>
        </p:spPr>
      </p:pic>
      <p:pic>
        <p:nvPicPr>
          <p:cNvPr id="22" name="Picture 21" descr="man-in-office-desk-with-computer_318-298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5943600"/>
            <a:ext cx="685800" cy="685800"/>
          </a:xfrm>
          <a:prstGeom prst="rect">
            <a:avLst/>
          </a:prstGeom>
        </p:spPr>
      </p:pic>
      <p:pic>
        <p:nvPicPr>
          <p:cNvPr id="23" name="Picture 22" descr="man-in-office-desk-with-computer_318-298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5943600"/>
            <a:ext cx="685800" cy="6858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953000" y="1981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</a:t>
            </a:r>
            <a:endParaRPr lang="en-US" dirty="0"/>
          </a:p>
        </p:txBody>
      </p:sp>
      <p:pic>
        <p:nvPicPr>
          <p:cNvPr id="25" name="Picture 2" descr="F:\CSU\CCAA PRESENTATION\Computer Server Clipart 15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581400"/>
            <a:ext cx="685833" cy="843782"/>
          </a:xfrm>
          <a:prstGeom prst="rect">
            <a:avLst/>
          </a:prstGeom>
          <a:noFill/>
        </p:spPr>
      </p:pic>
      <p:pic>
        <p:nvPicPr>
          <p:cNvPr id="26" name="Content Placeholder 3" descr="hospital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1676400"/>
            <a:ext cx="990600" cy="831353"/>
          </a:xfrm>
          <a:prstGeom prst="rect">
            <a:avLst/>
          </a:prstGeom>
        </p:spPr>
      </p:pic>
      <p:pic>
        <p:nvPicPr>
          <p:cNvPr id="28" name="Content Placeholder 3" descr="hospital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0" y="1676400"/>
            <a:ext cx="990600" cy="831353"/>
          </a:xfrm>
          <a:prstGeom prst="rect">
            <a:avLst/>
          </a:prstGeom>
        </p:spPr>
      </p:pic>
      <p:pic>
        <p:nvPicPr>
          <p:cNvPr id="29" name="Content Placeholder 3" descr="hospital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1800" y="1676400"/>
            <a:ext cx="990600" cy="831353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4572000" y="6324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752600" y="2590800"/>
            <a:ext cx="3886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657600" y="2590800"/>
            <a:ext cx="2209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6057900" y="2628900"/>
            <a:ext cx="914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1752600" y="4495800"/>
            <a:ext cx="38100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581400" y="4495800"/>
            <a:ext cx="22860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6200000" flipV="1">
            <a:off x="6057900" y="4762500"/>
            <a:ext cx="1295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2" descr="F:\CSU\CCAA PRESENTATION\Computer Server Clipart 1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505200"/>
            <a:ext cx="685833" cy="843782"/>
          </a:xfrm>
          <a:prstGeom prst="rect">
            <a:avLst/>
          </a:prstGeom>
          <a:noFill/>
        </p:spPr>
      </p:pic>
      <p:sp>
        <p:nvSpPr>
          <p:cNvPr id="36" name="TextBox 35"/>
          <p:cNvSpPr txBox="1"/>
          <p:nvPr/>
        </p:nvSpPr>
        <p:spPr>
          <a:xfrm>
            <a:off x="1143000" y="4572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Keystore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1104900" y="30099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 flipV="1">
            <a:off x="1828800" y="2590800"/>
            <a:ext cx="1752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 flipV="1">
            <a:off x="2057400" y="2590800"/>
            <a:ext cx="4724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57200" y="2514600"/>
            <a:ext cx="9534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</a:t>
            </a:r>
            <a:r>
              <a:rPr lang="el-GR" baseline="-25000" dirty="0" smtClean="0"/>
              <a:t> β</a:t>
            </a:r>
            <a:r>
              <a:rPr lang="en-US" dirty="0" smtClean="0"/>
              <a:t>(r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r>
              <a:rPr lang="en-US" dirty="0" smtClean="0"/>
              <a:t>E</a:t>
            </a:r>
            <a:r>
              <a:rPr lang="el-GR" baseline="-25000" dirty="0" smtClean="0"/>
              <a:t> β</a:t>
            </a:r>
            <a:r>
              <a:rPr lang="en-US" dirty="0" smtClean="0"/>
              <a:t>(SK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733800" y="2590800"/>
            <a:ext cx="9566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</a:t>
            </a:r>
            <a:r>
              <a:rPr lang="el-GR" baseline="-25000" dirty="0" smtClean="0"/>
              <a:t> β</a:t>
            </a:r>
            <a:r>
              <a:rPr lang="en-US" dirty="0" smtClean="0"/>
              <a:t>(r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r>
              <a:rPr lang="en-US" dirty="0" smtClean="0"/>
              <a:t>E</a:t>
            </a:r>
            <a:r>
              <a:rPr lang="el-GR" baseline="-25000" dirty="0" smtClean="0"/>
              <a:t> β</a:t>
            </a:r>
            <a:r>
              <a:rPr lang="en-US" dirty="0" smtClean="0"/>
              <a:t>(SK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086600" y="2590800"/>
            <a:ext cx="9711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</a:t>
            </a:r>
            <a:r>
              <a:rPr lang="el-GR" baseline="-25000" dirty="0" smtClean="0"/>
              <a:t> β</a:t>
            </a:r>
            <a:r>
              <a:rPr lang="en-US" dirty="0" smtClean="0"/>
              <a:t>(r</a:t>
            </a:r>
            <a:r>
              <a:rPr lang="en-US" baseline="-25000" dirty="0" smtClean="0"/>
              <a:t>n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r>
              <a:rPr lang="en-US" dirty="0" smtClean="0"/>
              <a:t>E</a:t>
            </a:r>
            <a:r>
              <a:rPr lang="el-GR" baseline="-25000" dirty="0" smtClean="0"/>
              <a:t> β</a:t>
            </a:r>
            <a:r>
              <a:rPr lang="en-US" dirty="0" smtClean="0"/>
              <a:t>(</a:t>
            </a:r>
            <a:r>
              <a:rPr lang="en-US" dirty="0" err="1" smtClean="0"/>
              <a:t>SK</a:t>
            </a:r>
            <a:r>
              <a:rPr lang="en-US" baseline="-25000" dirty="0" err="1" smtClean="0"/>
              <a:t>n</a:t>
            </a:r>
            <a:r>
              <a:rPr lang="en-US" dirty="0" smtClean="0"/>
              <a:t>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362200" y="37338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Compute the</a:t>
            </a:r>
          </a:p>
          <a:p>
            <a:r>
              <a:rPr lang="en-US" dirty="0" smtClean="0"/>
              <a:t>“key-converters”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7" grpId="0"/>
      <p:bldP spid="48" grpId="0"/>
      <p:bldP spid="49" grpId="0"/>
      <p:bldP spid="49" grpId="1"/>
      <p:bldP spid="5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Workflow</a:t>
            </a:r>
            <a:endParaRPr lang="en-US" dirty="0"/>
          </a:p>
        </p:txBody>
      </p:sp>
      <p:pic>
        <p:nvPicPr>
          <p:cNvPr id="8" name="Picture 7" descr="man-in-office-desk-with-computer_318-298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5867400"/>
            <a:ext cx="685800" cy="685800"/>
          </a:xfrm>
          <a:prstGeom prst="rect">
            <a:avLst/>
          </a:prstGeom>
        </p:spPr>
      </p:pic>
      <p:pic>
        <p:nvPicPr>
          <p:cNvPr id="22" name="Picture 21" descr="man-in-office-desk-with-computer_318-298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5943600"/>
            <a:ext cx="685800" cy="685800"/>
          </a:xfrm>
          <a:prstGeom prst="rect">
            <a:avLst/>
          </a:prstGeom>
        </p:spPr>
      </p:pic>
      <p:pic>
        <p:nvPicPr>
          <p:cNvPr id="23" name="Picture 22" descr="man-in-office-desk-with-computer_318-298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5943600"/>
            <a:ext cx="685800" cy="6858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953000" y="1981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</a:t>
            </a:r>
            <a:endParaRPr lang="en-US" dirty="0"/>
          </a:p>
        </p:txBody>
      </p:sp>
      <p:pic>
        <p:nvPicPr>
          <p:cNvPr id="25" name="Picture 2" descr="F:\CSU\CCAA PRESENTATION\Computer Server Clipart 15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733800"/>
            <a:ext cx="685833" cy="843782"/>
          </a:xfrm>
          <a:prstGeom prst="rect">
            <a:avLst/>
          </a:prstGeom>
          <a:noFill/>
        </p:spPr>
      </p:pic>
      <p:pic>
        <p:nvPicPr>
          <p:cNvPr id="26" name="Content Placeholder 3" descr="hospital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1676400"/>
            <a:ext cx="990600" cy="831353"/>
          </a:xfrm>
          <a:prstGeom prst="rect">
            <a:avLst/>
          </a:prstGeom>
        </p:spPr>
      </p:pic>
      <p:pic>
        <p:nvPicPr>
          <p:cNvPr id="28" name="Content Placeholder 3" descr="hospital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0" y="1676400"/>
            <a:ext cx="990600" cy="831353"/>
          </a:xfrm>
          <a:prstGeom prst="rect">
            <a:avLst/>
          </a:prstGeom>
        </p:spPr>
      </p:pic>
      <p:pic>
        <p:nvPicPr>
          <p:cNvPr id="29" name="Content Placeholder 3" descr="hospital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1800" y="1676400"/>
            <a:ext cx="990600" cy="831353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4572000" y="6324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90600" y="51054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Provide IP and Port to connect to Broker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90600" y="26670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Provide IP and Port to connect to Broker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410200" y="2971800"/>
            <a:ext cx="327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Keeps a list of all active publishers. </a:t>
            </a:r>
          </a:p>
          <a:p>
            <a:endParaRPr lang="en-US" dirty="0" smtClean="0"/>
          </a:p>
          <a:p>
            <a:r>
              <a:rPr lang="en-US" dirty="0" smtClean="0"/>
              <a:t>Creates a network overlay containing  each publisher and its neighbor’s details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Workflow - Setup</a:t>
            </a:r>
            <a:endParaRPr lang="en-US" dirty="0"/>
          </a:p>
        </p:txBody>
      </p:sp>
      <p:pic>
        <p:nvPicPr>
          <p:cNvPr id="23" name="Picture 22" descr="man-in-office-desk-with-computer_318-298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5638800"/>
            <a:ext cx="685800" cy="6858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953000" y="1981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</a:t>
            </a:r>
            <a:endParaRPr lang="en-US" dirty="0"/>
          </a:p>
        </p:txBody>
      </p:sp>
      <p:pic>
        <p:nvPicPr>
          <p:cNvPr id="26" name="Content Placeholder 3" descr="hospital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1676400"/>
            <a:ext cx="990600" cy="831353"/>
          </a:xfrm>
          <a:prstGeom prst="rect">
            <a:avLst/>
          </a:prstGeom>
        </p:spPr>
      </p:pic>
      <p:pic>
        <p:nvPicPr>
          <p:cNvPr id="28" name="Content Placeholder 3" descr="hospital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1676400"/>
            <a:ext cx="990600" cy="831353"/>
          </a:xfrm>
          <a:prstGeom prst="rect">
            <a:avLst/>
          </a:prstGeom>
        </p:spPr>
      </p:pic>
      <p:pic>
        <p:nvPicPr>
          <p:cNvPr id="29" name="Content Placeholder 3" descr="hospital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1676400"/>
            <a:ext cx="990600" cy="831353"/>
          </a:xfrm>
          <a:prstGeom prst="rect">
            <a:avLst/>
          </a:prstGeom>
        </p:spPr>
      </p:pic>
      <p:pic>
        <p:nvPicPr>
          <p:cNvPr id="16" name="Picture 2" descr="F:\CSU\CCAA PRESENTATION\Computer Server Clipart 15.pn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4495800"/>
            <a:ext cx="685833" cy="843782"/>
          </a:xfrm>
          <a:prstGeom prst="rect">
            <a:avLst/>
          </a:prstGeom>
          <a:noFill/>
        </p:spPr>
      </p:pic>
      <p:cxnSp>
        <p:nvCxnSpPr>
          <p:cNvPr id="18" name="Straight Arrow Connector 17"/>
          <p:cNvCxnSpPr/>
          <p:nvPr/>
        </p:nvCxnSpPr>
        <p:spPr>
          <a:xfrm rot="10800000">
            <a:off x="2057400" y="2667000"/>
            <a:ext cx="22098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V="1">
            <a:off x="3009900" y="3162300"/>
            <a:ext cx="1828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267200" y="2590800"/>
            <a:ext cx="26670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>
            <a:off x="4953000" y="5181600"/>
            <a:ext cx="19050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943600" y="5105400"/>
            <a:ext cx="1972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Begin setup phase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81000" y="3276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Setup Initiate Request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1600200" y="2971800"/>
            <a:ext cx="1905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81000" y="3276600"/>
            <a:ext cx="2486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Setup Forward Request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943600" y="2971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962400" y="29718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038600" y="3124200"/>
            <a:ext cx="2486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Setup Forward Request</a:t>
            </a:r>
            <a:endParaRPr lang="en-US" dirty="0"/>
          </a:p>
        </p:txBody>
      </p:sp>
      <p:cxnSp>
        <p:nvCxnSpPr>
          <p:cNvPr id="57" name="Straight Connector 56"/>
          <p:cNvCxnSpPr/>
          <p:nvPr/>
        </p:nvCxnSpPr>
        <p:spPr>
          <a:xfrm rot="5400000">
            <a:off x="6896100" y="31623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1524000" y="3581400"/>
            <a:ext cx="579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 flipH="1" flipV="1">
            <a:off x="1028700" y="30861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2133600" y="3657600"/>
            <a:ext cx="2486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Setup Forward Request</a:t>
            </a:r>
            <a:endParaRPr lang="en-US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1828800" y="2590800"/>
            <a:ext cx="21336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971800" y="3048000"/>
            <a:ext cx="290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Setup Completed Response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1219200" y="47244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Collect all responses and notify</a:t>
            </a:r>
          </a:p>
          <a:p>
            <a:endParaRPr lang="en-US" dirty="0"/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4953000" y="5181600"/>
            <a:ext cx="19050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5" grpId="0"/>
      <p:bldP spid="51" grpId="0"/>
      <p:bldP spid="62" grpId="0"/>
      <p:bldP spid="62" grpId="1"/>
      <p:bldP spid="65" grpId="0"/>
      <p:bldP spid="6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Workflow – phase 2 and 3</a:t>
            </a:r>
            <a:endParaRPr lang="en-US" dirty="0"/>
          </a:p>
        </p:txBody>
      </p:sp>
      <p:pic>
        <p:nvPicPr>
          <p:cNvPr id="23" name="Picture 22" descr="man-in-office-desk-with-computer_318-298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5638800"/>
            <a:ext cx="685800" cy="6858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953000" y="1981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</a:t>
            </a:r>
            <a:endParaRPr lang="en-US" dirty="0"/>
          </a:p>
        </p:txBody>
      </p:sp>
      <p:pic>
        <p:nvPicPr>
          <p:cNvPr id="26" name="Content Placeholder 3" descr="hospital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1600200"/>
            <a:ext cx="990600" cy="831353"/>
          </a:xfrm>
          <a:prstGeom prst="rect">
            <a:avLst/>
          </a:prstGeom>
        </p:spPr>
      </p:pic>
      <p:pic>
        <p:nvPicPr>
          <p:cNvPr id="28" name="Content Placeholder 3" descr="hospital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1676400"/>
            <a:ext cx="990600" cy="831353"/>
          </a:xfrm>
          <a:prstGeom prst="rect">
            <a:avLst/>
          </a:prstGeom>
        </p:spPr>
      </p:pic>
      <p:pic>
        <p:nvPicPr>
          <p:cNvPr id="29" name="Content Placeholder 3" descr="hospital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1676400"/>
            <a:ext cx="990600" cy="831353"/>
          </a:xfrm>
          <a:prstGeom prst="rect">
            <a:avLst/>
          </a:prstGeom>
        </p:spPr>
      </p:pic>
      <p:pic>
        <p:nvPicPr>
          <p:cNvPr id="16" name="Picture 2" descr="F:\CSU\CCAA PRESENTATION\Computer Server Clipart 15.pn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4495800"/>
            <a:ext cx="685833" cy="843782"/>
          </a:xfrm>
          <a:prstGeom prst="rect">
            <a:avLst/>
          </a:prstGeom>
          <a:noFill/>
        </p:spPr>
      </p:pic>
      <p:cxnSp>
        <p:nvCxnSpPr>
          <p:cNvPr id="31" name="Straight Arrow Connector 30"/>
          <p:cNvCxnSpPr/>
          <p:nvPr/>
        </p:nvCxnSpPr>
        <p:spPr>
          <a:xfrm rot="10800000">
            <a:off x="4876800" y="5257800"/>
            <a:ext cx="1981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867400" y="49530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Fetch Records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rot="10800000">
            <a:off x="1981200" y="2667000"/>
            <a:ext cx="21336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6200000" flipV="1">
            <a:off x="2971800" y="3276600"/>
            <a:ext cx="1828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4114800" y="2590800"/>
            <a:ext cx="26670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04800" y="2971800"/>
            <a:ext cx="2107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Fetch Request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81000" y="4038600"/>
            <a:ext cx="35577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Send request to those publishers</a:t>
            </a:r>
          </a:p>
          <a:p>
            <a:r>
              <a:rPr lang="en-US" dirty="0" smtClean="0"/>
              <a:t>requested by subscriber</a:t>
            </a:r>
          </a:p>
          <a:p>
            <a:r>
              <a:rPr lang="en-US" dirty="0" smtClean="0"/>
              <a:t>Maintains a list of such publishers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209800" y="2590800"/>
            <a:ext cx="19050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6200000" flipH="1">
            <a:off x="2933700" y="3314700"/>
            <a:ext cx="1828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 flipV="1">
            <a:off x="4038600" y="2590800"/>
            <a:ext cx="26670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019800" y="32766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Send data along with a data fetch completed message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5257800" y="3810000"/>
            <a:ext cx="37038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Check if all completed messages </a:t>
            </a:r>
          </a:p>
          <a:p>
            <a:r>
              <a:rPr lang="en-US" dirty="0" smtClean="0"/>
              <a:t>is received from the list. Re-encrypt</a:t>
            </a:r>
          </a:p>
          <a:p>
            <a:r>
              <a:rPr lang="en-US" dirty="0" smtClean="0"/>
              <a:t>with key-converter and send result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943600" y="5029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Display result</a:t>
            </a:r>
            <a:endParaRPr lang="en-US" dirty="0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953000" y="5257800"/>
            <a:ext cx="1905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8" grpId="0"/>
      <p:bldP spid="49" grpId="0"/>
      <p:bldP spid="60" grpId="0"/>
      <p:bldP spid="63" grpId="0"/>
      <p:bldP spid="6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Workflow – retrospective query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Subscriber requests for more information based on broker’s provided ID.</a:t>
            </a:r>
          </a:p>
          <a:p>
            <a:r>
              <a:rPr lang="en-US" dirty="0" smtClean="0"/>
              <a:t>Broker keeps a mapping table of incoming records, converted records and source.</a:t>
            </a:r>
          </a:p>
          <a:p>
            <a:r>
              <a:rPr lang="en-US" dirty="0" smtClean="0"/>
              <a:t>Broker finds the source and incoming record ID from its mapping table.</a:t>
            </a:r>
          </a:p>
          <a:p>
            <a:r>
              <a:rPr lang="en-US" dirty="0" smtClean="0"/>
              <a:t>Publisher keeps a mapping table of plaintext and encrypted records</a:t>
            </a:r>
          </a:p>
          <a:p>
            <a:r>
              <a:rPr lang="en-US" dirty="0" smtClean="0"/>
              <a:t>Publisher finds exact record from its mapping table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erforms privacy preserving record linkage without using manually participating honest brokers</a:t>
            </a:r>
          </a:p>
          <a:p>
            <a:endParaRPr lang="en-US" dirty="0" smtClean="0"/>
          </a:p>
          <a:p>
            <a:r>
              <a:rPr lang="en-US" dirty="0" smtClean="0"/>
              <a:t>Can be ported easily to any architecture and OS supporting the Java technology</a:t>
            </a:r>
          </a:p>
          <a:p>
            <a:endParaRPr lang="en-US" dirty="0" smtClean="0"/>
          </a:p>
          <a:p>
            <a:r>
              <a:rPr lang="en-US" dirty="0" smtClean="0"/>
              <a:t>Different components of the application have been implemented as standalone multi-threaded processes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Include fault-tolerance in the system</a:t>
            </a:r>
          </a:p>
          <a:p>
            <a:pPr lvl="1"/>
            <a:r>
              <a:rPr lang="en-US" dirty="0" smtClean="0"/>
              <a:t>Continue and recover when one or more publisher is unreachable.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/>
              <a:t>Extend this work to “probabilistic linkage”</a:t>
            </a:r>
          </a:p>
          <a:p>
            <a:pPr lvl="1"/>
            <a:r>
              <a:rPr lang="en-US" dirty="0" smtClean="0"/>
              <a:t>E.g. Jon Smith – John Smith</a:t>
            </a:r>
          </a:p>
          <a:p>
            <a:r>
              <a:rPr lang="en-US" dirty="0" smtClean="0"/>
              <a:t>Make the protocol collusion resistant</a:t>
            </a:r>
          </a:p>
          <a:p>
            <a:r>
              <a:rPr lang="en-US" dirty="0" smtClean="0"/>
              <a:t>Obviate the need for third parties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baseline="-25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3600" dirty="0" smtClean="0"/>
              <a:t>Thank You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</a:t>
            </a:r>
            <a:r>
              <a:rPr lang="en-US" dirty="0" smtClean="0"/>
              <a:t>ropose privacy-preserving record linkage protocol that uses a semi-trusted third party </a:t>
            </a:r>
          </a:p>
          <a:p>
            <a:pPr lvl="1"/>
            <a:r>
              <a:rPr lang="en-US" dirty="0" smtClean="0"/>
              <a:t>Third party does not learn about identities of patients</a:t>
            </a:r>
          </a:p>
          <a:p>
            <a:pPr lvl="1"/>
            <a:r>
              <a:rPr lang="en-US" dirty="0" smtClean="0"/>
              <a:t>Different sources and third party do not share keys</a:t>
            </a:r>
          </a:p>
          <a:p>
            <a:pPr lvl="1"/>
            <a:r>
              <a:rPr lang="en-US" dirty="0" smtClean="0"/>
              <a:t>Allows traceability </a:t>
            </a:r>
            <a:r>
              <a:rPr lang="mr-IN" dirty="0" smtClean="0"/>
              <a:t>–</a:t>
            </a:r>
            <a:r>
              <a:rPr lang="en-US" dirty="0" smtClean="0"/>
              <a:t> we can propagate the research results back to the patients</a:t>
            </a:r>
          </a:p>
          <a:p>
            <a:pPr lvl="1"/>
            <a:r>
              <a:rPr lang="en-US" dirty="0" smtClean="0"/>
              <a:t>Deterministic linking </a:t>
            </a:r>
            <a:r>
              <a:rPr lang="mr-IN" dirty="0" smtClean="0"/>
              <a:t>–</a:t>
            </a:r>
            <a:r>
              <a:rPr lang="en-US" dirty="0" smtClean="0"/>
              <a:t> records having exactly same attributes can be linked</a:t>
            </a:r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Address approximate match</a:t>
            </a:r>
          </a:p>
          <a:p>
            <a:pPr lvl="1"/>
            <a:r>
              <a:rPr lang="en-US" dirty="0" smtClean="0"/>
              <a:t>Minimize involvement of third party</a:t>
            </a:r>
          </a:p>
        </p:txBody>
      </p:sp>
    </p:spTree>
    <p:extLst>
      <p:ext uri="{BB962C8B-B14F-4D97-AF65-F5344CB8AC3E}">
        <p14:creationId xmlns="" xmlns:p14="http://schemas.microsoft.com/office/powerpoint/2010/main" val="196011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Problem Overview</a:t>
            </a:r>
            <a:endParaRPr lang="en-US" dirty="0"/>
          </a:p>
        </p:txBody>
      </p:sp>
      <p:pic>
        <p:nvPicPr>
          <p:cNvPr id="4" name="Content Placeholder 3" descr="hospital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600200"/>
            <a:ext cx="1017497" cy="847174"/>
          </a:xfrm>
        </p:spPr>
      </p:pic>
      <p:pic>
        <p:nvPicPr>
          <p:cNvPr id="5" name="Content Placeholder 3" descr="hospital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1600200"/>
            <a:ext cx="1017497" cy="847174"/>
          </a:xfrm>
          <a:prstGeom prst="rect">
            <a:avLst/>
          </a:prstGeom>
        </p:spPr>
      </p:pic>
      <p:pic>
        <p:nvPicPr>
          <p:cNvPr id="6" name="Content Placeholder 3" descr="hospital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5181600"/>
            <a:ext cx="1017497" cy="847174"/>
          </a:xfrm>
          <a:prstGeom prst="rect">
            <a:avLst/>
          </a:prstGeom>
        </p:spPr>
      </p:pic>
      <p:pic>
        <p:nvPicPr>
          <p:cNvPr id="7" name="Content Placeholder 3" descr="hospital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5181600"/>
            <a:ext cx="1017497" cy="847174"/>
          </a:xfrm>
          <a:prstGeom prst="rect">
            <a:avLst/>
          </a:prstGeom>
        </p:spPr>
      </p:pic>
      <p:pic>
        <p:nvPicPr>
          <p:cNvPr id="8" name="Picture 7" descr="man-in-office-desk-with-computer_318-298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3352800"/>
            <a:ext cx="685800" cy="685800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28601" y="2514600"/>
          <a:ext cx="3657600" cy="882014"/>
        </p:xfrm>
        <a:graphic>
          <a:graphicData uri="http://schemas.openxmlformats.org/drawingml/2006/table">
            <a:tbl>
              <a:tblPr/>
              <a:tblGrid>
                <a:gridCol w="647840"/>
                <a:gridCol w="566860"/>
                <a:gridCol w="647840"/>
                <a:gridCol w="809801"/>
                <a:gridCol w="985259"/>
              </a:tblGrid>
              <a:tr h="304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ADDRESS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DIAGNOSIS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TREATMENT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John Doe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12345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Fairfax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TRT100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638800" y="2438400"/>
          <a:ext cx="3352799" cy="882014"/>
        </p:xfrm>
        <a:graphic>
          <a:graphicData uri="http://schemas.openxmlformats.org/drawingml/2006/table">
            <a:tbl>
              <a:tblPr/>
              <a:tblGrid>
                <a:gridCol w="593853"/>
                <a:gridCol w="472947"/>
                <a:gridCol w="640529"/>
                <a:gridCol w="742317"/>
                <a:gridCol w="903153"/>
              </a:tblGrid>
              <a:tr h="304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SSN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ADDRESS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DIAGNOSIS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TREATMENT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John Doe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12345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Fairfax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DIAG555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TRT444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28600" y="4191000"/>
          <a:ext cx="3657601" cy="882014"/>
        </p:xfrm>
        <a:graphic>
          <a:graphicData uri="http://schemas.openxmlformats.org/drawingml/2006/table">
            <a:tbl>
              <a:tblPr/>
              <a:tblGrid>
                <a:gridCol w="690091"/>
                <a:gridCol w="603830"/>
                <a:gridCol w="690091"/>
                <a:gridCol w="862614"/>
                <a:gridCol w="810975"/>
              </a:tblGrid>
              <a:tr h="304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ADDRESS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DIAGNOSIS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TREATMENT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John Doe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12345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Fairfax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DIAG100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TRT9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562601" y="4191000"/>
          <a:ext cx="3429000" cy="882014"/>
        </p:xfrm>
        <a:graphic>
          <a:graphicData uri="http://schemas.openxmlformats.org/drawingml/2006/table">
            <a:tbl>
              <a:tblPr/>
              <a:tblGrid>
                <a:gridCol w="607350"/>
                <a:gridCol w="531432"/>
                <a:gridCol w="607350"/>
                <a:gridCol w="759188"/>
                <a:gridCol w="923680"/>
              </a:tblGrid>
              <a:tr h="304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ADDRESS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DIAGNOSIS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TREATMENT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John Doe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12345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Fairfax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TRT100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04800" y="182880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10400" y="190500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548640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34200" y="54864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Problem Overview</a:t>
            </a:r>
            <a:endParaRPr lang="en-US" dirty="0"/>
          </a:p>
        </p:txBody>
      </p:sp>
      <p:pic>
        <p:nvPicPr>
          <p:cNvPr id="4" name="Content Placeholder 3" descr="hospital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600200"/>
            <a:ext cx="1017497" cy="847174"/>
          </a:xfrm>
        </p:spPr>
      </p:pic>
      <p:pic>
        <p:nvPicPr>
          <p:cNvPr id="5" name="Content Placeholder 3" descr="hospital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1600200"/>
            <a:ext cx="1017497" cy="847174"/>
          </a:xfrm>
          <a:prstGeom prst="rect">
            <a:avLst/>
          </a:prstGeom>
        </p:spPr>
      </p:pic>
      <p:pic>
        <p:nvPicPr>
          <p:cNvPr id="6" name="Content Placeholder 3" descr="hospital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5181600"/>
            <a:ext cx="1017497" cy="847174"/>
          </a:xfrm>
          <a:prstGeom prst="rect">
            <a:avLst/>
          </a:prstGeom>
        </p:spPr>
      </p:pic>
      <p:pic>
        <p:nvPicPr>
          <p:cNvPr id="7" name="Content Placeholder 3" descr="hospital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5181600"/>
            <a:ext cx="1017497" cy="847174"/>
          </a:xfrm>
          <a:prstGeom prst="rect">
            <a:avLst/>
          </a:prstGeom>
        </p:spPr>
      </p:pic>
      <p:pic>
        <p:nvPicPr>
          <p:cNvPr id="8" name="Picture 7" descr="man-in-office-desk-with-computer_318-298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2133600"/>
            <a:ext cx="685800" cy="6858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04800" y="182880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10400" y="190500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548640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34200" y="54864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371600" y="2971800"/>
          <a:ext cx="6248400" cy="1676400"/>
        </p:xfrm>
        <a:graphic>
          <a:graphicData uri="http://schemas.openxmlformats.org/drawingml/2006/table">
            <a:tbl>
              <a:tblPr/>
              <a:tblGrid>
                <a:gridCol w="1102659"/>
                <a:gridCol w="1233928"/>
                <a:gridCol w="1102659"/>
                <a:gridCol w="905755"/>
                <a:gridCol w="1037024"/>
                <a:gridCol w="866375"/>
              </a:tblGrid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ADDRESS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DIAGNOSIS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TREATMENT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SOURCE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35280"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John Doe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12345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Fairfax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TRT100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DIAG555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TRT444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TRT9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TRT100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" name="Right Brace 20"/>
          <p:cNvSpPr/>
          <p:nvPr/>
        </p:nvSpPr>
        <p:spPr>
          <a:xfrm rot="5400000">
            <a:off x="2819400" y="3352800"/>
            <a:ext cx="609600" cy="3352800"/>
          </a:xfrm>
          <a:prstGeom prst="rightBrace">
            <a:avLst/>
          </a:prstGeom>
          <a:noFill/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362200" y="5410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Identifiers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209800" y="5943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Sensitive Information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Traditional Sanitization</a:t>
            </a:r>
            <a:endParaRPr lang="en-US" dirty="0"/>
          </a:p>
        </p:txBody>
      </p:sp>
      <p:pic>
        <p:nvPicPr>
          <p:cNvPr id="4" name="Content Placeholder 3" descr="hospital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600200"/>
            <a:ext cx="1017497" cy="847174"/>
          </a:xfrm>
        </p:spPr>
      </p:pic>
      <p:pic>
        <p:nvPicPr>
          <p:cNvPr id="5" name="Content Placeholder 3" descr="hospital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1600200"/>
            <a:ext cx="1017497" cy="847174"/>
          </a:xfrm>
          <a:prstGeom prst="rect">
            <a:avLst/>
          </a:prstGeom>
        </p:spPr>
      </p:pic>
      <p:pic>
        <p:nvPicPr>
          <p:cNvPr id="6" name="Content Placeholder 3" descr="hospital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5181600"/>
            <a:ext cx="1017497" cy="847174"/>
          </a:xfrm>
          <a:prstGeom prst="rect">
            <a:avLst/>
          </a:prstGeom>
        </p:spPr>
      </p:pic>
      <p:pic>
        <p:nvPicPr>
          <p:cNvPr id="7" name="Content Placeholder 3" descr="hospital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5181600"/>
            <a:ext cx="1017497" cy="847174"/>
          </a:xfrm>
          <a:prstGeom prst="rect">
            <a:avLst/>
          </a:prstGeom>
        </p:spPr>
      </p:pic>
      <p:pic>
        <p:nvPicPr>
          <p:cNvPr id="8" name="Picture 7" descr="man-in-office-desk-with-computer_318-298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3352800"/>
            <a:ext cx="685800" cy="685800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28601" y="2514600"/>
          <a:ext cx="3657600" cy="882014"/>
        </p:xfrm>
        <a:graphic>
          <a:graphicData uri="http://schemas.openxmlformats.org/drawingml/2006/table">
            <a:tbl>
              <a:tblPr/>
              <a:tblGrid>
                <a:gridCol w="647840"/>
                <a:gridCol w="566860"/>
                <a:gridCol w="647840"/>
                <a:gridCol w="809801"/>
                <a:gridCol w="985259"/>
              </a:tblGrid>
              <a:tr h="304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ADDRESS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DIAGNOSIS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TREATMENT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John Doe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12345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Fairfax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TRT100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638800" y="2438400"/>
          <a:ext cx="3352799" cy="882014"/>
        </p:xfrm>
        <a:graphic>
          <a:graphicData uri="http://schemas.openxmlformats.org/drawingml/2006/table">
            <a:tbl>
              <a:tblPr/>
              <a:tblGrid>
                <a:gridCol w="593853"/>
                <a:gridCol w="472947"/>
                <a:gridCol w="640529"/>
                <a:gridCol w="742317"/>
                <a:gridCol w="903153"/>
              </a:tblGrid>
              <a:tr h="304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SSN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ADDRESS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DIAGNOSIS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TREATMENT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John Doe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12345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Fairfax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DIAG555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TRT444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28600" y="4191000"/>
          <a:ext cx="3657601" cy="882014"/>
        </p:xfrm>
        <a:graphic>
          <a:graphicData uri="http://schemas.openxmlformats.org/drawingml/2006/table">
            <a:tbl>
              <a:tblPr/>
              <a:tblGrid>
                <a:gridCol w="690091"/>
                <a:gridCol w="603830"/>
                <a:gridCol w="690091"/>
                <a:gridCol w="862614"/>
                <a:gridCol w="810975"/>
              </a:tblGrid>
              <a:tr h="304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ADDRESS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DIAGNOSIS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TREATMENT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John Doe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12345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Fairfax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DIAG100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TRT9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562601" y="4191000"/>
          <a:ext cx="3429000" cy="882014"/>
        </p:xfrm>
        <a:graphic>
          <a:graphicData uri="http://schemas.openxmlformats.org/drawingml/2006/table">
            <a:tbl>
              <a:tblPr/>
              <a:tblGrid>
                <a:gridCol w="607350"/>
                <a:gridCol w="531432"/>
                <a:gridCol w="607350"/>
                <a:gridCol w="759188"/>
                <a:gridCol w="923680"/>
              </a:tblGrid>
              <a:tr h="304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ADDRESS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DIAGNOSIS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TREATMENT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John Doe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12345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Fairfax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TRT100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04800" y="182880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10400" y="190500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548640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34200" y="54864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28600" y="2819400"/>
            <a:ext cx="1828800" cy="609600"/>
          </a:xfrm>
          <a:prstGeom prst="rect">
            <a:avLst/>
          </a:prstGeom>
          <a:solidFill>
            <a:schemeClr val="bg1"/>
          </a:solidFill>
        </p:spPr>
        <p:txBody>
          <a:bodyPr wrap="none" tIns="45720" rtlCol="0"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Random ID #</a:t>
            </a:r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" y="4495800"/>
            <a:ext cx="1981200" cy="609600"/>
          </a:xfrm>
          <a:prstGeom prst="rect">
            <a:avLst/>
          </a:prstGeom>
          <a:solidFill>
            <a:schemeClr val="bg1"/>
          </a:solidFill>
        </p:spPr>
        <p:txBody>
          <a:bodyPr wrap="none" tIns="45720" rtlCol="0"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Random ID #2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638800" y="2743200"/>
            <a:ext cx="1676400" cy="609600"/>
          </a:xfrm>
          <a:prstGeom prst="rect">
            <a:avLst/>
          </a:prstGeom>
          <a:solidFill>
            <a:schemeClr val="bg1"/>
          </a:solidFill>
        </p:spPr>
        <p:txBody>
          <a:bodyPr wrap="none" tIns="45720" rtlCol="0"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Random ID #3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486400" y="4495800"/>
            <a:ext cx="1828800" cy="609600"/>
          </a:xfrm>
          <a:prstGeom prst="rect">
            <a:avLst/>
          </a:prstGeom>
          <a:solidFill>
            <a:schemeClr val="bg1"/>
          </a:solidFill>
        </p:spPr>
        <p:txBody>
          <a:bodyPr wrap="none" tIns="45720" rtlCol="0"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Random ID #4</a:t>
            </a:r>
            <a:endParaRPr lang="en-US" dirty="0"/>
          </a:p>
        </p:txBody>
      </p:sp>
      <p:sp>
        <p:nvSpPr>
          <p:cNvPr id="27" name="Rounded Rectangular Callout 26"/>
          <p:cNvSpPr/>
          <p:nvPr/>
        </p:nvSpPr>
        <p:spPr>
          <a:xfrm>
            <a:off x="4038600" y="1676400"/>
            <a:ext cx="1447800" cy="685800"/>
          </a:xfrm>
          <a:prstGeom prst="wedgeRoundRectCallout">
            <a:avLst>
              <a:gd name="adj1" fmla="val 10058"/>
              <a:gd name="adj2" fmla="val 17874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191000" y="1676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Different patients 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Independent Encryption</a:t>
            </a:r>
            <a:endParaRPr lang="en-US" dirty="0"/>
          </a:p>
        </p:txBody>
      </p:sp>
      <p:pic>
        <p:nvPicPr>
          <p:cNvPr id="4" name="Content Placeholder 3" descr="hospital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600200"/>
            <a:ext cx="1017497" cy="847174"/>
          </a:xfrm>
        </p:spPr>
      </p:pic>
      <p:pic>
        <p:nvPicPr>
          <p:cNvPr id="5" name="Content Placeholder 3" descr="hospital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1600200"/>
            <a:ext cx="1017497" cy="847174"/>
          </a:xfrm>
          <a:prstGeom prst="rect">
            <a:avLst/>
          </a:prstGeom>
        </p:spPr>
      </p:pic>
      <p:pic>
        <p:nvPicPr>
          <p:cNvPr id="6" name="Content Placeholder 3" descr="hospital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5181600"/>
            <a:ext cx="1017497" cy="847174"/>
          </a:xfrm>
          <a:prstGeom prst="rect">
            <a:avLst/>
          </a:prstGeom>
        </p:spPr>
      </p:pic>
      <p:pic>
        <p:nvPicPr>
          <p:cNvPr id="7" name="Content Placeholder 3" descr="hospital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5181600"/>
            <a:ext cx="1017497" cy="847174"/>
          </a:xfrm>
          <a:prstGeom prst="rect">
            <a:avLst/>
          </a:prstGeom>
        </p:spPr>
      </p:pic>
      <p:pic>
        <p:nvPicPr>
          <p:cNvPr id="8" name="Picture 7" descr="man-in-office-desk-with-computer_318-298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3352800"/>
            <a:ext cx="685800" cy="685800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28601" y="2514600"/>
          <a:ext cx="3657600" cy="882014"/>
        </p:xfrm>
        <a:graphic>
          <a:graphicData uri="http://schemas.openxmlformats.org/drawingml/2006/table">
            <a:tbl>
              <a:tblPr/>
              <a:tblGrid>
                <a:gridCol w="647840"/>
                <a:gridCol w="566860"/>
                <a:gridCol w="647840"/>
                <a:gridCol w="809801"/>
                <a:gridCol w="985259"/>
              </a:tblGrid>
              <a:tr h="304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ADDRESS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DIAGNOSIS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TREATMENT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101010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202020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303030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TRT100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486400" y="2438400"/>
          <a:ext cx="3505199" cy="882014"/>
        </p:xfrm>
        <a:graphic>
          <a:graphicData uri="http://schemas.openxmlformats.org/drawingml/2006/table">
            <a:tbl>
              <a:tblPr/>
              <a:tblGrid>
                <a:gridCol w="620846"/>
                <a:gridCol w="494445"/>
                <a:gridCol w="669644"/>
                <a:gridCol w="776059"/>
                <a:gridCol w="944205"/>
              </a:tblGrid>
              <a:tr h="304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SSN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ADDRESS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DIAGNOSIS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TREATMENT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404040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606060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DIAG555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TRT444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28600" y="4191000"/>
          <a:ext cx="3657601" cy="882014"/>
        </p:xfrm>
        <a:graphic>
          <a:graphicData uri="http://schemas.openxmlformats.org/drawingml/2006/table">
            <a:tbl>
              <a:tblPr/>
              <a:tblGrid>
                <a:gridCol w="690091"/>
                <a:gridCol w="603830"/>
                <a:gridCol w="690091"/>
                <a:gridCol w="862614"/>
                <a:gridCol w="810975"/>
              </a:tblGrid>
              <a:tr h="304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ADDRESS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DIAGNOSIS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TREATMENT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707070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808080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909090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DIAG100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TRT9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410199" y="4191000"/>
          <a:ext cx="3581402" cy="882014"/>
        </p:xfrm>
        <a:graphic>
          <a:graphicData uri="http://schemas.openxmlformats.org/drawingml/2006/table">
            <a:tbl>
              <a:tblPr/>
              <a:tblGrid>
                <a:gridCol w="634344"/>
                <a:gridCol w="555051"/>
                <a:gridCol w="634344"/>
                <a:gridCol w="792930"/>
                <a:gridCol w="964733"/>
              </a:tblGrid>
              <a:tr h="304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ADDRESS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DIAGNOSIS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TREATMENT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5555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6666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7777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TRT100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04800" y="182880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10400" y="190500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548640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34200" y="54864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3810000" y="1524000"/>
            <a:ext cx="1676400" cy="914400"/>
          </a:xfrm>
          <a:prstGeom prst="wedgeRoundRectCallout">
            <a:avLst>
              <a:gd name="adj1" fmla="val 19027"/>
              <a:gd name="adj2" fmla="val 14641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Still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Different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Patients !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Privacy Preserving Record Linkage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 Privacy Preserving Record Linkage across multiple-institutions without revealing individual data records to each other</a:t>
            </a:r>
          </a:p>
          <a:p>
            <a:r>
              <a:rPr lang="en-US" dirty="0" smtClean="0"/>
              <a:t>Input: Two or more records with common primary keys or common identifiers</a:t>
            </a:r>
          </a:p>
          <a:p>
            <a:r>
              <a:rPr lang="en-US" dirty="0" smtClean="0"/>
              <a:t>Output:  One single record that aggregates the other fields based on the common identifier</a:t>
            </a:r>
          </a:p>
          <a:p>
            <a:r>
              <a:rPr lang="en-US" dirty="0" smtClean="0"/>
              <a:t>Constraints: No party should learn anything  about the commonality of the identifiers</a:t>
            </a:r>
          </a:p>
          <a:p>
            <a:pPr algn="ctr">
              <a:buNone/>
            </a:pPr>
            <a:r>
              <a:rPr lang="en-US" dirty="0" smtClean="0"/>
              <a:t>Our protocol provides a viable solution to this problem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System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 competitive health publishers who hold health records </a:t>
            </a:r>
          </a:p>
          <a:p>
            <a:r>
              <a:rPr lang="en-US" dirty="0" smtClean="0"/>
              <a:t>M researchers who are interested in aggregated anonymized results. </a:t>
            </a:r>
          </a:p>
          <a:p>
            <a:r>
              <a:rPr lang="en-US" dirty="0" smtClean="0"/>
              <a:t>A semi-trusted broker who</a:t>
            </a:r>
          </a:p>
          <a:p>
            <a:pPr lvl="1"/>
            <a:r>
              <a:rPr lang="en-US" dirty="0" smtClean="0"/>
              <a:t>Blindly link the records and hides the source of information.</a:t>
            </a:r>
          </a:p>
          <a:p>
            <a:pPr lvl="1"/>
            <a:r>
              <a:rPr lang="en-US" dirty="0" smtClean="0"/>
              <a:t>Cannot learn about the sensitive identifiers on which the linkage is happening</a:t>
            </a:r>
          </a:p>
          <a:p>
            <a:pPr lvl="1"/>
            <a:r>
              <a:rPr lang="en-US" dirty="0" smtClean="0"/>
              <a:t>Will follow the protocol honestly and will not misbehave</a:t>
            </a:r>
          </a:p>
          <a:p>
            <a:pPr lvl="1"/>
            <a:r>
              <a:rPr lang="en-US" dirty="0" smtClean="0"/>
              <a:t>Limited in capabilities to keep a secret</a:t>
            </a:r>
            <a:r>
              <a:rPr lang="en-US" dirty="0"/>
              <a:t> </a:t>
            </a:r>
            <a:r>
              <a:rPr lang="en-US" dirty="0" smtClean="0"/>
              <a:t>confidential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1282</TotalTime>
  <Words>1499</Words>
  <Application>Microsoft Macintosh PowerPoint</Application>
  <PresentationFormat>On-screen Show (4:3)</PresentationFormat>
  <Paragraphs>689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Privacy Preserving Record Linkage</vt:lpstr>
      <vt:lpstr>Motivation</vt:lpstr>
      <vt:lpstr>Our Progress</vt:lpstr>
      <vt:lpstr>Problem Overview</vt:lpstr>
      <vt:lpstr>Problem Overview</vt:lpstr>
      <vt:lpstr>Traditional Sanitization</vt:lpstr>
      <vt:lpstr>Independent Encryption</vt:lpstr>
      <vt:lpstr>Privacy Preserving Record Linkage</vt:lpstr>
      <vt:lpstr>System Assumptions</vt:lpstr>
      <vt:lpstr>Our Protocol</vt:lpstr>
      <vt:lpstr>Our Protocol</vt:lpstr>
      <vt:lpstr>Our Protocol</vt:lpstr>
      <vt:lpstr>1. Setup Phase</vt:lpstr>
      <vt:lpstr>1. Setup Phase</vt:lpstr>
      <vt:lpstr>2. Encryption of query results</vt:lpstr>
      <vt:lpstr>3. Secure record matching phase</vt:lpstr>
      <vt:lpstr>Implementation</vt:lpstr>
      <vt:lpstr>Implementation</vt:lpstr>
      <vt:lpstr>Architecture</vt:lpstr>
      <vt:lpstr>Alternate Architecture</vt:lpstr>
      <vt:lpstr>Workflow</vt:lpstr>
      <vt:lpstr>Workflow - Setup</vt:lpstr>
      <vt:lpstr>Workflow – phase 2 and 3</vt:lpstr>
      <vt:lpstr>Workflow – retrospective query</vt:lpstr>
      <vt:lpstr>Conclusion</vt:lpstr>
      <vt:lpstr>Future Work</vt:lpstr>
      <vt:lpstr>Slide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 Preserving Record Linkage in Healthcare</dc:title>
  <dc:creator>Dipu</dc:creator>
  <cp:lastModifiedBy>Dipu</cp:lastModifiedBy>
  <cp:revision>155</cp:revision>
  <dcterms:created xsi:type="dcterms:W3CDTF">2006-08-16T00:00:00Z</dcterms:created>
  <dcterms:modified xsi:type="dcterms:W3CDTF">2017-10-26T19:16:36Z</dcterms:modified>
</cp:coreProperties>
</file>