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28"/>
  </p:notesMasterIdLst>
  <p:sldIdLst>
    <p:sldId id="256" r:id="rId2"/>
    <p:sldId id="280" r:id="rId3"/>
    <p:sldId id="291" r:id="rId4"/>
    <p:sldId id="281" r:id="rId5"/>
    <p:sldId id="258" r:id="rId6"/>
    <p:sldId id="299" r:id="rId7"/>
    <p:sldId id="282" r:id="rId8"/>
    <p:sldId id="283" r:id="rId9"/>
    <p:sldId id="300" r:id="rId10"/>
    <p:sldId id="285" r:id="rId11"/>
    <p:sldId id="270" r:id="rId12"/>
    <p:sldId id="301" r:id="rId13"/>
    <p:sldId id="289" r:id="rId14"/>
    <p:sldId id="292" r:id="rId15"/>
    <p:sldId id="293" r:id="rId16"/>
    <p:sldId id="302" r:id="rId17"/>
    <p:sldId id="275" r:id="rId18"/>
    <p:sldId id="297" r:id="rId19"/>
    <p:sldId id="298" r:id="rId20"/>
    <p:sldId id="303" r:id="rId21"/>
    <p:sldId id="294" r:id="rId22"/>
    <p:sldId id="295" r:id="rId23"/>
    <p:sldId id="296" r:id="rId24"/>
    <p:sldId id="304" r:id="rId25"/>
    <p:sldId id="277" r:id="rId26"/>
    <p:sldId id="30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A5B8CB-082B-4516-9074-28EFF7714556}">
          <p14:sldIdLst>
            <p14:sldId id="256"/>
            <p14:sldId id="280"/>
            <p14:sldId id="291"/>
            <p14:sldId id="281"/>
            <p14:sldId id="258"/>
            <p14:sldId id="299"/>
            <p14:sldId id="282"/>
            <p14:sldId id="283"/>
            <p14:sldId id="300"/>
            <p14:sldId id="285"/>
            <p14:sldId id="270"/>
            <p14:sldId id="301"/>
            <p14:sldId id="289"/>
            <p14:sldId id="292"/>
            <p14:sldId id="293"/>
            <p14:sldId id="302"/>
            <p14:sldId id="275"/>
            <p14:sldId id="297"/>
            <p14:sldId id="298"/>
            <p14:sldId id="303"/>
            <p14:sldId id="294"/>
            <p14:sldId id="295"/>
            <p14:sldId id="296"/>
            <p14:sldId id="304"/>
            <p14:sldId id="277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19FA-9D62-40CF-A301-72AF11511B7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CFF90-EFD4-45C2-BB70-087529F2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0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E8C-3580-4C37-A789-ADF08BFC88B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CDF09EE7-0D64-49E8-9C3A-F752CB31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E8C-3580-4C37-A789-ADF08BFC88B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9EE7-0D64-49E8-9C3A-F752CB31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9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E8C-3580-4C37-A789-ADF08BFC88B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9EE7-0D64-49E8-9C3A-F752CB31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8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E8C-3580-4C37-A789-ADF08BFC88B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9EE7-0D64-49E8-9C3A-F752CB31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6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32C6E8C-3580-4C37-A789-ADF08BFC88B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DF09EE7-0D64-49E8-9C3A-F752CB31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6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E8C-3580-4C37-A789-ADF08BFC88B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9EE7-0D64-49E8-9C3A-F752CB31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E8C-3580-4C37-A789-ADF08BFC88B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9EE7-0D64-49E8-9C3A-F752CB31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5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E8C-3580-4C37-A789-ADF08BFC88B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9EE7-0D64-49E8-9C3A-F752CB31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6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E8C-3580-4C37-A789-ADF08BFC88B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9EE7-0D64-49E8-9C3A-F752CB31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E8C-3580-4C37-A789-ADF08BFC88B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9EE7-0D64-49E8-9C3A-F752CB31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5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6E8C-3580-4C37-A789-ADF08BFC88B8}" type="datetimeFigureOut">
              <a:rPr lang="en-US" smtClean="0"/>
              <a:t>8/28/2017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9EE7-0D64-49E8-9C3A-F752CB31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3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32C6E8C-3580-4C37-A789-ADF08BFC88B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CDF09EE7-0D64-49E8-9C3A-F752CB31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07A15F-EA9F-4A10-A012-E96F1A973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468" y="1457740"/>
            <a:ext cx="10168602" cy="2581530"/>
          </a:xfrm>
        </p:spPr>
        <p:txBody>
          <a:bodyPr>
            <a:noAutofit/>
          </a:bodyPr>
          <a:lstStyle/>
          <a:p>
            <a:r>
              <a:rPr lang="en-US" sz="4800" dirty="0"/>
              <a:t>A Precedence Graph-Based Approach to Detect Message Injection Attacks in J1939-Based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681521-2140-4A35-B9E4-DA1643895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682" y="4558748"/>
            <a:ext cx="8758639" cy="1789043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dirty="0" err="1">
                <a:solidFill>
                  <a:schemeClr val="tx1"/>
                </a:solidFill>
              </a:rPr>
              <a:t>Subhojeet</a:t>
            </a:r>
            <a:r>
              <a:rPr lang="en-US" sz="2800" b="1" dirty="0">
                <a:solidFill>
                  <a:schemeClr val="tx1"/>
                </a:solidFill>
              </a:rPr>
              <a:t> Mukherjee, Jacob Walker, </a:t>
            </a:r>
            <a:r>
              <a:rPr lang="en-US" sz="2800" b="1" dirty="0" err="1">
                <a:solidFill>
                  <a:schemeClr val="tx1"/>
                </a:solidFill>
              </a:rPr>
              <a:t>Indrakshi</a:t>
            </a:r>
            <a:r>
              <a:rPr lang="en-US" sz="2800" b="1" dirty="0">
                <a:solidFill>
                  <a:schemeClr val="tx1"/>
                </a:solidFill>
              </a:rPr>
              <a:t> Ray</a:t>
            </a:r>
          </a:p>
          <a:p>
            <a:r>
              <a:rPr lang="en-US" i="1" dirty="0"/>
              <a:t>			</a:t>
            </a:r>
            <a:r>
              <a:rPr lang="en-US" i="1" dirty="0">
                <a:solidFill>
                  <a:schemeClr val="tx1"/>
                </a:solidFill>
              </a:rPr>
              <a:t>Colorado State University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		</a:t>
            </a:r>
            <a:r>
              <a:rPr lang="en-US" sz="2800" b="1" dirty="0"/>
              <a:t>	     </a:t>
            </a:r>
            <a:r>
              <a:rPr lang="en-US" sz="2800" b="1" dirty="0">
                <a:solidFill>
                  <a:schemeClr val="tx1"/>
                </a:solidFill>
              </a:rPr>
              <a:t>Jeremy Daily</a:t>
            </a:r>
          </a:p>
          <a:p>
            <a:r>
              <a:rPr lang="en-US" i="1" dirty="0">
                <a:solidFill>
                  <a:schemeClr val="tx1"/>
                </a:solidFill>
              </a:rPr>
              <a:t>			     University of Tulsa </a:t>
            </a:r>
          </a:p>
        </p:txBody>
      </p:sp>
    </p:spTree>
    <p:extLst>
      <p:ext uri="{BB962C8B-B14F-4D97-AF65-F5344CB8AC3E}">
        <p14:creationId xmlns:p14="http://schemas.microsoft.com/office/powerpoint/2010/main" val="69398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BF91F5-1E0F-4162-80A9-4B893616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3239E44-2B8A-431F-A76F-0818FFB522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1398" y="2700452"/>
            <a:ext cx="6350536" cy="297680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395CD3-7D2B-47EC-B7A4-347EFC514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500" y="1840205"/>
            <a:ext cx="4117748" cy="248147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sSPN</a:t>
            </a:r>
            <a:endParaRPr lang="en-US" dirty="0"/>
          </a:p>
          <a:p>
            <a:pPr lvl="1"/>
            <a:r>
              <a:rPr lang="en-US" dirty="0"/>
              <a:t>Binary values.</a:t>
            </a:r>
          </a:p>
          <a:p>
            <a:pPr lvl="1"/>
            <a:r>
              <a:rPr lang="en-US" dirty="0"/>
              <a:t>denote states of various vehicular functional parameters.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2 bit SPN 597 has 2</a:t>
            </a:r>
            <a:r>
              <a:rPr lang="en-US" baseline="30000" dirty="0"/>
              <a:t>2</a:t>
            </a:r>
            <a:r>
              <a:rPr lang="en-US" dirty="0"/>
              <a:t> states</a:t>
            </a:r>
          </a:p>
          <a:p>
            <a:pPr lvl="2"/>
            <a:r>
              <a:rPr lang="en-US" dirty="0"/>
              <a:t>00 : Brakes released</a:t>
            </a:r>
          </a:p>
          <a:p>
            <a:pPr lvl="2"/>
            <a:r>
              <a:rPr lang="en-US" dirty="0"/>
              <a:t>01 : Brakes depressed</a:t>
            </a:r>
          </a:p>
          <a:p>
            <a:pPr lvl="2"/>
            <a:r>
              <a:rPr lang="en-US" dirty="0"/>
              <a:t>10 : Reserved </a:t>
            </a:r>
          </a:p>
          <a:p>
            <a:pPr lvl="2"/>
            <a:r>
              <a:rPr lang="en-US" dirty="0"/>
              <a:t>11 : Error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CD470E8E-A2E4-4EF0-A970-7D148B1E4286}"/>
              </a:ext>
            </a:extLst>
          </p:cNvPr>
          <p:cNvSpPr txBox="1">
            <a:spLocks/>
          </p:cNvSpPr>
          <p:nvPr/>
        </p:nvSpPr>
        <p:spPr>
          <a:xfrm>
            <a:off x="7010500" y="4436516"/>
            <a:ext cx="4117748" cy="248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 Report</a:t>
            </a:r>
          </a:p>
          <a:p>
            <a:pPr lvl="1"/>
            <a:r>
              <a:rPr lang="en-US" dirty="0"/>
              <a:t>{(597,00</a:t>
            </a:r>
            <a:r>
              <a:rPr lang="en-US" baseline="-25000" dirty="0"/>
              <a:t>2</a:t>
            </a:r>
            <a:r>
              <a:rPr lang="en-US" dirty="0"/>
              <a:t>,00</a:t>
            </a:r>
            <a:r>
              <a:rPr lang="en-US" baseline="-25000" dirty="0"/>
              <a:t>2</a:t>
            </a:r>
            <a:r>
              <a:rPr lang="en-US" dirty="0"/>
              <a:t>),(598,01</a:t>
            </a:r>
            <a:r>
              <a:rPr lang="en-US" baseline="-25000" dirty="0"/>
              <a:t>2</a:t>
            </a:r>
            <a:r>
              <a:rPr lang="en-US" dirty="0"/>
              <a:t>,00</a:t>
            </a:r>
            <a:r>
              <a:rPr lang="en-US" baseline="-25000" dirty="0"/>
              <a:t>2</a:t>
            </a:r>
            <a:r>
              <a:rPr lang="en-US" dirty="0"/>
              <a:t>)}</a:t>
            </a:r>
          </a:p>
          <a:p>
            <a:pPr lvl="1"/>
            <a:r>
              <a:rPr lang="en-US" dirty="0"/>
              <a:t>Denotes</a:t>
            </a:r>
          </a:p>
          <a:p>
            <a:pPr lvl="2"/>
            <a:r>
              <a:rPr lang="en-US" dirty="0"/>
              <a:t>(Brake pedal released, Clutch pedal depressed).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8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C03C88-7D6D-4121-9EC2-707A5B06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Precedence Graphs (RPGs)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8921DD8-FB95-43D7-9972-047ED3B1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12" y="1289304"/>
            <a:ext cx="4795423" cy="2940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D579CCF-BC13-4AB6-B50D-11D1E959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2250414"/>
            <a:ext cx="5888165" cy="2206735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D5A1C0BF-31E6-43F6-B5AB-538B805646D9}"/>
              </a:ext>
            </a:extLst>
          </p:cNvPr>
          <p:cNvSpPr txBox="1">
            <a:spLocks/>
          </p:cNvSpPr>
          <p:nvPr/>
        </p:nvSpPr>
        <p:spPr>
          <a:xfrm>
            <a:off x="912510" y="4613587"/>
            <a:ext cx="6152659" cy="188823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Engineering aspects</a:t>
            </a:r>
          </a:p>
          <a:p>
            <a:pPr lvl="1"/>
            <a:r>
              <a:rPr lang="en-US" dirty="0"/>
              <a:t>61443 &lt; 65265 &lt; 61440.</a:t>
            </a:r>
          </a:p>
          <a:p>
            <a:r>
              <a:rPr lang="en-US" dirty="0"/>
              <a:t>Driving aspects</a:t>
            </a:r>
          </a:p>
          <a:p>
            <a:pPr lvl="1"/>
            <a:r>
              <a:rPr lang="en-US" dirty="0"/>
              <a:t>Reports 2, 3, 4, 5 all occur.</a:t>
            </a:r>
          </a:p>
          <a:p>
            <a:pPr lvl="1"/>
            <a:r>
              <a:rPr lang="en-US" dirty="0"/>
              <a:t>Report 2 is never preceded by 5.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5B344C3-E63D-4F1F-BB3D-E8685E5F5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586" y="4457149"/>
            <a:ext cx="4514849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5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889DCF-FF43-430E-ACF3-48C8DBF4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AE23B-A51A-47AC-BFA1-97BCFFA2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Overview of In-Vehicle Communication </a:t>
            </a:r>
            <a:r>
              <a:rPr lang="en-US" dirty="0" smtClean="0">
                <a:solidFill>
                  <a:schemeClr val="bg2"/>
                </a:solidFill>
              </a:rPr>
              <a:t>Technologies [CAN and SAE J1939]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bg2"/>
                </a:solidFill>
              </a:rPr>
              <a:t>Reports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i="1" dirty="0">
                <a:solidFill>
                  <a:schemeClr val="bg2"/>
                </a:solidFill>
              </a:rPr>
              <a:t>Report Precedence Graphs (</a:t>
            </a:r>
            <a:r>
              <a:rPr lang="en-US" i="1" dirty="0" smtClean="0">
                <a:solidFill>
                  <a:schemeClr val="bg2"/>
                </a:solidFill>
              </a:rPr>
              <a:t>RPG)s 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Precedence Graphs (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RPG)s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essage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njections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Normalized Graph Flux Capacity (NGFC)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Weight Skewness (EWS)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Detecting Intrusions in Real </a:t>
            </a:r>
            <a:r>
              <a:rPr lang="en-US" dirty="0" smtClean="0">
                <a:solidFill>
                  <a:schemeClr val="bg2"/>
                </a:solidFill>
              </a:rPr>
              <a:t>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Analysis and Discussion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Conclusion and Future Work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6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324407-919A-44B4-8035-9652BAB6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211"/>
          </a:xfrm>
        </p:spPr>
        <p:txBody>
          <a:bodyPr/>
          <a:lstStyle/>
          <a:p>
            <a:r>
              <a:rPr lang="en-US" dirty="0"/>
              <a:t>Detect The Injection??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188151-F265-4EE8-98D5-DCF1AE642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750" y="2001078"/>
            <a:ext cx="4081670" cy="3644348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26A21965-6AF8-48E7-81C1-0DE6EE951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93843"/>
            <a:ext cx="4320208" cy="3551583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34384470-B524-48B1-BF03-93A746A7BBA8}"/>
              </a:ext>
            </a:extLst>
          </p:cNvPr>
          <p:cNvSpPr txBox="1">
            <a:spLocks/>
          </p:cNvSpPr>
          <p:nvPr/>
        </p:nvSpPr>
        <p:spPr>
          <a:xfrm>
            <a:off x="4081671" y="2372138"/>
            <a:ext cx="3445079" cy="299499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HINT:</a:t>
            </a:r>
          </a:p>
          <a:p>
            <a:pPr lvl="1"/>
            <a:r>
              <a:rPr lang="en-US" dirty="0"/>
              <a:t>Injections have an inherent randomness associated with them.</a:t>
            </a:r>
          </a:p>
          <a:p>
            <a:pPr lvl="1"/>
            <a:r>
              <a:rPr lang="en-US" dirty="0"/>
              <a:t>It is difficult for the attacker to predict exact sequence of operations</a:t>
            </a:r>
          </a:p>
          <a:p>
            <a:pPr lvl="2"/>
            <a:r>
              <a:rPr lang="en-US" dirty="0"/>
              <a:t>If an attack report is preceded by report r</a:t>
            </a:r>
            <a:r>
              <a:rPr lang="en-US" baseline="-25000" dirty="0"/>
              <a:t>t1</a:t>
            </a:r>
            <a:r>
              <a:rPr lang="en-US" dirty="0"/>
              <a:t> at time t1 it can be preceded by r</a:t>
            </a:r>
            <a:r>
              <a:rPr lang="en-US" baseline="-25000" dirty="0"/>
              <a:t>t2</a:t>
            </a:r>
            <a:r>
              <a:rPr lang="en-US" dirty="0"/>
              <a:t> at t2.</a:t>
            </a:r>
          </a:p>
        </p:txBody>
      </p:sp>
    </p:spTree>
    <p:extLst>
      <p:ext uri="{BB962C8B-B14F-4D97-AF65-F5344CB8AC3E}">
        <p14:creationId xmlns:p14="http://schemas.microsoft.com/office/powerpoint/2010/main" val="758125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BF20E9-8A69-4A05-87AD-E661EEF76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88" y="3710838"/>
            <a:ext cx="3474979" cy="269310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A747E8C-7170-4680-AAC3-6F120990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88" y="1069855"/>
            <a:ext cx="3474979" cy="264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85C930-49C6-4DF5-AFD0-FAB1026B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84632"/>
            <a:ext cx="7567025" cy="1609344"/>
          </a:xfrm>
        </p:spPr>
        <p:txBody>
          <a:bodyPr>
            <a:normAutofit/>
          </a:bodyPr>
          <a:lstStyle/>
          <a:p>
            <a:r>
              <a:rPr lang="en-US" sz="3400" dirty="0"/>
              <a:t>Quantifying the Randomness</a:t>
            </a:r>
            <a:br>
              <a:rPr lang="en-US" sz="3400" dirty="0"/>
            </a:br>
            <a:r>
              <a:rPr lang="en-US" sz="2400" dirty="0"/>
              <a:t>Normalized Graph Flux Capacity (NGFC)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24082D-A40B-42BD-A75E-7AE650B56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00" y="2121407"/>
            <a:ext cx="7495874" cy="433240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Flux Capacity</a:t>
            </a:r>
          </a:p>
          <a:p>
            <a:pPr lvl="1"/>
            <a:r>
              <a:rPr lang="en-US" dirty="0"/>
              <a:t>Used to denote number of two edge paths passing through a node.</a:t>
            </a:r>
          </a:p>
          <a:p>
            <a:pPr lvl="1"/>
            <a:r>
              <a:rPr lang="en-US" dirty="0"/>
              <a:t>Denotes a lack adherence to a particular pattern.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Eg</a:t>
            </a:r>
            <a:r>
              <a:rPr lang="en-US" dirty="0"/>
              <a:t>. fc</a:t>
            </a:r>
            <a:r>
              <a:rPr lang="en-US" baseline="-25000" dirty="0"/>
              <a:t>r6</a:t>
            </a:r>
            <a:r>
              <a:rPr lang="en-US" dirty="0"/>
              <a:t> = 6*6 = 36</a:t>
            </a:r>
          </a:p>
          <a:p>
            <a:r>
              <a:rPr lang="en-US" b="1" dirty="0"/>
              <a:t>Normalized Graph Flux Capacity</a:t>
            </a:r>
          </a:p>
          <a:p>
            <a:pPr lvl="1"/>
            <a:r>
              <a:rPr lang="en-US" dirty="0"/>
              <a:t>Denotes the amount of randomness observed in an RPG.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Eg</a:t>
            </a:r>
            <a:r>
              <a:rPr lang="en-US" dirty="0"/>
              <a:t>. 0.12  -&gt;  0.27 after injection.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83458E7-5274-4650-96E5-07B7F4ACB9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892" b="11656"/>
          <a:stretch/>
        </p:blipFill>
        <p:spPr>
          <a:xfrm>
            <a:off x="1204346" y="3100603"/>
            <a:ext cx="5725921" cy="712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03C7CF-0F26-4A27-9D41-297593628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643" y="4884393"/>
            <a:ext cx="35337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5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BF20E9-8A69-4A05-87AD-E661EEF76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89" y="3520141"/>
            <a:ext cx="3474979" cy="269310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A747E8C-7170-4680-AAC3-6F120990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89" y="661528"/>
            <a:ext cx="3474979" cy="264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85C930-49C6-4DF5-AFD0-FAB1026B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84632"/>
            <a:ext cx="7567025" cy="1609344"/>
          </a:xfrm>
        </p:spPr>
        <p:txBody>
          <a:bodyPr>
            <a:normAutofit/>
          </a:bodyPr>
          <a:lstStyle/>
          <a:p>
            <a:r>
              <a:rPr lang="en-US" sz="3400"/>
              <a:t>Quantifying the Randomness</a:t>
            </a:r>
            <a:br>
              <a:rPr lang="en-US" sz="3400"/>
            </a:br>
            <a:r>
              <a:rPr lang="en-US" sz="2400"/>
              <a:t>Edge Weight Distribution Skewness (EWS)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24082D-A40B-42BD-A75E-7AE650B56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00" y="1943100"/>
            <a:ext cx="7495874" cy="1359411"/>
          </a:xfrm>
        </p:spPr>
        <p:txBody>
          <a:bodyPr>
            <a:normAutofit fontScale="92500" lnSpcReduction="10000"/>
          </a:bodyPr>
          <a:lstStyle/>
          <a:p>
            <a:pPr marL="502920" indent="-342900">
              <a:spcAft>
                <a:spcPts val="600"/>
              </a:spcAft>
            </a:pPr>
            <a:r>
              <a:rPr lang="en-US" dirty="0"/>
              <a:t>Under attack, the edge count’s distribution are far more right-skewed.</a:t>
            </a:r>
          </a:p>
          <a:p>
            <a:pPr marL="502920" indent="-342900">
              <a:spcAft>
                <a:spcPts val="600"/>
              </a:spcAft>
            </a:pPr>
            <a:r>
              <a:rPr lang="en-US" dirty="0"/>
              <a:t>Normal traffic resulted in a measure of -0.113 whereas attack traffic resulted in 0.745.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4712425-6538-4934-841B-CAEE7AE01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3302511"/>
            <a:ext cx="3252847" cy="3009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EAA9FB1-C1C4-4887-8BED-E731C501D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75" y="3302511"/>
            <a:ext cx="3436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5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889DCF-FF43-430E-ACF3-48C8DBF4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AE23B-A51A-47AC-BFA1-97BCFFA2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Overview of In-Vehicle Communication </a:t>
            </a:r>
            <a:r>
              <a:rPr lang="en-US" dirty="0" smtClean="0">
                <a:solidFill>
                  <a:schemeClr val="bg2"/>
                </a:solidFill>
              </a:rPr>
              <a:t>Technologies [CAN and SAE J1939]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bg2"/>
                </a:solidFill>
              </a:rPr>
              <a:t>Reports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i="1" dirty="0">
                <a:solidFill>
                  <a:schemeClr val="bg2"/>
                </a:solidFill>
              </a:rPr>
              <a:t>Report Precedence Graphs (</a:t>
            </a:r>
            <a:r>
              <a:rPr lang="en-US" i="1" dirty="0" smtClean="0">
                <a:solidFill>
                  <a:schemeClr val="bg2"/>
                </a:solidFill>
              </a:rPr>
              <a:t>RPG)s 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Using </a:t>
            </a:r>
            <a:r>
              <a:rPr lang="en-US" i="1" dirty="0">
                <a:solidFill>
                  <a:schemeClr val="bg2"/>
                </a:solidFill>
              </a:rPr>
              <a:t>Report Precedence Graphs (</a:t>
            </a:r>
            <a:r>
              <a:rPr lang="en-US" i="1" dirty="0" smtClean="0">
                <a:solidFill>
                  <a:schemeClr val="bg2"/>
                </a:solidFill>
              </a:rPr>
              <a:t>RPG)s </a:t>
            </a:r>
            <a:r>
              <a:rPr lang="en-US" dirty="0">
                <a:solidFill>
                  <a:schemeClr val="bg2"/>
                </a:solidFill>
              </a:rPr>
              <a:t>to </a:t>
            </a:r>
            <a:r>
              <a:rPr lang="en-US" dirty="0" smtClean="0">
                <a:solidFill>
                  <a:schemeClr val="bg2"/>
                </a:solidFill>
              </a:rPr>
              <a:t>characterize </a:t>
            </a:r>
            <a:r>
              <a:rPr lang="en-US" dirty="0">
                <a:solidFill>
                  <a:schemeClr val="bg2"/>
                </a:solidFill>
              </a:rPr>
              <a:t>m</a:t>
            </a:r>
            <a:r>
              <a:rPr lang="en-US" dirty="0" smtClean="0">
                <a:solidFill>
                  <a:schemeClr val="bg2"/>
                </a:solidFill>
              </a:rPr>
              <a:t>essage </a:t>
            </a:r>
            <a:r>
              <a:rPr lang="en-US" dirty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njections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Normalized Graph Flux Capacity (NGFC)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Edge Weight Skewness (EWS)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Detecting Intrusions in Real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Analysis and Discussion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Conclusion and Future Work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31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Vehicular Behavior as NGFC and EWS Time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630865" cy="4050792"/>
          </a:xfrm>
        </p:spPr>
        <p:txBody>
          <a:bodyPr>
            <a:noAutofit/>
          </a:bodyPr>
          <a:lstStyle/>
          <a:p>
            <a:r>
              <a:rPr lang="en-US" sz="1800" b="1" dirty="0"/>
              <a:t>Normal Driving</a:t>
            </a:r>
          </a:p>
          <a:p>
            <a:pPr lvl="1"/>
            <a:r>
              <a:rPr lang="en-US" dirty="0"/>
              <a:t>Both time series fluctuate around a base value, with some small positive peaks</a:t>
            </a:r>
          </a:p>
          <a:p>
            <a:r>
              <a:rPr lang="en-US" sz="1800" b="1" dirty="0"/>
              <a:t>Legitimate Command Injections [</a:t>
            </a:r>
            <a:r>
              <a:rPr lang="en-US" sz="1800" b="1" dirty="0">
                <a:solidFill>
                  <a:srgbClr val="0070C0"/>
                </a:solidFill>
              </a:rPr>
              <a:t>Blue </a:t>
            </a:r>
            <a:r>
              <a:rPr lang="en-US" sz="1800" b="1" dirty="0"/>
              <a:t>box]</a:t>
            </a:r>
          </a:p>
          <a:p>
            <a:pPr lvl="1"/>
            <a:r>
              <a:rPr lang="en-US" dirty="0"/>
              <a:t>Behavior of ECU injection is programmed, and so does not show significant abruptness.</a:t>
            </a:r>
          </a:p>
          <a:p>
            <a:r>
              <a:rPr lang="en-US" sz="1800" b="1" dirty="0"/>
              <a:t>Malicious Command Injections [</a:t>
            </a:r>
            <a:r>
              <a:rPr lang="en-US" sz="1800" b="1" dirty="0">
                <a:solidFill>
                  <a:srgbClr val="FF0000"/>
                </a:solidFill>
              </a:rPr>
              <a:t>Red </a:t>
            </a:r>
            <a:r>
              <a:rPr lang="en-US" sz="1800" b="1" dirty="0"/>
              <a:t>box]</a:t>
            </a:r>
          </a:p>
          <a:p>
            <a:pPr lvl="1"/>
            <a:r>
              <a:rPr lang="en-US" dirty="0"/>
              <a:t>Simultaneous abrupt peaks, unnatural behavior leading to random low count precedencies</a:t>
            </a:r>
          </a:p>
        </p:txBody>
      </p:sp>
      <p:pic>
        <p:nvPicPr>
          <p:cNvPr id="6" name="Picture 5" descr="A close up of a mans face&#10;&#10;Description generated with high confidence">
            <a:extLst>
              <a:ext uri="{FF2B5EF4-FFF2-40B4-BE49-F238E27FC236}">
                <a16:creationId xmlns="" xmlns:a16="http://schemas.microsoft.com/office/drawing/2014/main" id="{24E20F8E-6257-4022-AE1D-8D2BAAC73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13" y="2093976"/>
            <a:ext cx="5427535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35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EC37A8-DDD9-4A55-B2B0-C7646ABA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Series Based Detection</a:t>
            </a:r>
            <a:br>
              <a:rPr lang="en-US" dirty="0"/>
            </a:br>
            <a:r>
              <a:rPr lang="en-US" sz="2700" dirty="0"/>
              <a:t>Generating RPG in real time from Bus Traffic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ECF1F8-E9EE-4B60-9379-4F257C547B51}"/>
              </a:ext>
            </a:extLst>
          </p:cNvPr>
          <p:cNvSpPr/>
          <p:nvPr/>
        </p:nvSpPr>
        <p:spPr>
          <a:xfrm>
            <a:off x="1644363" y="2521239"/>
            <a:ext cx="1892968" cy="88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Initiate empty RPG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CB1CD82-491C-4E26-9F11-C8EB7F7F12D5}"/>
              </a:ext>
            </a:extLst>
          </p:cNvPr>
          <p:cNvSpPr/>
          <p:nvPr/>
        </p:nvSpPr>
        <p:spPr>
          <a:xfrm>
            <a:off x="5122805" y="2521239"/>
            <a:ext cx="1952485" cy="88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new node if  a report r is not contained in </a:t>
            </a:r>
            <a:r>
              <a:rPr lang="en-US" i="1" dirty="0"/>
              <a:t>R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6ED37E4-B8A6-49F4-984B-EC7D2D89684C}"/>
              </a:ext>
            </a:extLst>
          </p:cNvPr>
          <p:cNvSpPr/>
          <p:nvPr/>
        </p:nvSpPr>
        <p:spPr>
          <a:xfrm>
            <a:off x="8019426" y="2521239"/>
            <a:ext cx="1892968" cy="88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edge from current node to new node.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5A44C59-6C7E-4EF4-802D-FE2835919D9B}"/>
              </a:ext>
            </a:extLst>
          </p:cNvPr>
          <p:cNvSpPr/>
          <p:nvPr/>
        </p:nvSpPr>
        <p:spPr>
          <a:xfrm>
            <a:off x="8019426" y="4154516"/>
            <a:ext cx="1892968" cy="88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edge weight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8F228FF8-4752-4077-BDB0-701EF1F63C50}"/>
              </a:ext>
            </a:extLst>
          </p:cNvPr>
          <p:cNvSpPr/>
          <p:nvPr/>
        </p:nvSpPr>
        <p:spPr>
          <a:xfrm>
            <a:off x="7262191" y="2756452"/>
            <a:ext cx="596348" cy="424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49ECE3AB-D361-44DF-B422-532BDCDD6D22}"/>
              </a:ext>
            </a:extLst>
          </p:cNvPr>
          <p:cNvSpPr/>
          <p:nvPr/>
        </p:nvSpPr>
        <p:spPr>
          <a:xfrm>
            <a:off x="8746435" y="3604591"/>
            <a:ext cx="437322" cy="410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="" xmlns:a16="http://schemas.microsoft.com/office/drawing/2014/main" id="{0856D128-D22A-4B94-BBC7-3BFD0CA2F61D}"/>
              </a:ext>
            </a:extLst>
          </p:cNvPr>
          <p:cNvSpPr/>
          <p:nvPr/>
        </p:nvSpPr>
        <p:spPr>
          <a:xfrm>
            <a:off x="4930808" y="4099120"/>
            <a:ext cx="2331383" cy="111984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sampling window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519CE5A-0C94-4056-B021-7023804B1FB4}"/>
              </a:ext>
            </a:extLst>
          </p:cNvPr>
          <p:cNvSpPr/>
          <p:nvPr/>
        </p:nvSpPr>
        <p:spPr>
          <a:xfrm>
            <a:off x="1644363" y="4217887"/>
            <a:ext cx="1892968" cy="882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Calculate NGFC and EWS from RPG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="" xmlns:a16="http://schemas.microsoft.com/office/drawing/2014/main" id="{7D7307CD-B4C0-4248-A5D4-E8D78A70F4A4}"/>
              </a:ext>
            </a:extLst>
          </p:cNvPr>
          <p:cNvSpPr/>
          <p:nvPr/>
        </p:nvSpPr>
        <p:spPr>
          <a:xfrm>
            <a:off x="7411278" y="4447009"/>
            <a:ext cx="298174" cy="424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="" xmlns:a16="http://schemas.microsoft.com/office/drawing/2014/main" id="{7D3568E3-22ED-41CA-A703-0A3E401E992F}"/>
              </a:ext>
            </a:extLst>
          </p:cNvPr>
          <p:cNvSpPr/>
          <p:nvPr/>
        </p:nvSpPr>
        <p:spPr>
          <a:xfrm>
            <a:off x="3847305" y="4447009"/>
            <a:ext cx="934416" cy="424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E0C46DF-5D86-4342-9513-10A18423FF27}"/>
              </a:ext>
            </a:extLst>
          </p:cNvPr>
          <p:cNvSpPr txBox="1"/>
          <p:nvPr/>
        </p:nvSpPr>
        <p:spPr>
          <a:xfrm>
            <a:off x="3822812" y="41545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Reached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="" xmlns:a16="http://schemas.microsoft.com/office/drawing/2014/main" id="{35AF926D-AB8B-44CC-BF66-233722D4BE37}"/>
              </a:ext>
            </a:extLst>
          </p:cNvPr>
          <p:cNvSpPr/>
          <p:nvPr/>
        </p:nvSpPr>
        <p:spPr>
          <a:xfrm>
            <a:off x="5883965" y="3511826"/>
            <a:ext cx="424070" cy="5035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="" xmlns:a16="http://schemas.microsoft.com/office/drawing/2014/main" id="{47EF6E49-A6FE-46CC-A8DA-0F9DF686FFAF}"/>
              </a:ext>
            </a:extLst>
          </p:cNvPr>
          <p:cNvSpPr/>
          <p:nvPr/>
        </p:nvSpPr>
        <p:spPr>
          <a:xfrm>
            <a:off x="2411896" y="3604591"/>
            <a:ext cx="331304" cy="410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="" xmlns:a16="http://schemas.microsoft.com/office/drawing/2014/main" id="{0DD16365-0018-40A3-AB23-D3437243E927}"/>
              </a:ext>
            </a:extLst>
          </p:cNvPr>
          <p:cNvSpPr/>
          <p:nvPr/>
        </p:nvSpPr>
        <p:spPr>
          <a:xfrm>
            <a:off x="3988904" y="2756452"/>
            <a:ext cx="792817" cy="424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11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EC37A8-DDD9-4A55-B2B0-C7646ABA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Series Based Detection</a:t>
            </a:r>
            <a:br>
              <a:rPr lang="en-US" dirty="0"/>
            </a:br>
            <a:r>
              <a:rPr lang="en-US" sz="2700" dirty="0"/>
              <a:t>Detecting Injections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="" xmlns:a16="http://schemas.microsoft.com/office/drawing/2014/main" id="{6EAA3CFC-A80A-42EB-98CF-6DD500D9DA23}"/>
              </a:ext>
            </a:extLst>
          </p:cNvPr>
          <p:cNvSpPr/>
          <p:nvPr/>
        </p:nvSpPr>
        <p:spPr>
          <a:xfrm>
            <a:off x="4370938" y="2233220"/>
            <a:ext cx="2123926" cy="125895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 short trend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D2FA637-93B1-4308-B5C7-3325FD62023B}"/>
              </a:ext>
            </a:extLst>
          </p:cNvPr>
          <p:cNvSpPr/>
          <p:nvPr/>
        </p:nvSpPr>
        <p:spPr>
          <a:xfrm>
            <a:off x="7332316" y="2140508"/>
            <a:ext cx="2681533" cy="1099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Calculate forecast band with/without trend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D109027-EDF6-4D56-9F94-A7791C4BC8ED}"/>
              </a:ext>
            </a:extLst>
          </p:cNvPr>
          <p:cNvSpPr/>
          <p:nvPr/>
        </p:nvSpPr>
        <p:spPr>
          <a:xfrm>
            <a:off x="7395504" y="4244053"/>
            <a:ext cx="2681533" cy="974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Compare NEW NGFC and EWS value with band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="" xmlns:a16="http://schemas.microsoft.com/office/drawing/2014/main" id="{972616BC-60CC-4CA0-8EE3-657F08D7A5E9}"/>
              </a:ext>
            </a:extLst>
          </p:cNvPr>
          <p:cNvSpPr/>
          <p:nvPr/>
        </p:nvSpPr>
        <p:spPr>
          <a:xfrm>
            <a:off x="4370938" y="4118242"/>
            <a:ext cx="2123926" cy="10678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</a:t>
            </a:r>
          </a:p>
          <a:p>
            <a:pPr algn="ctr"/>
            <a:r>
              <a:rPr lang="en-US" dirty="0"/>
              <a:t>Of</a:t>
            </a:r>
          </a:p>
          <a:p>
            <a:pPr algn="ctr"/>
            <a:r>
              <a:rPr lang="en-US" dirty="0"/>
              <a:t>Band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17F58ED6-8A9C-4AE1-B906-E62DD6F6C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4575"/>
              </p:ext>
            </p:extLst>
          </p:nvPr>
        </p:nvGraphicFramePr>
        <p:xfrm>
          <a:off x="1934441" y="2635956"/>
          <a:ext cx="1532836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3209">
                  <a:extLst>
                    <a:ext uri="{9D8B030D-6E8A-4147-A177-3AD203B41FA5}">
                      <a16:colId xmlns="" xmlns:a16="http://schemas.microsoft.com/office/drawing/2014/main" val="3861323470"/>
                    </a:ext>
                  </a:extLst>
                </a:gridCol>
                <a:gridCol w="383209">
                  <a:extLst>
                    <a:ext uri="{9D8B030D-6E8A-4147-A177-3AD203B41FA5}">
                      <a16:colId xmlns="" xmlns:a16="http://schemas.microsoft.com/office/drawing/2014/main" val="3668805885"/>
                    </a:ext>
                  </a:extLst>
                </a:gridCol>
                <a:gridCol w="383209">
                  <a:extLst>
                    <a:ext uri="{9D8B030D-6E8A-4147-A177-3AD203B41FA5}">
                      <a16:colId xmlns="" xmlns:a16="http://schemas.microsoft.com/office/drawing/2014/main" val="79119443"/>
                    </a:ext>
                  </a:extLst>
                </a:gridCol>
                <a:gridCol w="383209">
                  <a:extLst>
                    <a:ext uri="{9D8B030D-6E8A-4147-A177-3AD203B41FA5}">
                      <a16:colId xmlns="" xmlns:a16="http://schemas.microsoft.com/office/drawing/2014/main" val="1129966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0202321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5219717-36E9-4B36-8C1A-444D9B4611BF}"/>
              </a:ext>
            </a:extLst>
          </p:cNvPr>
          <p:cNvSpPr txBox="1"/>
          <p:nvPr/>
        </p:nvSpPr>
        <p:spPr>
          <a:xfrm>
            <a:off x="1288110" y="26904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……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="" xmlns:a16="http://schemas.microsoft.com/office/drawing/2014/main" id="{F220CA46-4ED4-433E-80F5-C426FDE30C15}"/>
              </a:ext>
            </a:extLst>
          </p:cNvPr>
          <p:cNvSpPr/>
          <p:nvPr/>
        </p:nvSpPr>
        <p:spPr>
          <a:xfrm rot="5400000">
            <a:off x="2391613" y="2439076"/>
            <a:ext cx="349394" cy="17568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BC9F0B8-69F7-45EA-A054-65AE2397B6B6}"/>
              </a:ext>
            </a:extLst>
          </p:cNvPr>
          <p:cNvSpPr txBox="1"/>
          <p:nvPr/>
        </p:nvSpPr>
        <p:spPr>
          <a:xfrm>
            <a:off x="1598719" y="349217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Moving window of 30 predictor values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="" xmlns:a16="http://schemas.microsoft.com/office/drawing/2014/main" id="{E11A8CC8-5986-4F59-9AA9-3BEB105A0A6A}"/>
              </a:ext>
            </a:extLst>
          </p:cNvPr>
          <p:cNvSpPr/>
          <p:nvPr/>
        </p:nvSpPr>
        <p:spPr>
          <a:xfrm>
            <a:off x="3732319" y="2690473"/>
            <a:ext cx="530501" cy="31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="" xmlns:a16="http://schemas.microsoft.com/office/drawing/2014/main" id="{B12C682B-489D-43BF-A033-D4F4368C3182}"/>
              </a:ext>
            </a:extLst>
          </p:cNvPr>
          <p:cNvSpPr/>
          <p:nvPr/>
        </p:nvSpPr>
        <p:spPr>
          <a:xfrm>
            <a:off x="6717106" y="2690473"/>
            <a:ext cx="460778" cy="31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="" xmlns:a16="http://schemas.microsoft.com/office/drawing/2014/main" id="{FE68B208-4728-4E66-83C2-2FBB7D8DC2ED}"/>
              </a:ext>
            </a:extLst>
          </p:cNvPr>
          <p:cNvSpPr/>
          <p:nvPr/>
        </p:nvSpPr>
        <p:spPr>
          <a:xfrm>
            <a:off x="8425472" y="3414678"/>
            <a:ext cx="621595" cy="655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BF9247EE-49D3-4CDA-9F15-D4AF3404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92" y="5812193"/>
            <a:ext cx="1033316" cy="608385"/>
          </a:xfrm>
          <a:prstGeom prst="rect">
            <a:avLst/>
          </a:prstGeom>
        </p:spPr>
      </p:pic>
      <p:sp>
        <p:nvSpPr>
          <p:cNvPr id="41" name="Arrow: Down 40">
            <a:extLst>
              <a:ext uri="{FF2B5EF4-FFF2-40B4-BE49-F238E27FC236}">
                <a16:creationId xmlns="" xmlns:a16="http://schemas.microsoft.com/office/drawing/2014/main" id="{5A549FAD-8C6C-4882-BE41-8DC0E8869764}"/>
              </a:ext>
            </a:extLst>
          </p:cNvPr>
          <p:cNvSpPr/>
          <p:nvPr/>
        </p:nvSpPr>
        <p:spPr>
          <a:xfrm>
            <a:off x="5309328" y="5275296"/>
            <a:ext cx="265043" cy="451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D696424-DDFF-4582-A81F-DBC28C91AEE2}"/>
              </a:ext>
            </a:extLst>
          </p:cNvPr>
          <p:cNvSpPr txBox="1"/>
          <p:nvPr/>
        </p:nvSpPr>
        <p:spPr>
          <a:xfrm>
            <a:off x="5574371" y="52718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43" name="Arrow: Bent 42">
            <a:extLst>
              <a:ext uri="{FF2B5EF4-FFF2-40B4-BE49-F238E27FC236}">
                <a16:creationId xmlns="" xmlns:a16="http://schemas.microsoft.com/office/drawing/2014/main" id="{C556611A-79DE-4491-B307-D15DE1E19DD7}"/>
              </a:ext>
            </a:extLst>
          </p:cNvPr>
          <p:cNvSpPr/>
          <p:nvPr/>
        </p:nvSpPr>
        <p:spPr>
          <a:xfrm rot="16200000">
            <a:off x="3022451" y="3490700"/>
            <a:ext cx="583758" cy="189698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5CE7090-651B-4ED7-BE49-484C48E92E6A}"/>
              </a:ext>
            </a:extLst>
          </p:cNvPr>
          <p:cNvSpPr txBox="1"/>
          <p:nvPr/>
        </p:nvSpPr>
        <p:spPr>
          <a:xfrm>
            <a:off x="1069848" y="2279652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NGFC and EWS Buffer</a:t>
            </a:r>
          </a:p>
        </p:txBody>
      </p:sp>
      <p:sp>
        <p:nvSpPr>
          <p:cNvPr id="45" name="Arrow: Left 44">
            <a:extLst>
              <a:ext uri="{FF2B5EF4-FFF2-40B4-BE49-F238E27FC236}">
                <a16:creationId xmlns="" xmlns:a16="http://schemas.microsoft.com/office/drawing/2014/main" id="{C1B23BD4-4FC8-42C8-975D-5AD7988D9391}"/>
              </a:ext>
            </a:extLst>
          </p:cNvPr>
          <p:cNvSpPr/>
          <p:nvPr/>
        </p:nvSpPr>
        <p:spPr>
          <a:xfrm>
            <a:off x="6717106" y="4439191"/>
            <a:ext cx="460778" cy="452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224B180-388A-4AE4-B3AC-0C3D666E4383}"/>
              </a:ext>
            </a:extLst>
          </p:cNvPr>
          <p:cNvSpPr txBox="1"/>
          <p:nvPr/>
        </p:nvSpPr>
        <p:spPr>
          <a:xfrm>
            <a:off x="3199149" y="428285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="" xmlns:a16="http://schemas.microsoft.com/office/drawing/2014/main" id="{783200E5-B5F8-47A5-AB3F-545F7AC94CC4}"/>
              </a:ext>
            </a:extLst>
          </p:cNvPr>
          <p:cNvSpPr/>
          <p:nvPr/>
        </p:nvSpPr>
        <p:spPr>
          <a:xfrm>
            <a:off x="10200088" y="1328668"/>
            <a:ext cx="1765612" cy="997616"/>
          </a:xfrm>
          <a:prstGeom prst="wedgeEllipseCallout">
            <a:avLst>
              <a:gd name="adj1" fmla="val -54979"/>
              <a:gd name="adj2" fmla="val 52422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Simple/Holt’s Exponential Smoothing</a:t>
            </a:r>
          </a:p>
        </p:txBody>
      </p:sp>
      <p:sp>
        <p:nvSpPr>
          <p:cNvPr id="49" name="Speech Bubble: Oval 48">
            <a:extLst>
              <a:ext uri="{FF2B5EF4-FFF2-40B4-BE49-F238E27FC236}">
                <a16:creationId xmlns="" xmlns:a16="http://schemas.microsoft.com/office/drawing/2014/main" id="{A5C0EDC3-1BC9-4075-B836-C611F00141AE}"/>
              </a:ext>
            </a:extLst>
          </p:cNvPr>
          <p:cNvSpPr/>
          <p:nvPr/>
        </p:nvSpPr>
        <p:spPr>
          <a:xfrm>
            <a:off x="5818328" y="1328668"/>
            <a:ext cx="1765612" cy="997616"/>
          </a:xfrm>
          <a:prstGeom prst="wedgeEllipseCallout">
            <a:avLst>
              <a:gd name="adj1" fmla="val -54979"/>
              <a:gd name="adj2" fmla="val 52422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Augmented Dickey-Fuller unit-root test</a:t>
            </a:r>
          </a:p>
        </p:txBody>
      </p:sp>
    </p:spTree>
    <p:extLst>
      <p:ext uri="{BB962C8B-B14F-4D97-AF65-F5344CB8AC3E}">
        <p14:creationId xmlns:p14="http://schemas.microsoft.com/office/powerpoint/2010/main" val="156531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807F23-E328-4E3D-845E-2BEFCE7F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US" dirty="0"/>
              <a:t>The Issue at Hand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4CEDD65D-7662-4F9B-B06A-2F55F13B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296"/>
            <a:ext cx="3906078" cy="46918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Embedded devices control driving critical operations. (ECUs)</a:t>
            </a:r>
          </a:p>
          <a:p>
            <a:r>
              <a:rPr lang="en-US" dirty="0"/>
              <a:t>ECUs Communicate over multi-master broadcast CAN bus.</a:t>
            </a:r>
          </a:p>
          <a:p>
            <a:r>
              <a:rPr lang="en-US" dirty="0"/>
              <a:t>Remote attack surfaces like Bluetooth and telematics unit.</a:t>
            </a:r>
          </a:p>
          <a:p>
            <a:r>
              <a:rPr lang="en-US" dirty="0"/>
              <a:t> Message injections.</a:t>
            </a:r>
          </a:p>
          <a:p>
            <a:pPr lvl="1"/>
            <a:r>
              <a:rPr lang="en-US" dirty="0"/>
              <a:t>Commands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. commanding high RPM to Engine.</a:t>
            </a:r>
          </a:p>
          <a:p>
            <a:pPr lvl="1"/>
            <a:r>
              <a:rPr lang="en-US" dirty="0"/>
              <a:t>Fuzz test/ Probing</a:t>
            </a:r>
          </a:p>
          <a:p>
            <a:pPr lvl="2"/>
            <a:r>
              <a:rPr lang="en-US" dirty="0"/>
              <a:t>Does the engine respond to a command?</a:t>
            </a:r>
          </a:p>
          <a:p>
            <a:r>
              <a:rPr lang="en-US" dirty="0"/>
              <a:t>Detect Intrusions</a:t>
            </a:r>
          </a:p>
          <a:p>
            <a:pPr lvl="1"/>
            <a:r>
              <a:rPr lang="en-US" dirty="0"/>
              <a:t>Raise alarm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B5FC00-D818-4366-B5FE-150A5F3E5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13" y="2562225"/>
            <a:ext cx="5909003" cy="3931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AEF24F-51CD-45DF-8603-F9F734CFB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425" y="1802296"/>
            <a:ext cx="2619375" cy="163146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="" xmlns:a16="http://schemas.microsoft.com/office/drawing/2014/main" id="{EAF82419-C657-440A-91A9-D20D57B014CB}"/>
              </a:ext>
            </a:extLst>
          </p:cNvPr>
          <p:cNvSpPr/>
          <p:nvPr/>
        </p:nvSpPr>
        <p:spPr>
          <a:xfrm rot="1401395">
            <a:off x="8653670" y="3331253"/>
            <a:ext cx="662609" cy="9541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226772C-1E8C-471F-935A-900139AA6127}"/>
              </a:ext>
            </a:extLst>
          </p:cNvPr>
          <p:cNvSpPr/>
          <p:nvPr/>
        </p:nvSpPr>
        <p:spPr>
          <a:xfrm>
            <a:off x="6521169" y="2562225"/>
            <a:ext cx="728869" cy="8536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IDS</a:t>
            </a:r>
          </a:p>
        </p:txBody>
      </p:sp>
      <p:sp>
        <p:nvSpPr>
          <p:cNvPr id="13" name="&quot;Not Allowed&quot; Symbol 12">
            <a:extLst>
              <a:ext uri="{FF2B5EF4-FFF2-40B4-BE49-F238E27FC236}">
                <a16:creationId xmlns="" xmlns:a16="http://schemas.microsoft.com/office/drawing/2014/main" id="{7C7C3F34-2385-42B4-8DD0-9C375176D826}"/>
              </a:ext>
            </a:extLst>
          </p:cNvPr>
          <p:cNvSpPr/>
          <p:nvPr/>
        </p:nvSpPr>
        <p:spPr>
          <a:xfrm>
            <a:off x="5062330" y="4625009"/>
            <a:ext cx="1152940" cy="86139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="" xmlns:a16="http://schemas.microsoft.com/office/drawing/2014/main" id="{62EA0121-A9A8-409D-B451-4EA1403F53EF}"/>
              </a:ext>
            </a:extLst>
          </p:cNvPr>
          <p:cNvCxnSpPr>
            <a:cxnSpLocks/>
            <a:stCxn id="12" idx="1"/>
            <a:endCxn id="13" idx="0"/>
          </p:cNvCxnSpPr>
          <p:nvPr/>
        </p:nvCxnSpPr>
        <p:spPr>
          <a:xfrm rot="10800000" flipV="1">
            <a:off x="5638801" y="2989029"/>
            <a:ext cx="882369" cy="163597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475D87B7-B30A-4025-B3A1-2FDFB03EB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57" y="2256909"/>
            <a:ext cx="1033316" cy="11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4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889DCF-FF43-430E-ACF3-48C8DBF4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AE23B-A51A-47AC-BFA1-97BCFFA2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Overview of In-Vehicle Communication </a:t>
            </a:r>
            <a:r>
              <a:rPr lang="en-US" dirty="0" smtClean="0">
                <a:solidFill>
                  <a:schemeClr val="bg2"/>
                </a:solidFill>
              </a:rPr>
              <a:t>Technologies [CAN and SAE J1939]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bg2"/>
                </a:solidFill>
              </a:rPr>
              <a:t>Reports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i="1" dirty="0">
                <a:solidFill>
                  <a:schemeClr val="bg2"/>
                </a:solidFill>
              </a:rPr>
              <a:t>Report Precedence Graphs (</a:t>
            </a:r>
            <a:r>
              <a:rPr lang="en-US" i="1" dirty="0" smtClean="0">
                <a:solidFill>
                  <a:schemeClr val="bg2"/>
                </a:solidFill>
              </a:rPr>
              <a:t>RPG)s 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Using </a:t>
            </a:r>
            <a:r>
              <a:rPr lang="en-US" i="1" dirty="0">
                <a:solidFill>
                  <a:schemeClr val="bg2"/>
                </a:solidFill>
              </a:rPr>
              <a:t>Report Precedence Graphs (</a:t>
            </a:r>
            <a:r>
              <a:rPr lang="en-US" i="1" dirty="0" smtClean="0">
                <a:solidFill>
                  <a:schemeClr val="bg2"/>
                </a:solidFill>
              </a:rPr>
              <a:t>RPG)s </a:t>
            </a:r>
            <a:r>
              <a:rPr lang="en-US" dirty="0">
                <a:solidFill>
                  <a:schemeClr val="bg2"/>
                </a:solidFill>
              </a:rPr>
              <a:t>to </a:t>
            </a:r>
            <a:r>
              <a:rPr lang="en-US" dirty="0" smtClean="0">
                <a:solidFill>
                  <a:schemeClr val="bg2"/>
                </a:solidFill>
              </a:rPr>
              <a:t>characterize </a:t>
            </a:r>
            <a:r>
              <a:rPr lang="en-US" dirty="0">
                <a:solidFill>
                  <a:schemeClr val="bg2"/>
                </a:solidFill>
              </a:rPr>
              <a:t>m</a:t>
            </a:r>
            <a:r>
              <a:rPr lang="en-US" dirty="0" smtClean="0">
                <a:solidFill>
                  <a:schemeClr val="bg2"/>
                </a:solidFill>
              </a:rPr>
              <a:t>essage </a:t>
            </a:r>
            <a:r>
              <a:rPr lang="en-US" dirty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njections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Normalized Graph Flux Capacity (NGFC)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Edge Weight Skewness (EWS)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Detecting Intrusions in Real </a:t>
            </a:r>
            <a:r>
              <a:rPr lang="en-US" dirty="0" smtClean="0">
                <a:solidFill>
                  <a:schemeClr val="bg2"/>
                </a:solidFill>
              </a:rPr>
              <a:t>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and Discussion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Conclusion and Future Work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75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EEE3E3-6489-4A69-BFA4-A58535C7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Preliminaries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E992AEE-E0E6-4BBE-8D50-4E813F5AC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40" y="1893073"/>
            <a:ext cx="3060987" cy="640080"/>
          </a:xfrm>
        </p:spPr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A71A8F-5559-4408-AE75-E0881AFA4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0440" y="2729948"/>
            <a:ext cx="3058125" cy="371881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Detection Percentage</a:t>
            </a:r>
          </a:p>
          <a:p>
            <a:pPr lvl="1"/>
            <a:r>
              <a:rPr lang="en-US" dirty="0"/>
              <a:t>Percentage of windows detected.</a:t>
            </a:r>
          </a:p>
          <a:p>
            <a:pPr lvl="2"/>
            <a:r>
              <a:rPr lang="en-US" dirty="0"/>
              <a:t>Normal Traffic detection percentage (NDI)</a:t>
            </a:r>
          </a:p>
          <a:p>
            <a:pPr lvl="2"/>
            <a:r>
              <a:rPr lang="en-US" dirty="0"/>
              <a:t>Legitimate Command Injection detection percentage (LDI)</a:t>
            </a:r>
          </a:p>
          <a:p>
            <a:pPr lvl="2"/>
            <a:r>
              <a:rPr lang="en-US" dirty="0"/>
              <a:t>Malicious Command Injection detection percentage (MDI).</a:t>
            </a:r>
          </a:p>
          <a:p>
            <a:pPr lvl="1"/>
            <a:r>
              <a:rPr lang="en-US" dirty="0"/>
              <a:t>At least .25 sec of associated traffic in a window.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b="1" dirty="0"/>
              <a:t>Precision</a:t>
            </a:r>
          </a:p>
          <a:p>
            <a:pPr lvl="1"/>
            <a:r>
              <a:rPr lang="en-US" dirty="0"/>
              <a:t>Ability of our approach to avoid false positives.</a:t>
            </a:r>
          </a:p>
          <a:p>
            <a:pPr lvl="1"/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48633457-7D11-4D96-A1CE-6DDF0A0A4CE7}"/>
              </a:ext>
            </a:extLst>
          </p:cNvPr>
          <p:cNvSpPr txBox="1">
            <a:spLocks/>
          </p:cNvSpPr>
          <p:nvPr/>
        </p:nvSpPr>
        <p:spPr>
          <a:xfrm>
            <a:off x="4313855" y="1893073"/>
            <a:ext cx="3213115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Dataset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069E5965-A8EB-4922-8221-51E7804DD84B}"/>
              </a:ext>
            </a:extLst>
          </p:cNvPr>
          <p:cNvSpPr txBox="1">
            <a:spLocks/>
          </p:cNvSpPr>
          <p:nvPr/>
        </p:nvSpPr>
        <p:spPr>
          <a:xfrm>
            <a:off x="7868479" y="1893073"/>
            <a:ext cx="3060987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Attack Simulation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="" xmlns:a16="http://schemas.microsoft.com/office/drawing/2014/main" id="{77112278-F3A0-4428-9B2B-D6AEBEEF421A}"/>
              </a:ext>
            </a:extLst>
          </p:cNvPr>
          <p:cNvSpPr txBox="1">
            <a:spLocks/>
          </p:cNvSpPr>
          <p:nvPr/>
        </p:nvSpPr>
        <p:spPr>
          <a:xfrm>
            <a:off x="4313855" y="2729947"/>
            <a:ext cx="3058119" cy="3718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Kenworth Dataset</a:t>
            </a:r>
          </a:p>
          <a:p>
            <a:pPr lvl="1"/>
            <a:r>
              <a:rPr lang="en-US" dirty="0"/>
              <a:t>PACCAR MX powered Kenworth tractor</a:t>
            </a:r>
          </a:p>
          <a:p>
            <a:pPr lvl="1"/>
            <a:r>
              <a:rPr lang="en-US" dirty="0"/>
              <a:t>410 seconds of drive cycle</a:t>
            </a:r>
          </a:p>
          <a:p>
            <a:pPr lvl="1"/>
            <a:r>
              <a:rPr lang="en-US" dirty="0"/>
              <a:t>3 hard brakes</a:t>
            </a:r>
          </a:p>
          <a:p>
            <a:pPr lvl="1"/>
            <a:r>
              <a:rPr lang="en-US" dirty="0"/>
              <a:t>Steady driving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b="1" dirty="0"/>
              <a:t>The Peterbilt Dataset</a:t>
            </a:r>
          </a:p>
          <a:p>
            <a:pPr lvl="1"/>
            <a:r>
              <a:rPr lang="en-US" dirty="0"/>
              <a:t>2008 Peterbilt straight crane truck with a Paccar PX-8 engine</a:t>
            </a:r>
          </a:p>
          <a:p>
            <a:pPr lvl="1"/>
            <a:r>
              <a:rPr lang="en-US" dirty="0"/>
              <a:t>74 seconds</a:t>
            </a:r>
          </a:p>
          <a:p>
            <a:pPr lvl="1"/>
            <a:r>
              <a:rPr lang="en-US" dirty="0"/>
              <a:t>1 hard brake</a:t>
            </a:r>
          </a:p>
          <a:p>
            <a:pPr lvl="1"/>
            <a:r>
              <a:rPr lang="en-US" dirty="0"/>
              <a:t>Erratic driving.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="" xmlns:a16="http://schemas.microsoft.com/office/drawing/2014/main" id="{F5980581-23A0-4D18-B4BF-E61A563C1841}"/>
              </a:ext>
            </a:extLst>
          </p:cNvPr>
          <p:cNvSpPr txBox="1">
            <a:spLocks/>
          </p:cNvSpPr>
          <p:nvPr/>
        </p:nvSpPr>
        <p:spPr>
          <a:xfrm>
            <a:off x="7871533" y="2743200"/>
            <a:ext cx="3256715" cy="3705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Message with PGN 0 inserted into previously recorded traffic.</a:t>
            </a:r>
          </a:p>
          <a:p>
            <a:pPr lvl="1"/>
            <a:r>
              <a:rPr lang="en-US" dirty="0"/>
              <a:t>Command to Engine to sustain high RPM</a:t>
            </a:r>
          </a:p>
          <a:p>
            <a:r>
              <a:rPr lang="en-US" dirty="0"/>
              <a:t>No existing messages overwritten.</a:t>
            </a:r>
          </a:p>
          <a:p>
            <a:r>
              <a:rPr lang="en-US" dirty="0"/>
              <a:t>Traffic Replayed.</a:t>
            </a:r>
          </a:p>
          <a:p>
            <a:r>
              <a:rPr lang="en-US" dirty="0"/>
              <a:t>Experiment factors</a:t>
            </a:r>
          </a:p>
          <a:p>
            <a:pPr lvl="1"/>
            <a:r>
              <a:rPr lang="en-US" dirty="0"/>
              <a:t>Start time </a:t>
            </a:r>
          </a:p>
          <a:p>
            <a:pPr lvl="2"/>
            <a:r>
              <a:rPr lang="en-US" dirty="0"/>
              <a:t>Begin, Middle, End</a:t>
            </a:r>
          </a:p>
          <a:p>
            <a:pPr lvl="1"/>
            <a:r>
              <a:rPr lang="en-US" dirty="0"/>
              <a:t>Duration</a:t>
            </a:r>
          </a:p>
          <a:p>
            <a:pPr lvl="2"/>
            <a:r>
              <a:rPr lang="en-US" dirty="0"/>
              <a:t>1, 7, 15 sec</a:t>
            </a:r>
          </a:p>
          <a:p>
            <a:pPr lvl="1"/>
            <a:r>
              <a:rPr lang="en-US" dirty="0"/>
              <a:t>Probability</a:t>
            </a:r>
          </a:p>
          <a:p>
            <a:pPr lvl="2"/>
            <a:r>
              <a:rPr lang="en-US" dirty="0"/>
              <a:t>.1, .5, .9</a:t>
            </a:r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7BC264-99BB-4190-9726-914D597A3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29"/>
          <a:stretch/>
        </p:blipFill>
        <p:spPr>
          <a:xfrm>
            <a:off x="1126616" y="4744279"/>
            <a:ext cx="2991949" cy="423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B12C9B1-CCF7-4161-8F1A-4204409B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771" y="6043242"/>
            <a:ext cx="1898335" cy="4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9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626BFD-4ADB-4ADA-9CE3-F5BC3910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6DB112-194A-4383-A262-BFBA834B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84" y="1843088"/>
            <a:ext cx="5190029" cy="4171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83245A8-2DF4-4EB6-969D-5C2030D7D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3" y="1843089"/>
            <a:ext cx="5386387" cy="41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41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36A394-F66D-4FD5-8319-ED4C1C89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Summarized 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4B32ED-5AC4-4850-9758-94A09EEBC1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Attack Detection Percentage</a:t>
            </a:r>
          </a:p>
          <a:p>
            <a:pPr lvl="1"/>
            <a:r>
              <a:rPr lang="en-US" dirty="0" smtClean="0"/>
              <a:t>Inversely related </a:t>
            </a:r>
            <a:r>
              <a:rPr lang="en-US" dirty="0"/>
              <a:t>with confidence </a:t>
            </a:r>
            <a:r>
              <a:rPr lang="en-US" dirty="0" smtClean="0"/>
              <a:t>level</a:t>
            </a:r>
            <a:endParaRPr lang="en-US" dirty="0" smtClean="0"/>
          </a:p>
          <a:p>
            <a:pPr lvl="2"/>
            <a:r>
              <a:rPr lang="en-US" dirty="0" smtClean="0"/>
              <a:t>Less accuracy with increased confidence.</a:t>
            </a:r>
            <a:endParaRPr lang="en-US" dirty="0"/>
          </a:p>
          <a:p>
            <a:pPr lvl="2"/>
            <a:r>
              <a:rPr lang="en-US" dirty="0"/>
              <a:t>Fairly High at 80% and 90% confidence </a:t>
            </a:r>
            <a:r>
              <a:rPr lang="en-US" dirty="0" smtClean="0"/>
              <a:t>levels: around </a:t>
            </a:r>
            <a:r>
              <a:rPr lang="en-US" dirty="0"/>
              <a:t>60%.</a:t>
            </a:r>
          </a:p>
          <a:p>
            <a:pPr lvl="2"/>
            <a:r>
              <a:rPr lang="en-US" dirty="0" smtClean="0"/>
              <a:t>Lower at </a:t>
            </a:r>
            <a:r>
              <a:rPr lang="en-US" dirty="0"/>
              <a:t>99% </a:t>
            </a:r>
            <a:r>
              <a:rPr lang="en-US" dirty="0" smtClean="0"/>
              <a:t>confidence: </a:t>
            </a:r>
            <a:r>
              <a:rPr lang="en-US" dirty="0"/>
              <a:t>prediction band </a:t>
            </a:r>
            <a:r>
              <a:rPr lang="en-US" dirty="0" smtClean="0"/>
              <a:t>widened to </a:t>
            </a:r>
            <a:r>
              <a:rPr lang="en-US" dirty="0"/>
              <a:t>include </a:t>
            </a:r>
            <a:r>
              <a:rPr lang="en-US" dirty="0" smtClean="0"/>
              <a:t>peaking NGFC and EWS values that are possible attacks.</a:t>
            </a:r>
            <a:endParaRPr lang="en-US" dirty="0"/>
          </a:p>
          <a:p>
            <a:pPr lvl="1"/>
            <a:r>
              <a:rPr lang="en-US" dirty="0"/>
              <a:t>Most injection attempts detected at 80 and 90 % confidence</a:t>
            </a:r>
          </a:p>
          <a:p>
            <a:pPr lvl="2"/>
            <a:r>
              <a:rPr lang="en-US" dirty="0"/>
              <a:t>22 and 21 of 27 attempts for Peterbilt Dataset</a:t>
            </a:r>
          </a:p>
          <a:p>
            <a:pPr lvl="2"/>
            <a:r>
              <a:rPr lang="en-US" dirty="0"/>
              <a:t>24 and 24 of 27 for Kenworth Dataset</a:t>
            </a:r>
          </a:p>
          <a:p>
            <a:pPr lvl="1"/>
            <a:r>
              <a:rPr lang="en-US" dirty="0"/>
              <a:t>Similar results on both datasets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Normal Traffic and Legitimate Traffic Detection</a:t>
            </a:r>
          </a:p>
          <a:p>
            <a:pPr lvl="1"/>
            <a:r>
              <a:rPr lang="en-US" dirty="0"/>
              <a:t>Extremely low </a:t>
            </a:r>
          </a:p>
          <a:p>
            <a:pPr lvl="2"/>
            <a:r>
              <a:rPr lang="en-US" dirty="0"/>
              <a:t>Average of less than 1% for normal traffic and 9% percent for legitimate command injection.</a:t>
            </a:r>
          </a:p>
          <a:p>
            <a:pPr lvl="1"/>
            <a:r>
              <a:rPr lang="en-US" dirty="0"/>
              <a:t>Fairly high values of precision: around 60% on Kenworth and 70% on </a:t>
            </a:r>
            <a:r>
              <a:rPr lang="en-US" dirty="0" err="1"/>
              <a:t>Peterbilt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General </a:t>
            </a:r>
            <a:r>
              <a:rPr lang="en-US" b="1" dirty="0"/>
              <a:t>Performance Upper bounds</a:t>
            </a:r>
          </a:p>
          <a:p>
            <a:pPr lvl="1"/>
            <a:r>
              <a:rPr lang="en-US" dirty="0"/>
              <a:t>CPU load can be reduced by using dedicated network node for IDS </a:t>
            </a:r>
          </a:p>
          <a:p>
            <a:pPr lvl="1"/>
            <a:r>
              <a:rPr lang="en-US" dirty="0"/>
              <a:t> Linearly dependent on the size of RPG produced in 1 sec.</a:t>
            </a:r>
          </a:p>
          <a:p>
            <a:pPr lvl="2"/>
            <a:r>
              <a:rPr lang="en-US" dirty="0"/>
              <a:t>Size depends on number of reports.</a:t>
            </a:r>
          </a:p>
          <a:p>
            <a:pPr lvl="2"/>
            <a:r>
              <a:rPr lang="en-US" dirty="0"/>
              <a:t>45 and 25 reports seen for Kenworth and Paccar Dataset during entire runtime. </a:t>
            </a:r>
          </a:p>
          <a:p>
            <a:pPr lvl="3"/>
            <a:r>
              <a:rPr lang="en-US" dirty="0"/>
              <a:t>Expected lower in 1 sec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7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889DCF-FF43-430E-ACF3-48C8DBF4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AE23B-A51A-47AC-BFA1-97BCFFA2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Overview of In-Vehicle Communication </a:t>
            </a:r>
            <a:r>
              <a:rPr lang="en-US" dirty="0" smtClean="0">
                <a:solidFill>
                  <a:schemeClr val="bg2"/>
                </a:solidFill>
              </a:rPr>
              <a:t>Technologies [CAN and SAE J1939]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bg2"/>
                </a:solidFill>
              </a:rPr>
              <a:t>Reports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i="1" dirty="0">
                <a:solidFill>
                  <a:schemeClr val="bg2"/>
                </a:solidFill>
              </a:rPr>
              <a:t>Report Precedence Graphs (</a:t>
            </a:r>
            <a:r>
              <a:rPr lang="en-US" i="1" dirty="0" smtClean="0">
                <a:solidFill>
                  <a:schemeClr val="bg2"/>
                </a:solidFill>
              </a:rPr>
              <a:t>RPG)s 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Using </a:t>
            </a:r>
            <a:r>
              <a:rPr lang="en-US" i="1" dirty="0">
                <a:solidFill>
                  <a:schemeClr val="bg2"/>
                </a:solidFill>
              </a:rPr>
              <a:t>Report Precedence Graphs (</a:t>
            </a:r>
            <a:r>
              <a:rPr lang="en-US" i="1" dirty="0" smtClean="0">
                <a:solidFill>
                  <a:schemeClr val="bg2"/>
                </a:solidFill>
              </a:rPr>
              <a:t>RPG)s </a:t>
            </a:r>
            <a:r>
              <a:rPr lang="en-US" dirty="0">
                <a:solidFill>
                  <a:schemeClr val="bg2"/>
                </a:solidFill>
              </a:rPr>
              <a:t>to </a:t>
            </a:r>
            <a:r>
              <a:rPr lang="en-US" dirty="0" smtClean="0">
                <a:solidFill>
                  <a:schemeClr val="bg2"/>
                </a:solidFill>
              </a:rPr>
              <a:t>characterize </a:t>
            </a:r>
            <a:r>
              <a:rPr lang="en-US" dirty="0">
                <a:solidFill>
                  <a:schemeClr val="bg2"/>
                </a:solidFill>
              </a:rPr>
              <a:t>m</a:t>
            </a:r>
            <a:r>
              <a:rPr lang="en-US" dirty="0" smtClean="0">
                <a:solidFill>
                  <a:schemeClr val="bg2"/>
                </a:solidFill>
              </a:rPr>
              <a:t>essage </a:t>
            </a:r>
            <a:r>
              <a:rPr lang="en-US" dirty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njections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Normalized Graph Flux Capacity (NGFC)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Edge Weight Skewness (EWS)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Detecting Intrusions in Real </a:t>
            </a:r>
            <a:r>
              <a:rPr lang="en-US" dirty="0" smtClean="0">
                <a:solidFill>
                  <a:schemeClr val="bg2"/>
                </a:solidFill>
              </a:rPr>
              <a:t>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Analysis and Discussion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and Future Work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71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We proposed precedence graph based, real time IDS for heavy vehicles</a:t>
            </a:r>
          </a:p>
          <a:p>
            <a:r>
              <a:rPr lang="en-US" dirty="0"/>
              <a:t>Proved efficacy by testing our IDS on real-world data with injected </a:t>
            </a:r>
            <a:r>
              <a:rPr lang="en-US" dirty="0" smtClean="0"/>
              <a:t>messages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Extend analysis process to ascertain optimum confidence bands for detection procedure</a:t>
            </a:r>
          </a:p>
          <a:p>
            <a:r>
              <a:rPr lang="en-US" dirty="0"/>
              <a:t>Extend approach to detect other malicious activities </a:t>
            </a:r>
          </a:p>
          <a:p>
            <a:pPr lvl="1"/>
            <a:r>
              <a:rPr lang="en-US" dirty="0"/>
              <a:t>Message integrity violations</a:t>
            </a:r>
          </a:p>
          <a:p>
            <a:pPr lvl="1"/>
            <a:r>
              <a:rPr lang="en-US" dirty="0"/>
              <a:t>Attacks at lower layers of J1939 protocol </a:t>
            </a:r>
            <a:r>
              <a:rPr lang="en-US" dirty="0" smtClean="0"/>
              <a:t>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82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5818" y="2336878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Questions???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4B2365-3827-4C33-B372-912C5830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3A8758-0327-4D2F-880F-F06763E50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119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Commands are perfectly legitimate messages.</a:t>
            </a:r>
          </a:p>
          <a:p>
            <a:pPr lvl="1"/>
            <a:r>
              <a:rPr lang="en-US" dirty="0"/>
              <a:t>Use message frequency or bus load?</a:t>
            </a:r>
          </a:p>
          <a:p>
            <a:pPr lvl="2"/>
            <a:r>
              <a:rPr lang="en-US" dirty="0" err="1"/>
              <a:t>Bursty</a:t>
            </a:r>
            <a:r>
              <a:rPr lang="en-US" dirty="0"/>
              <a:t> traffic can be seen during security critical scenario like hard-braking.</a:t>
            </a:r>
          </a:p>
          <a:p>
            <a:pPr lvl="1"/>
            <a:r>
              <a:rPr lang="en-US" dirty="0"/>
              <a:t>Need a different approach.</a:t>
            </a:r>
          </a:p>
          <a:p>
            <a:r>
              <a:rPr lang="en-US" dirty="0"/>
              <a:t>False positives are a distraction to the driver.</a:t>
            </a:r>
          </a:p>
          <a:p>
            <a:pPr lvl="1"/>
            <a:r>
              <a:rPr lang="en-US" dirty="0"/>
              <a:t> Regular driving or safety critical scenario need to flagged as benign.</a:t>
            </a:r>
          </a:p>
          <a:p>
            <a:r>
              <a:rPr lang="en-US" dirty="0"/>
              <a:t>Real-time detection required</a:t>
            </a:r>
          </a:p>
          <a:p>
            <a:pPr lvl="1"/>
            <a:r>
              <a:rPr lang="en-US" dirty="0"/>
              <a:t>Malicious injections can cause havoc in quick time.</a:t>
            </a:r>
          </a:p>
          <a:p>
            <a:pPr lvl="1"/>
            <a:r>
              <a:rPr lang="en-US" dirty="0"/>
              <a:t>Need to minimize the time between injection and flagging.</a:t>
            </a:r>
          </a:p>
          <a:p>
            <a:r>
              <a:rPr lang="en-US" dirty="0"/>
              <a:t>Readily deployable across </a:t>
            </a:r>
          </a:p>
          <a:p>
            <a:pPr lvl="1"/>
            <a:r>
              <a:rPr lang="en-US" dirty="0"/>
              <a:t>Different models of commercial vehicles</a:t>
            </a:r>
          </a:p>
          <a:p>
            <a:pPr lvl="1"/>
            <a:r>
              <a:rPr lang="en-US" dirty="0"/>
              <a:t>Driven in various conditions</a:t>
            </a:r>
          </a:p>
          <a:p>
            <a:pPr lvl="1"/>
            <a:r>
              <a:rPr lang="en-US" dirty="0"/>
              <a:t>By different drivers. </a:t>
            </a:r>
          </a:p>
          <a:p>
            <a:pPr lvl="1"/>
            <a:r>
              <a:rPr lang="en-US" dirty="0"/>
              <a:t>Supervised learning algorithms can be difficult to train.</a:t>
            </a:r>
          </a:p>
          <a:p>
            <a:pPr lvl="2"/>
            <a:r>
              <a:rPr lang="en-US" dirty="0"/>
              <a:t>Huge collection of diverse training dataset required.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9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E38E3C-AAC3-4A24-B469-84168076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Paper ….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0FF84AF5-D7FC-47A6-A72C-5162155F0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0B0FCA5-4196-45B7-A730-90DAED7074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Present a technique to model message flow on a CAN bus.</a:t>
            </a:r>
          </a:p>
          <a:p>
            <a:pPr lvl="1"/>
            <a:r>
              <a:rPr lang="en-US" dirty="0"/>
              <a:t>The model reflects driving and engineering aspects of the vehicle.</a:t>
            </a:r>
          </a:p>
          <a:p>
            <a:r>
              <a:rPr lang="en-US" dirty="0"/>
              <a:t>Suggest two features which can quantify normality/abnormality in message traffic.</a:t>
            </a:r>
          </a:p>
          <a:p>
            <a:r>
              <a:rPr lang="en-US" dirty="0"/>
              <a:t>Differentiate between benign but abnormal driving behavior and malicious injections.</a:t>
            </a:r>
          </a:p>
          <a:p>
            <a:r>
              <a:rPr lang="en-US" dirty="0"/>
              <a:t>Detect </a:t>
            </a:r>
            <a:r>
              <a:rPr lang="en-US" i="1" dirty="0"/>
              <a:t>possible</a:t>
            </a:r>
            <a:r>
              <a:rPr lang="en-US" dirty="0"/>
              <a:t> message injections in </a:t>
            </a:r>
            <a:r>
              <a:rPr lang="en-US" i="1" dirty="0"/>
              <a:t>almost</a:t>
            </a:r>
            <a:r>
              <a:rPr lang="en-US" dirty="0"/>
              <a:t> real time.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4248C2E-3F8F-4DFF-AE2B-7598B07E1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Does not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8979C20E-C1A9-4489-95AA-28DBB3ECC1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Introduce a new attack.</a:t>
            </a:r>
          </a:p>
          <a:p>
            <a:r>
              <a:rPr lang="en-US" dirty="0"/>
              <a:t>Discuss implementation or deployment related aspects of the proposed solution.</a:t>
            </a:r>
          </a:p>
          <a:p>
            <a:r>
              <a:rPr lang="en-US" dirty="0"/>
              <a:t>Discuss, in details, timing and other overheads typically associated with embedded systems security.</a:t>
            </a:r>
          </a:p>
          <a:p>
            <a:r>
              <a:rPr lang="en-US" dirty="0"/>
              <a:t>Discuss prevention techniques or reactions, once possible injections have been detected.</a:t>
            </a:r>
          </a:p>
        </p:txBody>
      </p:sp>
    </p:spTree>
    <p:extLst>
      <p:ext uri="{BB962C8B-B14F-4D97-AF65-F5344CB8AC3E}">
        <p14:creationId xmlns:p14="http://schemas.microsoft.com/office/powerpoint/2010/main" val="424125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889DCF-FF43-430E-ACF3-48C8DBF4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AE23B-A51A-47AC-BFA1-97BCFFA2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Overview of In-Vehicle Communication </a:t>
            </a:r>
            <a:r>
              <a:rPr lang="en-US" dirty="0" smtClean="0"/>
              <a:t>Technologies [CAN and SAE J1939]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Reports </a:t>
            </a:r>
            <a:r>
              <a:rPr lang="en-US" dirty="0"/>
              <a:t>and </a:t>
            </a:r>
            <a:r>
              <a:rPr lang="en-US" i="1" dirty="0"/>
              <a:t>Report Precedence Graphs (</a:t>
            </a:r>
            <a:r>
              <a:rPr lang="en-US" i="1" dirty="0" smtClean="0"/>
              <a:t>RPG)s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Using </a:t>
            </a:r>
            <a:r>
              <a:rPr lang="en-US" i="1" dirty="0"/>
              <a:t>Report Precedence Graphs (</a:t>
            </a:r>
            <a:r>
              <a:rPr lang="en-US" i="1" dirty="0" smtClean="0"/>
              <a:t>RPG)s </a:t>
            </a:r>
            <a:r>
              <a:rPr lang="en-US" dirty="0"/>
              <a:t>to Characterize Network </a:t>
            </a:r>
            <a:r>
              <a:rPr lang="en-US" dirty="0" smtClean="0"/>
              <a:t>Intrusions</a:t>
            </a:r>
          </a:p>
          <a:p>
            <a:pPr lvl="1"/>
            <a:r>
              <a:rPr lang="en-US" i="1" dirty="0" smtClean="0"/>
              <a:t>Normalized Graph Flux Capacity </a:t>
            </a:r>
            <a:r>
              <a:rPr lang="en-US" dirty="0" smtClean="0"/>
              <a:t>(</a:t>
            </a:r>
            <a:r>
              <a:rPr lang="en-US" i="1" dirty="0" smtClean="0"/>
              <a:t>NGFC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Edge Weight Skewness</a:t>
            </a:r>
            <a:r>
              <a:rPr lang="en-US" dirty="0" smtClean="0"/>
              <a:t> (</a:t>
            </a:r>
            <a:r>
              <a:rPr lang="en-US" i="1" dirty="0" smtClean="0"/>
              <a:t>EWS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Detecting Intrusions in Real </a:t>
            </a:r>
            <a:r>
              <a:rPr lang="en-US" dirty="0" smtClean="0"/>
              <a:t>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Analysis and Discussion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Conclusion and Future Work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6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889DCF-FF43-430E-ACF3-48C8DBF4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AE23B-A51A-47AC-BFA1-97BCFFA2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In-Vehicle Communication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 [CAN and SAE J1939]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bg2"/>
                </a:solidFill>
              </a:rPr>
              <a:t>Reports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i="1" dirty="0">
                <a:solidFill>
                  <a:schemeClr val="bg2"/>
                </a:solidFill>
              </a:rPr>
              <a:t>Report Precedence Graphs (</a:t>
            </a:r>
            <a:r>
              <a:rPr lang="en-US" i="1" dirty="0" smtClean="0">
                <a:solidFill>
                  <a:schemeClr val="bg2"/>
                </a:solidFill>
              </a:rPr>
              <a:t>RPG)s 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Using </a:t>
            </a:r>
            <a:r>
              <a:rPr lang="en-US" i="1" dirty="0">
                <a:solidFill>
                  <a:schemeClr val="bg2"/>
                </a:solidFill>
              </a:rPr>
              <a:t>Report Precedence Graphs (</a:t>
            </a:r>
            <a:r>
              <a:rPr lang="en-US" i="1" dirty="0" smtClean="0">
                <a:solidFill>
                  <a:schemeClr val="bg2"/>
                </a:solidFill>
              </a:rPr>
              <a:t>RPG)s </a:t>
            </a:r>
            <a:r>
              <a:rPr lang="en-US" dirty="0">
                <a:solidFill>
                  <a:schemeClr val="bg2"/>
                </a:solidFill>
              </a:rPr>
              <a:t>to Characterize Network </a:t>
            </a:r>
            <a:r>
              <a:rPr lang="en-US" dirty="0" smtClean="0">
                <a:solidFill>
                  <a:schemeClr val="bg2"/>
                </a:solidFill>
              </a:rPr>
              <a:t>Intrusions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Normalized Graph Flux Capacity (NGFC)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Edge Weight Skewness (EWS)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Detecting Intrusions in Real </a:t>
            </a:r>
            <a:r>
              <a:rPr lang="en-US" dirty="0" smtClean="0">
                <a:solidFill>
                  <a:schemeClr val="bg2"/>
                </a:solidFill>
              </a:rPr>
              <a:t>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Analysis and Discussion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Conclusion and Future Work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7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23D8D-BBAF-422C-AEFB-B144051B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US" dirty="0"/>
              <a:t>In-Vehicular Communications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AEEEEC5-52AC-446E-A3A7-99A72B28CFDD}"/>
              </a:ext>
            </a:extLst>
          </p:cNvPr>
          <p:cNvSpPr/>
          <p:nvPr/>
        </p:nvSpPr>
        <p:spPr>
          <a:xfrm>
            <a:off x="6503203" y="2995380"/>
            <a:ext cx="1064301" cy="674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AFE51D4-CDB0-45E0-8A73-15E72FBCA1E1}"/>
              </a:ext>
            </a:extLst>
          </p:cNvPr>
          <p:cNvSpPr/>
          <p:nvPr/>
        </p:nvSpPr>
        <p:spPr>
          <a:xfrm>
            <a:off x="8492686" y="2995380"/>
            <a:ext cx="1358130" cy="674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Instrument</a:t>
            </a:r>
          </a:p>
          <a:p>
            <a:pPr algn="ctr"/>
            <a:r>
              <a:rPr lang="en-US" dirty="0"/>
              <a:t>Cluster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3BE5C5-3730-436E-9D8F-A9754554B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912" y="1797138"/>
            <a:ext cx="2405677" cy="11436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E399AED-41B4-4349-B752-6DB6D849B138}"/>
              </a:ext>
            </a:extLst>
          </p:cNvPr>
          <p:cNvSpPr/>
          <p:nvPr/>
        </p:nvSpPr>
        <p:spPr>
          <a:xfrm>
            <a:off x="10775999" y="2995380"/>
            <a:ext cx="1250862" cy="674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Cab Controller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D6B0B25-98F6-4D7C-924C-5F324AC37CA9}"/>
              </a:ext>
            </a:extLst>
          </p:cNvPr>
          <p:cNvCxnSpPr/>
          <p:nvPr/>
        </p:nvCxnSpPr>
        <p:spPr>
          <a:xfrm>
            <a:off x="6503203" y="4440084"/>
            <a:ext cx="5523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4D5DB26-8BA3-49EE-B452-56A68798A32C}"/>
              </a:ext>
            </a:extLst>
          </p:cNvPr>
          <p:cNvCxnSpPr/>
          <p:nvPr/>
        </p:nvCxnSpPr>
        <p:spPr>
          <a:xfrm>
            <a:off x="6503203" y="5016553"/>
            <a:ext cx="5523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DBE501D-21EB-40CA-B33C-FEA66F45E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2566" y="4522308"/>
            <a:ext cx="781272" cy="404789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DE6F9E51-9D63-4F59-8E8E-F745CDEC6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40056" y="4522308"/>
            <a:ext cx="781272" cy="40478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A3E05820-6A0D-4BB3-87FC-7ED861D0FD5B}"/>
              </a:ext>
            </a:extLst>
          </p:cNvPr>
          <p:cNvCxnSpPr>
            <a:stCxn id="4" idx="2"/>
          </p:cNvCxnSpPr>
          <p:nvPr/>
        </p:nvCxnSpPr>
        <p:spPr>
          <a:xfrm flipH="1">
            <a:off x="7035353" y="3669938"/>
            <a:ext cx="1" cy="770146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3ED52867-AA46-41E3-8734-EC13C34A940A}"/>
              </a:ext>
            </a:extLst>
          </p:cNvPr>
          <p:cNvCxnSpPr/>
          <p:nvPr/>
        </p:nvCxnSpPr>
        <p:spPr>
          <a:xfrm flipH="1">
            <a:off x="11498539" y="3687043"/>
            <a:ext cx="1" cy="770146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FD37A27D-1183-432D-B447-836294D2F13A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9171750" y="3669938"/>
            <a:ext cx="1" cy="72079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56CFC127-B8BD-4F3E-B981-7EFDE887A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2" y="5021860"/>
            <a:ext cx="5731461" cy="1670355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0C05BC9F-15AC-4175-BA9E-5A79134AE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3976"/>
            <a:ext cx="5462608" cy="3021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Messages composed at the </a:t>
            </a:r>
            <a:r>
              <a:rPr lang="en-US" i="1" dirty="0"/>
              <a:t>Application layer.</a:t>
            </a:r>
          </a:p>
          <a:p>
            <a:pPr lvl="1"/>
            <a:r>
              <a:rPr lang="en-US" dirty="0"/>
              <a:t>Contain state information</a:t>
            </a:r>
          </a:p>
          <a:p>
            <a:pPr lvl="2"/>
            <a:r>
              <a:rPr lang="en-US" dirty="0"/>
              <a:t>RPM, ambient temperature, brakes pressed etc.</a:t>
            </a:r>
          </a:p>
          <a:p>
            <a:r>
              <a:rPr lang="en-US" dirty="0"/>
              <a:t>Transmitted as sequence of bits on the CAN bus</a:t>
            </a:r>
          </a:p>
          <a:p>
            <a:pPr lvl="1"/>
            <a:r>
              <a:rPr lang="en-US" dirty="0"/>
              <a:t>Bundled into J1939 PDU/ CAN Frame</a:t>
            </a:r>
          </a:p>
          <a:p>
            <a:r>
              <a:rPr lang="en-US" dirty="0"/>
              <a:t>ECUs receive, interpret and use messages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RPM displayed on the dash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9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65" name="Group 4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2" name="Oval 41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3" name="Oval 42"/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1E1DF7CC-A365-4C55-8EA1-2A76EE11D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1" y="2331453"/>
            <a:ext cx="5181072" cy="1577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D2BDF-9A57-46CE-B894-57E401D61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5" y="4102127"/>
            <a:ext cx="5746805" cy="1795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B1E46-65B6-4A06-825F-C28043D4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331877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J1939 Message Interpretation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5849ACEC-75FF-4000-AFE8-BB9F4C243B5F}"/>
              </a:ext>
            </a:extLst>
          </p:cNvPr>
          <p:cNvSpPr txBox="1">
            <a:spLocks/>
          </p:cNvSpPr>
          <p:nvPr/>
        </p:nvSpPr>
        <p:spPr>
          <a:xfrm>
            <a:off x="5767385" y="1974574"/>
            <a:ext cx="5892739" cy="4255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/>
              <a:t>CAN frame is obtained</a:t>
            </a:r>
          </a:p>
          <a:p>
            <a:pPr lvl="2">
              <a:lnSpc>
                <a:spcPct val="100000"/>
              </a:lnSpc>
              <a:spcAft>
                <a:spcPts val="400"/>
              </a:spcAft>
            </a:pPr>
            <a:r>
              <a:rPr lang="en-US" dirty="0"/>
              <a:t>start-of-frame and end-of-frame bits are used.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/>
              <a:t>CAN specific bits are removed to obtain a J1939 PDU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/>
              <a:t>PDU has a </a:t>
            </a:r>
            <a:r>
              <a:rPr lang="en-US" sz="1600" i="1" dirty="0"/>
              <a:t>29 bit identifier and 64 bits data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/>
              <a:t>Parameter Group Number (PGN) is obtained.</a:t>
            </a:r>
          </a:p>
          <a:p>
            <a:pPr lvl="2">
              <a:lnSpc>
                <a:spcPct val="100000"/>
              </a:lnSpc>
              <a:spcAft>
                <a:spcPts val="400"/>
              </a:spcAft>
            </a:pPr>
            <a:r>
              <a:rPr lang="en-US" dirty="0" err="1"/>
              <a:t>Eg</a:t>
            </a:r>
            <a:r>
              <a:rPr lang="en-US" dirty="0"/>
              <a:t>. PGN 64993 from the example above.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/>
              <a:t>Associated Suspect Parameter Numbers (SPNs) are obtained from J1939 Digital Annex.</a:t>
            </a:r>
          </a:p>
          <a:p>
            <a:pPr lvl="2">
              <a:lnSpc>
                <a:spcPct val="100000"/>
              </a:lnSpc>
              <a:spcAft>
                <a:spcPts val="400"/>
              </a:spcAft>
            </a:pPr>
            <a:r>
              <a:rPr lang="en-US" dirty="0" err="1"/>
              <a:t>Eg</a:t>
            </a:r>
            <a:r>
              <a:rPr lang="en-US" dirty="0"/>
              <a:t>. SPN 2609, SPN 7853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/>
              <a:t>SPNs bits extracted using </a:t>
            </a:r>
            <a:r>
              <a:rPr lang="en-US" sz="1600" i="1" dirty="0"/>
              <a:t>Length </a:t>
            </a:r>
            <a:r>
              <a:rPr lang="en-US" sz="1600" dirty="0"/>
              <a:t>and</a:t>
            </a:r>
            <a:r>
              <a:rPr lang="en-US" sz="1600" i="1" dirty="0"/>
              <a:t> Starting bit position</a:t>
            </a:r>
            <a:endParaRPr lang="en-US" sz="1600" dirty="0"/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/>
              <a:t>SPNs interpreted using </a:t>
            </a:r>
            <a:r>
              <a:rPr lang="en-US" sz="1600" i="1" dirty="0"/>
              <a:t>Resolution </a:t>
            </a:r>
            <a:r>
              <a:rPr lang="en-US" sz="1600" dirty="0"/>
              <a:t>and </a:t>
            </a:r>
            <a:r>
              <a:rPr lang="en-US" sz="1600" i="1" dirty="0"/>
              <a:t>Offset.</a:t>
            </a:r>
          </a:p>
          <a:p>
            <a:pPr lvl="2">
              <a:lnSpc>
                <a:spcPct val="100000"/>
              </a:lnSpc>
              <a:spcAft>
                <a:spcPts val="400"/>
              </a:spcAft>
            </a:pPr>
            <a:r>
              <a:rPr lang="en-US" dirty="0"/>
              <a:t>SPN 2609 [Cab/AC Refrigerant Compressor Outlet Pressure] </a:t>
            </a:r>
            <a:r>
              <a:rPr lang="en-US" i="1" dirty="0"/>
              <a:t>-&gt; 01100100</a:t>
            </a:r>
            <a:r>
              <a:rPr lang="en-US" i="1" baseline="-25000" dirty="0"/>
              <a:t>2</a:t>
            </a:r>
            <a:r>
              <a:rPr lang="en-US" i="1" dirty="0"/>
              <a:t>*16</a:t>
            </a:r>
            <a:r>
              <a:rPr lang="en-US" i="1" baseline="-25000" dirty="0"/>
              <a:t>10</a:t>
            </a:r>
            <a:r>
              <a:rPr lang="en-US" i="1" dirty="0"/>
              <a:t> + 0</a:t>
            </a:r>
            <a:r>
              <a:rPr lang="en-US" i="1" baseline="-25000" dirty="0"/>
              <a:t>10</a:t>
            </a:r>
            <a:r>
              <a:rPr lang="en-US" i="1" dirty="0"/>
              <a:t> -&gt; 100*16 -&gt; 1600 kPa.</a:t>
            </a:r>
          </a:p>
        </p:txBody>
      </p:sp>
    </p:spTree>
    <p:extLst>
      <p:ext uri="{BB962C8B-B14F-4D97-AF65-F5344CB8AC3E}">
        <p14:creationId xmlns:p14="http://schemas.microsoft.com/office/powerpoint/2010/main" val="363617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889DCF-FF43-430E-ACF3-48C8DBF4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5AE23B-A51A-47AC-BFA1-97BCFFA2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Overview of In-Vehicle Communication </a:t>
            </a:r>
            <a:r>
              <a:rPr lang="en-US" dirty="0" smtClean="0">
                <a:solidFill>
                  <a:schemeClr val="bg2"/>
                </a:solidFill>
              </a:rPr>
              <a:t>Technologies [CAN and SAE J1939]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Precedence Graphs (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RPG)s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Using </a:t>
            </a:r>
            <a:r>
              <a:rPr lang="en-US" i="1" dirty="0">
                <a:solidFill>
                  <a:schemeClr val="bg2"/>
                </a:solidFill>
              </a:rPr>
              <a:t>Report Precedence Graphs (</a:t>
            </a:r>
            <a:r>
              <a:rPr lang="en-US" i="1" dirty="0" smtClean="0">
                <a:solidFill>
                  <a:schemeClr val="bg2"/>
                </a:solidFill>
              </a:rPr>
              <a:t>RPG)s </a:t>
            </a:r>
            <a:r>
              <a:rPr lang="en-US" dirty="0">
                <a:solidFill>
                  <a:schemeClr val="bg2"/>
                </a:solidFill>
              </a:rPr>
              <a:t>to Characterize Network </a:t>
            </a:r>
            <a:r>
              <a:rPr lang="en-US" dirty="0" smtClean="0">
                <a:solidFill>
                  <a:schemeClr val="bg2"/>
                </a:solidFill>
              </a:rPr>
              <a:t>Intrusions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Normalized Graph Flux Capacity (NGFC)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Edge Weight Skewness (EWS)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Detecting Intrusions in Real </a:t>
            </a:r>
            <a:r>
              <a:rPr lang="en-US" dirty="0" smtClean="0">
                <a:solidFill>
                  <a:schemeClr val="bg2"/>
                </a:solidFill>
              </a:rPr>
              <a:t>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</a:rPr>
              <a:t>Analysis and Discussion</a:t>
            </a:r>
            <a:endParaRPr lang="en-US" dirty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Conclusion and Future Work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80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869</TotalTime>
  <Words>1608</Words>
  <Application>Microsoft Office PowerPoint</Application>
  <PresentationFormat>Widescreen</PresentationFormat>
  <Paragraphs>275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Wingdings</vt:lpstr>
      <vt:lpstr>Wood Type</vt:lpstr>
      <vt:lpstr>A Precedence Graph-Based Approach to Detect Message Injection Attacks in J1939-Based Networks</vt:lpstr>
      <vt:lpstr>The Issue at Hand</vt:lpstr>
      <vt:lpstr>Challenges</vt:lpstr>
      <vt:lpstr>This Paper ….</vt:lpstr>
      <vt:lpstr>Outline of Presentation</vt:lpstr>
      <vt:lpstr>Table of Contents</vt:lpstr>
      <vt:lpstr>In-Vehicular Communications</vt:lpstr>
      <vt:lpstr>J1939 Message Interpretation</vt:lpstr>
      <vt:lpstr>Table of Contents</vt:lpstr>
      <vt:lpstr>Reports</vt:lpstr>
      <vt:lpstr>Report Precedence Graphs (RPGs)</vt:lpstr>
      <vt:lpstr>Table of Contents</vt:lpstr>
      <vt:lpstr>Detect The Injection??</vt:lpstr>
      <vt:lpstr>Quantifying the Randomness Normalized Graph Flux Capacity (NGFC)</vt:lpstr>
      <vt:lpstr>Quantifying the Randomness Edge Weight Distribution Skewness (EWS)</vt:lpstr>
      <vt:lpstr>Table of Contents</vt:lpstr>
      <vt:lpstr>Vehicular Behavior as NGFC and EWS Time Series</vt:lpstr>
      <vt:lpstr>Time Series Based Detection Generating RPG in real time from Bus Traffic</vt:lpstr>
      <vt:lpstr>Time Series Based Detection Detecting Injections</vt:lpstr>
      <vt:lpstr>Table of Contents</vt:lpstr>
      <vt:lpstr>Evaluation Preliminaries</vt:lpstr>
      <vt:lpstr>Results</vt:lpstr>
      <vt:lpstr>Summarized Results and Discussion</vt:lpstr>
      <vt:lpstr>Table of Contents</vt:lpstr>
      <vt:lpstr>Conclusion and Future Work</vt:lpstr>
      <vt:lpstr>Questions???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Precedence Graph-Based Approach to Detect Message Injection Attacks in J1939 based networks</dc:title>
  <dc:creator>Jake</dc:creator>
  <cp:lastModifiedBy>Mukherjee, Subhojeet</cp:lastModifiedBy>
  <cp:revision>196</cp:revision>
  <dcterms:created xsi:type="dcterms:W3CDTF">2017-08-02T03:07:11Z</dcterms:created>
  <dcterms:modified xsi:type="dcterms:W3CDTF">2017-08-29T01:14:45Z</dcterms:modified>
</cp:coreProperties>
</file>