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ontserrat"/>
      <p:regular r:id="rId22"/>
      <p:bold r:id="rId23"/>
      <p:italic r:id="rId24"/>
      <p:boldItalic r:id="rId25"/>
    </p:embeddedFon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regular.fntdata"/><Relationship Id="rId25" Type="http://schemas.openxmlformats.org/officeDocument/2006/relationships/font" Target="fonts/Montserrat-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f87997393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411ba0bbd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411ba0bbd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second feature is Contribution</a:t>
            </a:r>
            <a:endParaRPr/>
          </a:p>
          <a:p>
            <a:pPr indent="0" lvl="0" marL="0" rtl="0" algn="l">
              <a:spcBef>
                <a:spcPts val="0"/>
              </a:spcBef>
              <a:spcAft>
                <a:spcPts val="0"/>
              </a:spcAft>
              <a:buNone/>
            </a:pPr>
            <a:r>
              <a:rPr lang="en-GB"/>
              <a:t>Scripts with errors are rejected</a:t>
            </a:r>
            <a:endParaRPr/>
          </a:p>
          <a:p>
            <a:pPr indent="0" lvl="0" marL="0" rtl="0" algn="l">
              <a:spcBef>
                <a:spcPts val="0"/>
              </a:spcBef>
              <a:spcAft>
                <a:spcPts val="0"/>
              </a:spcAft>
              <a:buNone/>
            </a:pPr>
            <a:r>
              <a:rPr lang="en-GB"/>
              <a:t>Annotation for scripts/modules  increase visibility [easier for people to find and understand/read]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11ba0bbda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11ba0bbda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third is Distribution</a:t>
            </a:r>
            <a:endParaRPr/>
          </a:p>
          <a:p>
            <a:pPr indent="0" lvl="0" marL="0" rtl="0" algn="l">
              <a:spcBef>
                <a:spcPts val="0"/>
              </a:spcBef>
              <a:spcAft>
                <a:spcPts val="0"/>
              </a:spcAft>
              <a:buNone/>
            </a:pPr>
            <a:r>
              <a:rPr lang="en-GB"/>
              <a:t>Access to developer information which was collected at registration and login.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095c2a54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095c2a54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4095c2a54f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4095c2a54f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095c2a54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4095c2a54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41e24946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1e24946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1f87997393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f87997393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1f8799739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f8799739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highlight>
                  <a:srgbClr val="FFFF00"/>
                </a:highlight>
              </a:rPr>
              <a:t>Heavy duty vehicles make up 80% </a:t>
            </a:r>
            <a:r>
              <a:rPr lang="en-GB"/>
              <a:t>of the land transportation of goods in the US, so it makes sense that if the trucks are secure while driving then the goods and driver are as well. But there has been some research done on the security with the computer networks of these heavy duty trucks and it has </a:t>
            </a:r>
            <a:r>
              <a:rPr lang="en-GB">
                <a:highlight>
                  <a:srgbClr val="FFFF00"/>
                </a:highlight>
              </a:rPr>
              <a:t>shown that the common SAE J1939 protocol</a:t>
            </a:r>
            <a:r>
              <a:rPr lang="en-GB"/>
              <a:t> that truck networks use for internal communication  are </a:t>
            </a:r>
            <a:r>
              <a:rPr lang="en-GB">
                <a:highlight>
                  <a:srgbClr val="FFFF00"/>
                </a:highlight>
              </a:rPr>
              <a:t>vulnerable to exploits</a:t>
            </a:r>
            <a:r>
              <a:rPr lang="en-GB"/>
              <a:t>. Since it is used in most heavy vehicles, </a:t>
            </a:r>
            <a:r>
              <a:rPr lang="en-GB">
                <a:highlight>
                  <a:srgbClr val="FF9900"/>
                </a:highlight>
              </a:rPr>
              <a:t>J1939 vulnerabilities that affect one truck can most likely cause a similar effect</a:t>
            </a:r>
            <a:r>
              <a:rPr lang="en-GB"/>
              <a:t> on all others under the same standard. In order to prevent these attacks, effective solutions must be found before any sort of attack should occur.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095c2a54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095c2a54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 order for researchers to arrive at such solutions, they </a:t>
            </a:r>
            <a:r>
              <a:rPr lang="en-GB">
                <a:highlight>
                  <a:srgbClr val="FFFF00"/>
                </a:highlight>
              </a:rPr>
              <a:t>(researchers) need to be able to test their findings on a real truck</a:t>
            </a:r>
            <a:r>
              <a:rPr lang="en-GB"/>
              <a:t> or use real-world data of known attacks. However, there are </a:t>
            </a:r>
            <a:r>
              <a:rPr lang="en-GB">
                <a:highlight>
                  <a:srgbClr val="FF9900"/>
                </a:highlight>
              </a:rPr>
              <a:t>no known repositories of attack data,</a:t>
            </a:r>
            <a:r>
              <a:rPr lang="en-GB"/>
              <a:t> and commercial trucks are expensive, costing about $120,000 to an upwards of $180,000 for models of the year. These are also no known publicly accessible testbeds that we know of.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095c2a54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095c2a54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1f87997393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f87997393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4095c2a54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4095c2a54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1f87997393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f87997393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300">
                <a:latin typeface="Lato"/>
                <a:ea typeface="Lato"/>
                <a:cs typeface="Lato"/>
                <a:sym typeface="Lato"/>
              </a:rPr>
              <a:t>Grants verified users access to the Pen1939 database and testbed through a web interface where they can develop scripts, contribute their data, and distribute their findings to other users and stakeholders.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411ba0bbda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411ba0bbda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Like state before, user must be verified and registered to ensure ethical use of the testbed.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1f87997393_0_1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f87997393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highlight>
                  <a:srgbClr val="FFFF00"/>
                </a:highlight>
              </a:rPr>
              <a:t>The first feature </a:t>
            </a:r>
            <a:r>
              <a:rPr lang="en-GB"/>
              <a:t>on the interface is for Development</a:t>
            </a:r>
            <a:endParaRPr/>
          </a:p>
          <a:p>
            <a:pPr indent="0" lvl="0" marL="0" rtl="0" algn="l">
              <a:spcBef>
                <a:spcPts val="0"/>
              </a:spcBef>
              <a:spcAft>
                <a:spcPts val="0"/>
              </a:spcAft>
              <a:buNone/>
            </a:pPr>
            <a:r>
              <a:rPr lang="en-GB"/>
              <a:t>Attack scripts written in Python,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pic>
        <p:nvPicPr>
          <p:cNvPr descr="offset_comp_406605.jpg" id="10" name="Google Shape;10;p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
          <p:cNvPicPr preferRelativeResize="0"/>
          <p:nvPr/>
        </p:nvPicPr>
        <p:blipFill rotWithShape="1">
          <a:blip r:embed="rId3">
            <a:alphaModFix amt="31000"/>
          </a:blip>
          <a:srcRect b="11297" l="14009" r="43289" t="35833"/>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idx="1" type="subTitle"/>
          </p:nvPr>
        </p:nvSpPr>
        <p:spPr>
          <a:xfrm>
            <a:off x="5083950" y="3924925"/>
            <a:ext cx="34707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35" name="Shape 135"/>
        <p:cNvGrpSpPr/>
        <p:nvPr/>
      </p:nvGrpSpPr>
      <p:grpSpPr>
        <a:xfrm>
          <a:off x="0" y="0"/>
          <a:ext cx="0" cy="0"/>
          <a:chOff x="0" y="0"/>
          <a:chExt cx="0" cy="0"/>
        </a:xfrm>
      </p:grpSpPr>
      <p:sp>
        <p:nvSpPr>
          <p:cNvPr id="136" name="Google Shape;136;p11">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1"/>
          <p:cNvSpPr txBox="1"/>
          <p:nvPr>
            <p:ph type="title"/>
          </p:nvPr>
        </p:nvSpPr>
        <p:spPr>
          <a:xfrm>
            <a:off x="823850" y="866775"/>
            <a:ext cx="4587000" cy="35211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type="title"/>
          </p:nvPr>
        </p:nvSpPr>
        <p:spPr>
          <a:xfrm>
            <a:off x="1297500" y="1658325"/>
            <a:ext cx="3036300" cy="17517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idx="1" type="subTitle"/>
          </p:nvPr>
        </p:nvSpPr>
        <p:spPr>
          <a:xfrm>
            <a:off x="1297500" y="3538000"/>
            <a:ext cx="30363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idx="2" type="body"/>
          </p:nvPr>
        </p:nvSpPr>
        <p:spPr>
          <a:xfrm>
            <a:off x="4648200" y="1696600"/>
            <a:ext cx="3676800" cy="234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2" name="Google Shape;17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13"/>
          <p:cNvSpPr txBox="1"/>
          <p:nvPr>
            <p:ph idx="1" type="body"/>
          </p:nvPr>
        </p:nvSpPr>
        <p:spPr>
          <a:xfrm>
            <a:off x="812725" y="4305375"/>
            <a:ext cx="6936000" cy="523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78" name="Google Shape;17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9" name="Google Shape;179;p13">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4"/>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idx="1" type="body"/>
          </p:nvPr>
        </p:nvSpPr>
        <p:spPr>
          <a:xfrm>
            <a:off x="823850" y="2643124"/>
            <a:ext cx="4776000" cy="1218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05" name="Google Shape;20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p14">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3">
  <p:cSld name="TITLE_AND_BODY_1">
    <p:spTree>
      <p:nvGrpSpPr>
        <p:cNvPr id="212" name="Shape 212"/>
        <p:cNvGrpSpPr/>
        <p:nvPr/>
      </p:nvGrpSpPr>
      <p:grpSpPr>
        <a:xfrm>
          <a:off x="0" y="0"/>
          <a:ext cx="0" cy="0"/>
          <a:chOff x="0" y="0"/>
          <a:chExt cx="0" cy="0"/>
        </a:xfrm>
      </p:grpSpPr>
      <p:pic>
        <p:nvPicPr>
          <p:cNvPr descr="offset_comp_343059.jpg" id="213" name="Google Shape;213;p16"/>
          <p:cNvPicPr preferRelativeResize="0"/>
          <p:nvPr/>
        </p:nvPicPr>
        <p:blipFill rotWithShape="1">
          <a:blip r:embed="rId2">
            <a:alphaModFix amt="80000"/>
          </a:blip>
          <a:srcRect b="25870" l="30474" r="30474" t="11955"/>
          <a:stretch/>
        </p:blipFill>
        <p:spPr>
          <a:xfrm rot="-5400000">
            <a:off x="113630" y="-105700"/>
            <a:ext cx="5142300" cy="5364300"/>
          </a:xfrm>
          <a:prstGeom prst="diagStripe">
            <a:avLst>
              <a:gd fmla="val 50343" name="adj"/>
            </a:avLst>
          </a:prstGeom>
          <a:noFill/>
          <a:ln>
            <a:noFill/>
          </a:ln>
        </p:spPr>
      </p:pic>
      <p:sp>
        <p:nvSpPr>
          <p:cNvPr id="214" name="Google Shape;214;p16"/>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idx="1" type="body"/>
          </p:nvPr>
        </p:nvSpPr>
        <p:spPr>
          <a:xfrm>
            <a:off x="4018025" y="1567550"/>
            <a:ext cx="4318500" cy="17667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1600"/>
              </a:spcBef>
              <a:spcAft>
                <a:spcPts val="0"/>
              </a:spcAft>
              <a:buClr>
                <a:schemeClr val="dk2"/>
              </a:buClr>
              <a:buSzPts val="1100"/>
              <a:buChar char="○"/>
              <a:defRPr>
                <a:solidFill>
                  <a:schemeClr val="dk2"/>
                </a:solidFill>
              </a:defRPr>
            </a:lvl2pPr>
            <a:lvl3pPr indent="-298450" lvl="2" marL="1371600" rtl="0">
              <a:spcBef>
                <a:spcPts val="1600"/>
              </a:spcBef>
              <a:spcAft>
                <a:spcPts val="0"/>
              </a:spcAft>
              <a:buClr>
                <a:schemeClr val="dk2"/>
              </a:buClr>
              <a:buSzPts val="1100"/>
              <a:buChar char="■"/>
              <a:defRPr>
                <a:solidFill>
                  <a:schemeClr val="dk2"/>
                </a:solidFill>
              </a:defRPr>
            </a:lvl3pPr>
            <a:lvl4pPr indent="-298450" lvl="3" marL="1828800" rtl="0">
              <a:spcBef>
                <a:spcPts val="1600"/>
              </a:spcBef>
              <a:spcAft>
                <a:spcPts val="0"/>
              </a:spcAft>
              <a:buClr>
                <a:schemeClr val="dk2"/>
              </a:buClr>
              <a:buSzPts val="1100"/>
              <a:buChar char="●"/>
              <a:defRPr>
                <a:solidFill>
                  <a:schemeClr val="dk2"/>
                </a:solidFill>
              </a:defRPr>
            </a:lvl4pPr>
            <a:lvl5pPr indent="-298450" lvl="4" marL="2286000" rtl="0">
              <a:spcBef>
                <a:spcPts val="1600"/>
              </a:spcBef>
              <a:spcAft>
                <a:spcPts val="0"/>
              </a:spcAft>
              <a:buClr>
                <a:schemeClr val="dk2"/>
              </a:buClr>
              <a:buSzPts val="1100"/>
              <a:buChar char="○"/>
              <a:defRPr>
                <a:solidFill>
                  <a:schemeClr val="dk2"/>
                </a:solidFill>
              </a:defRPr>
            </a:lvl5pPr>
            <a:lvl6pPr indent="-298450" lvl="5" marL="2743200" rtl="0">
              <a:spcBef>
                <a:spcPts val="1600"/>
              </a:spcBef>
              <a:spcAft>
                <a:spcPts val="0"/>
              </a:spcAft>
              <a:buClr>
                <a:schemeClr val="dk2"/>
              </a:buClr>
              <a:buSzPts val="1100"/>
              <a:buChar char="■"/>
              <a:defRPr>
                <a:solidFill>
                  <a:schemeClr val="dk2"/>
                </a:solidFill>
              </a:defRPr>
            </a:lvl6pPr>
            <a:lvl7pPr indent="-298450" lvl="6" marL="3200400" rtl="0">
              <a:spcBef>
                <a:spcPts val="1600"/>
              </a:spcBef>
              <a:spcAft>
                <a:spcPts val="0"/>
              </a:spcAft>
              <a:buClr>
                <a:schemeClr val="dk2"/>
              </a:buClr>
              <a:buSzPts val="1100"/>
              <a:buChar char="●"/>
              <a:defRPr>
                <a:solidFill>
                  <a:schemeClr val="dk2"/>
                </a:solidFill>
              </a:defRPr>
            </a:lvl7pPr>
            <a:lvl8pPr indent="-298450" lvl="7" marL="3657600" rtl="0">
              <a:spcBef>
                <a:spcPts val="1600"/>
              </a:spcBef>
              <a:spcAft>
                <a:spcPts val="0"/>
              </a:spcAft>
              <a:buClr>
                <a:schemeClr val="dk2"/>
              </a:buClr>
              <a:buSzPts val="1100"/>
              <a:buChar char="○"/>
              <a:defRPr>
                <a:solidFill>
                  <a:schemeClr val="dk2"/>
                </a:solidFill>
              </a:defRPr>
            </a:lvl8pPr>
            <a:lvl9pPr indent="-298450" lvl="8" marL="411480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16">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3"/>
          <p:cNvSpPr txBox="1"/>
          <p:nvPr>
            <p:ph type="title"/>
          </p:nvPr>
        </p:nvSpPr>
        <p:spPr>
          <a:xfrm>
            <a:off x="823850" y="2053000"/>
            <a:ext cx="4587000" cy="11487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3">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5" name="Shape 65"/>
        <p:cNvGrpSpPr/>
        <p:nvPr/>
      </p:nvGrpSpPr>
      <p:grpSpPr>
        <a:xfrm>
          <a:off x="0" y="0"/>
          <a:ext cx="0" cy="0"/>
          <a:chOff x="0" y="0"/>
          <a:chExt cx="0" cy="0"/>
        </a:xfrm>
      </p:grpSpPr>
      <p:sp>
        <p:nvSpPr>
          <p:cNvPr id="66" name="Google Shape;66;p5">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5"/>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idx="1" type="body"/>
          </p:nvPr>
        </p:nvSpPr>
        <p:spPr>
          <a:xfrm>
            <a:off x="1297500" y="1567550"/>
            <a:ext cx="70389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anchorCtr="0" anchor="t"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ph idx="1" type="body"/>
          </p:nvPr>
        </p:nvSpPr>
        <p:spPr>
          <a:xfrm>
            <a:off x="6451271" y="1924850"/>
            <a:ext cx="2304900" cy="1797300"/>
          </a:xfrm>
          <a:prstGeom prst="rect">
            <a:avLst/>
          </a:prstGeom>
        </p:spPr>
        <p:txBody>
          <a:bodyPr anchorCtr="0" anchor="t" bIns="91425" lIns="91425" spcFirstLastPara="1" rIns="91425" wrap="square" tIns="91425"/>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idx="2" type="title"/>
          </p:nvPr>
        </p:nvSpPr>
        <p:spPr>
          <a:xfrm>
            <a:off x="1297500" y="459490"/>
            <a:ext cx="3005700" cy="510900"/>
          </a:xfrm>
          <a:prstGeom prst="rect">
            <a:avLst/>
          </a:prstGeom>
        </p:spPr>
        <p:txBody>
          <a:bodyPr anchorCtr="0" anchor="t" bIns="91425" lIns="91425" spcFirstLastPara="1" rIns="91425" wrap="square" tIns="91425"/>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anchorCtr="0" anchor="t"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7"/>
          <p:cNvSpPr txBox="1"/>
          <p:nvPr>
            <p:ph idx="2" type="title"/>
          </p:nvPr>
        </p:nvSpPr>
        <p:spPr>
          <a:xfrm>
            <a:off x="1297500" y="459490"/>
            <a:ext cx="3005700" cy="510900"/>
          </a:xfrm>
          <a:prstGeom prst="rect">
            <a:avLst/>
          </a:prstGeom>
        </p:spPr>
        <p:txBody>
          <a:bodyPr anchorCtr="0" anchor="t" bIns="91425" lIns="91425" spcFirstLastPara="1" rIns="91425" wrap="square" tIns="91425"/>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7"/>
          <p:cNvSpPr txBox="1"/>
          <p:nvPr>
            <p:ph idx="1" type="body"/>
          </p:nvPr>
        </p:nvSpPr>
        <p:spPr>
          <a:xfrm>
            <a:off x="702850" y="3625275"/>
            <a:ext cx="3333300" cy="765300"/>
          </a:xfrm>
          <a:prstGeom prst="rect">
            <a:avLst/>
          </a:prstGeom>
        </p:spPr>
        <p:txBody>
          <a:bodyPr anchorCtr="0" anchor="t" bIns="91425" lIns="91425" spcFirstLastPara="1" rIns="91425" wrap="square" tIns="91425"/>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8">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8"/>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idx="1" type="body"/>
          </p:nvPr>
        </p:nvSpPr>
        <p:spPr>
          <a:xfrm>
            <a:off x="1297500"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2" name="Google Shape;112;p8"/>
          <p:cNvSpPr txBox="1"/>
          <p:nvPr>
            <p:ph idx="2" type="body"/>
          </p:nvPr>
        </p:nvSpPr>
        <p:spPr>
          <a:xfrm>
            <a:off x="4933221"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3" name="Google Shape;11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4" name="Shape 114"/>
        <p:cNvGrpSpPr/>
        <p:nvPr/>
      </p:nvGrpSpPr>
      <p:grpSpPr>
        <a:xfrm>
          <a:off x="0" y="0"/>
          <a:ext cx="0" cy="0"/>
          <a:chOff x="0" y="0"/>
          <a:chExt cx="0" cy="0"/>
        </a:xfrm>
      </p:grpSpPr>
      <p:sp>
        <p:nvSpPr>
          <p:cNvPr id="115" name="Google Shape;115;p9">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9"/>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4" name="Shape 124"/>
        <p:cNvGrpSpPr/>
        <p:nvPr/>
      </p:nvGrpSpPr>
      <p:grpSpPr>
        <a:xfrm>
          <a:off x="0" y="0"/>
          <a:ext cx="0" cy="0"/>
          <a:chOff x="0" y="0"/>
          <a:chExt cx="0" cy="0"/>
        </a:xfrm>
      </p:grpSpPr>
      <p:sp>
        <p:nvSpPr>
          <p:cNvPr id="125" name="Google Shape;125;p10">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0"/>
          <p:cNvSpPr txBox="1"/>
          <p:nvPr>
            <p:ph type="title"/>
          </p:nvPr>
        </p:nvSpPr>
        <p:spPr>
          <a:xfrm>
            <a:off x="1297500" y="393750"/>
            <a:ext cx="3798900" cy="1493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idx="1" type="body"/>
          </p:nvPr>
        </p:nvSpPr>
        <p:spPr>
          <a:xfrm>
            <a:off x="1297500" y="1972550"/>
            <a:ext cx="3798900" cy="2415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s://www.wired.com/2016/08/researchers-hack-big-rig-truck-hijack-accelerator-brak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Google Shape;228;p17"/>
          <p:cNvPicPr preferRelativeResize="0"/>
          <p:nvPr/>
        </p:nvPicPr>
        <p:blipFill rotWithShape="1">
          <a:blip r:embed="rId3">
            <a:alphaModFix/>
          </a:blip>
          <a:srcRect b="0" l="2697" r="26691" t="0"/>
          <a:stretch/>
        </p:blipFill>
        <p:spPr>
          <a:xfrm>
            <a:off x="5353025" y="-277800"/>
            <a:ext cx="3790976" cy="3082750"/>
          </a:xfrm>
          <a:prstGeom prst="rect">
            <a:avLst/>
          </a:prstGeom>
          <a:noFill/>
          <a:ln>
            <a:noFill/>
          </a:ln>
        </p:spPr>
      </p:pic>
      <p:sp>
        <p:nvSpPr>
          <p:cNvPr id="229" name="Google Shape;229;p17"/>
          <p:cNvSpPr/>
          <p:nvPr/>
        </p:nvSpPr>
        <p:spPr>
          <a:xfrm flipH="1" rot="-5400000">
            <a:off x="5554550" y="-500125"/>
            <a:ext cx="3213300" cy="3965700"/>
          </a:xfrm>
          <a:prstGeom prst="rtTriangle">
            <a:avLst/>
          </a:prstGeom>
          <a:solidFill>
            <a:srgbClr val="1B212D">
              <a:alpha val="52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p:nvPr/>
        </p:nvSpPr>
        <p:spPr>
          <a:xfrm flipH="1" rot="5400000">
            <a:off x="5705225" y="-438225"/>
            <a:ext cx="3168900" cy="3974700"/>
          </a:xfrm>
          <a:prstGeom prst="rtTriangle">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7"/>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t>CSU Heavy Vehicle Security Team</a:t>
            </a:r>
            <a:endParaRPr/>
          </a:p>
        </p:txBody>
      </p:sp>
      <p:sp>
        <p:nvSpPr>
          <p:cNvPr id="232" name="Google Shape;232;p17"/>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PenJ1939</a:t>
            </a:r>
            <a:endParaRPr/>
          </a:p>
        </p:txBody>
      </p:sp>
      <p:pic>
        <p:nvPicPr>
          <p:cNvPr id="233" name="Google Shape;233;p17"/>
          <p:cNvPicPr preferRelativeResize="0"/>
          <p:nvPr/>
        </p:nvPicPr>
        <p:blipFill rotWithShape="1">
          <a:blip r:embed="rId3">
            <a:alphaModFix/>
          </a:blip>
          <a:srcRect b="45397" l="58875" r="28181" t="51515"/>
          <a:stretch/>
        </p:blipFill>
        <p:spPr>
          <a:xfrm>
            <a:off x="8347325" y="1507025"/>
            <a:ext cx="694876" cy="9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26"/>
          <p:cNvSpPr txBox="1"/>
          <p:nvPr>
            <p:ph type="title"/>
          </p:nvPr>
        </p:nvSpPr>
        <p:spPr>
          <a:xfrm>
            <a:off x="1340525" y="366850"/>
            <a:ext cx="4188000" cy="667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2400"/>
              <a:t>Contribute</a:t>
            </a:r>
            <a:endParaRPr sz="2400"/>
          </a:p>
        </p:txBody>
      </p:sp>
      <p:sp>
        <p:nvSpPr>
          <p:cNvPr id="312" name="Google Shape;312;p26"/>
          <p:cNvSpPr txBox="1"/>
          <p:nvPr>
            <p:ph idx="1" type="body"/>
          </p:nvPr>
        </p:nvSpPr>
        <p:spPr>
          <a:xfrm>
            <a:off x="5951925" y="1725050"/>
            <a:ext cx="2960100" cy="2445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Scripts can be uploaded to the database after verification</a:t>
            </a:r>
            <a:br>
              <a:rPr lang="en-GB" sz="1400"/>
            </a:br>
            <a:endParaRPr sz="1400"/>
          </a:p>
          <a:p>
            <a:pPr indent="-317500" lvl="0" marL="457200" rtl="0" algn="l">
              <a:spcBef>
                <a:spcPts val="0"/>
              </a:spcBef>
              <a:spcAft>
                <a:spcPts val="0"/>
              </a:spcAft>
              <a:buSzPts val="1400"/>
              <a:buChar char="●"/>
            </a:pPr>
            <a:r>
              <a:rPr lang="en-GB" sz="1400"/>
              <a:t>Annotations for scripts and modules</a:t>
            </a:r>
            <a:endParaRPr sz="1400"/>
          </a:p>
          <a:p>
            <a:pPr indent="0" lvl="0" marL="0" rtl="0" algn="l">
              <a:spcBef>
                <a:spcPts val="1600"/>
              </a:spcBef>
              <a:spcAft>
                <a:spcPts val="1600"/>
              </a:spcAft>
              <a:buNone/>
            </a:pPr>
            <a:r>
              <a:t/>
            </a:r>
            <a:endParaRPr sz="1400"/>
          </a:p>
        </p:txBody>
      </p:sp>
      <p:pic>
        <p:nvPicPr>
          <p:cNvPr id="313" name="Google Shape;313;p26"/>
          <p:cNvPicPr preferRelativeResize="0"/>
          <p:nvPr/>
        </p:nvPicPr>
        <p:blipFill rotWithShape="1">
          <a:blip r:embed="rId3">
            <a:alphaModFix/>
          </a:blip>
          <a:srcRect b="30516" l="0" r="0" t="0"/>
          <a:stretch/>
        </p:blipFill>
        <p:spPr>
          <a:xfrm>
            <a:off x="229975" y="1031600"/>
            <a:ext cx="5789400" cy="3804300"/>
          </a:xfrm>
          <a:prstGeom prst="rect">
            <a:avLst/>
          </a:prstGeom>
          <a:noFill/>
          <a:ln>
            <a:noFill/>
          </a:ln>
          <a:effectLst>
            <a:outerShdw blurRad="57150" rotWithShape="0" algn="bl" dir="5400000" dist="19050">
              <a:srgbClr val="000000">
                <a:alpha val="2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27"/>
          <p:cNvSpPr txBox="1"/>
          <p:nvPr>
            <p:ph type="title"/>
          </p:nvPr>
        </p:nvSpPr>
        <p:spPr>
          <a:xfrm>
            <a:off x="1340525" y="366850"/>
            <a:ext cx="4188000" cy="667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2400"/>
              <a:t>Distribute</a:t>
            </a:r>
            <a:endParaRPr sz="2400"/>
          </a:p>
        </p:txBody>
      </p:sp>
      <p:sp>
        <p:nvSpPr>
          <p:cNvPr id="319" name="Google Shape;319;p27"/>
          <p:cNvSpPr txBox="1"/>
          <p:nvPr>
            <p:ph idx="1" type="body"/>
          </p:nvPr>
        </p:nvSpPr>
        <p:spPr>
          <a:xfrm>
            <a:off x="5783600" y="1725050"/>
            <a:ext cx="3318600" cy="2522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Basic- and Regex-based search on documentation,  body and annotation</a:t>
            </a:r>
            <a:br>
              <a:rPr lang="en-GB" sz="1400"/>
            </a:br>
            <a:endParaRPr sz="1400"/>
          </a:p>
          <a:p>
            <a:pPr indent="-317500" lvl="0" marL="457200" rtl="0" algn="l">
              <a:spcBef>
                <a:spcPts val="0"/>
              </a:spcBef>
              <a:spcAft>
                <a:spcPts val="0"/>
              </a:spcAft>
              <a:buSzPts val="1400"/>
              <a:buChar char="●"/>
            </a:pPr>
            <a:r>
              <a:rPr lang="en-GB" sz="1400"/>
              <a:t>Accessible developer information</a:t>
            </a:r>
            <a:br>
              <a:rPr lang="en-GB" sz="1400"/>
            </a:br>
            <a:endParaRPr sz="1400"/>
          </a:p>
          <a:p>
            <a:pPr indent="-317500" lvl="0" marL="457200" rtl="0" algn="l">
              <a:spcBef>
                <a:spcPts val="0"/>
              </a:spcBef>
              <a:spcAft>
                <a:spcPts val="0"/>
              </a:spcAft>
              <a:buSzPts val="1400"/>
              <a:buChar char="●"/>
            </a:pPr>
            <a:r>
              <a:rPr lang="en-GB" sz="1400"/>
              <a:t>Download  other scripts for use with testing and research</a:t>
            </a:r>
            <a:endParaRPr sz="1400"/>
          </a:p>
        </p:txBody>
      </p:sp>
      <p:pic>
        <p:nvPicPr>
          <p:cNvPr id="320" name="Google Shape;320;p27"/>
          <p:cNvPicPr preferRelativeResize="0"/>
          <p:nvPr/>
        </p:nvPicPr>
        <p:blipFill rotWithShape="1">
          <a:blip r:embed="rId3">
            <a:alphaModFix/>
          </a:blip>
          <a:srcRect b="0" l="0" r="0" t="0"/>
          <a:stretch/>
        </p:blipFill>
        <p:spPr>
          <a:xfrm>
            <a:off x="148975" y="1761900"/>
            <a:ext cx="5773500" cy="1680600"/>
          </a:xfrm>
          <a:prstGeom prst="rect">
            <a:avLst/>
          </a:prstGeom>
          <a:noFill/>
          <a:ln>
            <a:noFill/>
          </a:ln>
          <a:effectLst>
            <a:outerShdw blurRad="57150" rotWithShape="0" algn="bl" dir="5400000" dist="19050">
              <a:srgbClr val="000000">
                <a:alpha val="12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2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PenJ1939: Testbed Architecture</a:t>
            </a:r>
            <a:endParaRPr/>
          </a:p>
        </p:txBody>
      </p:sp>
      <p:sp>
        <p:nvSpPr>
          <p:cNvPr id="326" name="Google Shape;326;p28"/>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7" name="Google Shape;327;p28"/>
          <p:cNvPicPr preferRelativeResize="0"/>
          <p:nvPr/>
        </p:nvPicPr>
        <p:blipFill>
          <a:blip r:embed="rId3">
            <a:alphaModFix/>
          </a:blip>
          <a:stretch>
            <a:fillRect/>
          </a:stretch>
        </p:blipFill>
        <p:spPr>
          <a:xfrm>
            <a:off x="1068800" y="865400"/>
            <a:ext cx="7792026" cy="4220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2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PenJ1939: Physical Testbed Features</a:t>
            </a:r>
            <a:endParaRPr/>
          </a:p>
        </p:txBody>
      </p:sp>
      <p:sp>
        <p:nvSpPr>
          <p:cNvPr id="333" name="Google Shape;333;p29"/>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GB" sz="1500"/>
              <a:t>Current Components:</a:t>
            </a:r>
            <a:endParaRPr sz="1500"/>
          </a:p>
          <a:p>
            <a:pPr indent="-323850" lvl="1" marL="914400" rtl="0" algn="l">
              <a:spcBef>
                <a:spcPts val="0"/>
              </a:spcBef>
              <a:spcAft>
                <a:spcPts val="0"/>
              </a:spcAft>
              <a:buSzPts val="1500"/>
              <a:buChar char="○"/>
            </a:pPr>
            <a:r>
              <a:rPr lang="en-GB" sz="1500"/>
              <a:t>Engine controller</a:t>
            </a:r>
            <a:endParaRPr sz="1500"/>
          </a:p>
          <a:p>
            <a:pPr indent="-323850" lvl="1" marL="914400" rtl="0" algn="l">
              <a:spcBef>
                <a:spcPts val="0"/>
              </a:spcBef>
              <a:spcAft>
                <a:spcPts val="0"/>
              </a:spcAft>
              <a:buSzPts val="1500"/>
              <a:buChar char="○"/>
            </a:pPr>
            <a:r>
              <a:rPr lang="en-GB" sz="1500"/>
              <a:t>2 CAN backbones</a:t>
            </a:r>
            <a:endParaRPr sz="1500"/>
          </a:p>
          <a:p>
            <a:pPr indent="-323850" lvl="1" marL="914400" rtl="0" algn="l">
              <a:spcBef>
                <a:spcPts val="0"/>
              </a:spcBef>
              <a:spcAft>
                <a:spcPts val="0"/>
              </a:spcAft>
              <a:buSzPts val="1500"/>
              <a:buChar char="○"/>
            </a:pPr>
            <a:r>
              <a:rPr lang="en-GB" sz="1500"/>
              <a:t>Arduino Bridge</a:t>
            </a:r>
            <a:endParaRPr sz="1500"/>
          </a:p>
          <a:p>
            <a:pPr indent="-323850" lvl="1" marL="914400" rtl="0" algn="l">
              <a:spcBef>
                <a:spcPts val="0"/>
              </a:spcBef>
              <a:spcAft>
                <a:spcPts val="0"/>
              </a:spcAft>
              <a:buSzPts val="1500"/>
              <a:buChar char="○"/>
            </a:pPr>
            <a:r>
              <a:rPr lang="en-GB" sz="1500"/>
              <a:t>Raspberry Pi Network Interface</a:t>
            </a:r>
            <a:endParaRPr sz="1500"/>
          </a:p>
          <a:p>
            <a:pPr indent="-323850" lvl="0" marL="457200" rtl="0" algn="l">
              <a:spcBef>
                <a:spcPts val="0"/>
              </a:spcBef>
              <a:spcAft>
                <a:spcPts val="0"/>
              </a:spcAft>
              <a:buSzPts val="1500"/>
              <a:buChar char="●"/>
            </a:pPr>
            <a:r>
              <a:rPr lang="en-GB" sz="1500"/>
              <a:t>Easily expanded</a:t>
            </a:r>
            <a:endParaRPr sz="1500"/>
          </a:p>
          <a:p>
            <a:pPr indent="-323850" lvl="0" marL="457200" rtl="0" algn="l">
              <a:spcBef>
                <a:spcPts val="0"/>
              </a:spcBef>
              <a:spcAft>
                <a:spcPts val="0"/>
              </a:spcAft>
              <a:buSzPts val="1500"/>
              <a:buChar char="●"/>
            </a:pPr>
            <a:r>
              <a:rPr lang="en-GB" sz="1500"/>
              <a:t>Easily swap broken hardware</a:t>
            </a:r>
            <a:endParaRPr sz="1500"/>
          </a:p>
          <a:p>
            <a:pPr indent="-323850" lvl="0" marL="457200" rtl="0" algn="l">
              <a:spcBef>
                <a:spcPts val="0"/>
              </a:spcBef>
              <a:spcAft>
                <a:spcPts val="0"/>
              </a:spcAft>
              <a:buSzPts val="1500"/>
              <a:buChar char="●"/>
            </a:pPr>
            <a:r>
              <a:rPr lang="en-GB" sz="1500"/>
              <a:t>Emulate power cycling to ensure repeatable tests</a:t>
            </a:r>
            <a:endParaRPr sz="1500"/>
          </a:p>
          <a:p>
            <a:pPr indent="0" lvl="0" marL="45720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3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PenJ1939: Database and Access Control</a:t>
            </a:r>
            <a:endParaRPr/>
          </a:p>
        </p:txBody>
      </p:sp>
      <p:sp>
        <p:nvSpPr>
          <p:cNvPr id="339" name="Google Shape;339;p30"/>
          <p:cNvSpPr txBox="1"/>
          <p:nvPr>
            <p:ph idx="1" type="body"/>
          </p:nvPr>
        </p:nvSpPr>
        <p:spPr>
          <a:xfrm>
            <a:off x="1297500" y="1567550"/>
            <a:ext cx="7919700" cy="2911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Vulnerabilities</a:t>
            </a:r>
            <a:endParaRPr sz="1400"/>
          </a:p>
          <a:p>
            <a:pPr indent="-317500" lvl="1" marL="914400" rtl="0" algn="l">
              <a:spcBef>
                <a:spcPts val="0"/>
              </a:spcBef>
              <a:spcAft>
                <a:spcPts val="0"/>
              </a:spcAft>
              <a:buSzPts val="1400"/>
              <a:buChar char="○"/>
            </a:pPr>
            <a:r>
              <a:rPr lang="en-GB" sz="1400"/>
              <a:t>Users can privately submit vulnerabilities to manufacturers</a:t>
            </a:r>
            <a:endParaRPr sz="1400"/>
          </a:p>
          <a:p>
            <a:pPr indent="-317500" lvl="0" marL="457200" rtl="0" algn="l">
              <a:spcBef>
                <a:spcPts val="0"/>
              </a:spcBef>
              <a:spcAft>
                <a:spcPts val="0"/>
              </a:spcAft>
              <a:buSzPts val="1400"/>
              <a:buChar char="●"/>
            </a:pPr>
            <a:r>
              <a:rPr lang="en-GB" sz="1400"/>
              <a:t>Exploit Scripts</a:t>
            </a:r>
            <a:endParaRPr sz="1400"/>
          </a:p>
          <a:p>
            <a:pPr indent="-317500" lvl="1" marL="914400" rtl="0" algn="l">
              <a:spcBef>
                <a:spcPts val="0"/>
              </a:spcBef>
              <a:spcAft>
                <a:spcPts val="0"/>
              </a:spcAft>
              <a:buSzPts val="1400"/>
              <a:buChar char="○"/>
            </a:pPr>
            <a:r>
              <a:rPr lang="en-GB" sz="1400"/>
              <a:t>Exploit scripts can be reviewed by peers/manufacturers before being publicly available</a:t>
            </a:r>
            <a:endParaRPr sz="1400"/>
          </a:p>
          <a:p>
            <a:pPr indent="-317500" lvl="0" marL="457200" rtl="0" algn="l">
              <a:spcBef>
                <a:spcPts val="0"/>
              </a:spcBef>
              <a:spcAft>
                <a:spcPts val="0"/>
              </a:spcAft>
              <a:buSzPts val="1400"/>
              <a:buChar char="●"/>
            </a:pPr>
            <a:r>
              <a:rPr lang="en-GB" sz="1400"/>
              <a:t>Saved CAN bus data</a:t>
            </a:r>
            <a:endParaRPr sz="1400"/>
          </a:p>
          <a:p>
            <a:pPr indent="-317500" lvl="1" marL="914400" rtl="0" algn="l">
              <a:spcBef>
                <a:spcPts val="0"/>
              </a:spcBef>
              <a:spcAft>
                <a:spcPts val="0"/>
              </a:spcAft>
              <a:buSzPts val="1400"/>
              <a:buChar char="○"/>
            </a:pPr>
            <a:r>
              <a:rPr lang="en-GB" sz="1400"/>
              <a:t>Allows users manufacturers to see real test data of exploits</a:t>
            </a:r>
            <a:endParaRPr sz="1400"/>
          </a:p>
          <a:p>
            <a:pPr indent="-317500" lvl="0" marL="457200" rtl="0" algn="l">
              <a:spcBef>
                <a:spcPts val="0"/>
              </a:spcBef>
              <a:spcAft>
                <a:spcPts val="0"/>
              </a:spcAft>
              <a:buSzPts val="1400"/>
              <a:buChar char="●"/>
            </a:pPr>
            <a:r>
              <a:rPr lang="en-GB" sz="1400"/>
              <a:t>Component information</a:t>
            </a:r>
            <a:endParaRPr sz="1400"/>
          </a:p>
          <a:p>
            <a:pPr indent="-317500" lvl="1" marL="914400" rtl="0" algn="l">
              <a:spcBef>
                <a:spcPts val="0"/>
              </a:spcBef>
              <a:spcAft>
                <a:spcPts val="0"/>
              </a:spcAft>
              <a:buSzPts val="1400"/>
              <a:buChar char="○"/>
            </a:pPr>
            <a:r>
              <a:rPr lang="en-GB" sz="1400"/>
              <a:t>Manufacturers can optionally mask </a:t>
            </a:r>
            <a:r>
              <a:rPr lang="en-GB" sz="1400"/>
              <a:t>proprietary</a:t>
            </a:r>
            <a:r>
              <a:rPr lang="en-GB" sz="1400"/>
              <a:t> CAN messages as well as other information about testbed components</a:t>
            </a:r>
            <a:endParaRPr sz="1400"/>
          </a:p>
          <a:p>
            <a:pPr indent="-317500" lvl="0" marL="457200" rtl="0" algn="l">
              <a:spcBef>
                <a:spcPts val="0"/>
              </a:spcBef>
              <a:spcAft>
                <a:spcPts val="0"/>
              </a:spcAft>
              <a:buSzPts val="1400"/>
              <a:buChar char="●"/>
            </a:pPr>
            <a:r>
              <a:rPr lang="en-GB" sz="1400"/>
              <a:t>User information and permissions</a:t>
            </a:r>
            <a:endParaRPr sz="1400"/>
          </a:p>
          <a:p>
            <a:pPr indent="-317500" lvl="1" marL="914400" rtl="0" algn="l">
              <a:spcBef>
                <a:spcPts val="0"/>
              </a:spcBef>
              <a:spcAft>
                <a:spcPts val="0"/>
              </a:spcAft>
              <a:buSzPts val="1400"/>
              <a:buChar char="○"/>
            </a:pPr>
            <a:r>
              <a:rPr lang="en-GB" sz="1400"/>
              <a:t>User information is safely stored and users are allowed specific access to testbed and </a:t>
            </a:r>
            <a:r>
              <a:rPr lang="en-GB" sz="1400"/>
              <a:t>database</a:t>
            </a:r>
            <a:r>
              <a:rPr lang="en-GB" sz="1400"/>
              <a:t> resources based on their role</a:t>
            </a:r>
            <a:endParaRPr sz="1400"/>
          </a:p>
          <a:p>
            <a:pPr indent="0" lvl="0" marL="0" rtl="0" algn="l">
              <a:spcBef>
                <a:spcPts val="160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3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Future Features</a:t>
            </a:r>
            <a:endParaRPr/>
          </a:p>
        </p:txBody>
      </p:sp>
      <p:sp>
        <p:nvSpPr>
          <p:cNvPr id="345" name="Google Shape;345;p31"/>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Forum and Reputation system</a:t>
            </a:r>
            <a:endParaRPr sz="1400"/>
          </a:p>
          <a:p>
            <a:pPr indent="-317500" lvl="1" marL="914400" rtl="0" algn="l">
              <a:spcBef>
                <a:spcPts val="0"/>
              </a:spcBef>
              <a:spcAft>
                <a:spcPts val="0"/>
              </a:spcAft>
              <a:buSzPts val="1400"/>
              <a:buChar char="○"/>
            </a:pPr>
            <a:r>
              <a:rPr lang="en-GB" sz="1400"/>
              <a:t>Allow users and manufacturers to have both public and private forums for vulnerabilities and exploit scripts</a:t>
            </a:r>
            <a:endParaRPr sz="1400"/>
          </a:p>
          <a:p>
            <a:pPr indent="-317500" lvl="1" marL="914400" rtl="0" algn="l">
              <a:spcBef>
                <a:spcPts val="0"/>
              </a:spcBef>
              <a:spcAft>
                <a:spcPts val="0"/>
              </a:spcAft>
              <a:buSzPts val="1400"/>
              <a:buChar char="○"/>
            </a:pPr>
            <a:r>
              <a:rPr lang="en-GB" sz="1400"/>
              <a:t>Reputation system to encourage users to continue to use system, and generate constructive competition</a:t>
            </a:r>
            <a:endParaRPr sz="1400"/>
          </a:p>
          <a:p>
            <a:pPr indent="-317500" lvl="0" marL="457200" rtl="0" algn="l">
              <a:spcBef>
                <a:spcPts val="0"/>
              </a:spcBef>
              <a:spcAft>
                <a:spcPts val="0"/>
              </a:spcAft>
              <a:buSzPts val="1400"/>
              <a:buChar char="●"/>
            </a:pPr>
            <a:r>
              <a:rPr lang="en-GB" sz="1400"/>
              <a:t>Recovery	</a:t>
            </a:r>
            <a:endParaRPr sz="1400"/>
          </a:p>
          <a:p>
            <a:pPr indent="-317500" lvl="1" marL="914400" rtl="0" algn="l">
              <a:spcBef>
                <a:spcPts val="0"/>
              </a:spcBef>
              <a:spcAft>
                <a:spcPts val="0"/>
              </a:spcAft>
              <a:buSzPts val="1400"/>
              <a:buChar char="○"/>
            </a:pPr>
            <a:r>
              <a:rPr lang="en-GB" sz="1400"/>
              <a:t>Ability to save state (Adump and load memory from ECUs)</a:t>
            </a:r>
            <a:endParaRPr sz="1400"/>
          </a:p>
          <a:p>
            <a:pPr indent="-317500" lvl="0" marL="457200" rtl="0" algn="l">
              <a:spcBef>
                <a:spcPts val="0"/>
              </a:spcBef>
              <a:spcAft>
                <a:spcPts val="0"/>
              </a:spcAft>
              <a:buSzPts val="1400"/>
              <a:buChar char="●"/>
            </a:pPr>
            <a:r>
              <a:rPr lang="en-GB" sz="1400"/>
              <a:t>Multiple user sessions on testbed</a:t>
            </a:r>
            <a:endParaRPr sz="1400"/>
          </a:p>
          <a:p>
            <a:pPr indent="-317500" lvl="0" marL="457200" rtl="0" algn="l">
              <a:spcBef>
                <a:spcPts val="0"/>
              </a:spcBef>
              <a:spcAft>
                <a:spcPts val="0"/>
              </a:spcAft>
              <a:buSzPts val="1400"/>
              <a:buChar char="●"/>
            </a:pPr>
            <a:r>
              <a:rPr lang="en-GB" sz="1400"/>
              <a:t>Possible virtualization of ECU components</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32"/>
          <p:cNvSpPr txBox="1"/>
          <p:nvPr>
            <p:ph type="title"/>
          </p:nvPr>
        </p:nvSpPr>
        <p:spPr>
          <a:xfrm>
            <a:off x="645300" y="1833775"/>
            <a:ext cx="3063300" cy="69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Thank you!</a:t>
            </a:r>
            <a:endParaRPr/>
          </a:p>
        </p:txBody>
      </p:sp>
      <p:sp>
        <p:nvSpPr>
          <p:cNvPr id="351" name="Google Shape;351;p32"/>
          <p:cNvSpPr txBox="1"/>
          <p:nvPr>
            <p:ph idx="1" type="body"/>
          </p:nvPr>
        </p:nvSpPr>
        <p:spPr>
          <a:xfrm>
            <a:off x="645300" y="2644025"/>
            <a:ext cx="3063300" cy="97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400">
                <a:latin typeface="Arial"/>
                <a:ea typeface="Arial"/>
                <a:cs typeface="Arial"/>
                <a:sym typeface="Arial"/>
              </a:rPr>
              <a:t>What are your questions?</a:t>
            </a:r>
            <a:endParaRPr sz="1400"/>
          </a:p>
        </p:txBody>
      </p:sp>
      <p:pic>
        <p:nvPicPr>
          <p:cNvPr id="352" name="Google Shape;352;p32"/>
          <p:cNvPicPr preferRelativeResize="0"/>
          <p:nvPr/>
        </p:nvPicPr>
        <p:blipFill>
          <a:blip r:embed="rId3">
            <a:alphaModFix/>
          </a:blip>
          <a:stretch>
            <a:fillRect/>
          </a:stretch>
        </p:blipFill>
        <p:spPr>
          <a:xfrm>
            <a:off x="3779100" y="582575"/>
            <a:ext cx="3665351" cy="1985251"/>
          </a:xfrm>
          <a:prstGeom prst="rect">
            <a:avLst/>
          </a:prstGeom>
          <a:noFill/>
          <a:ln>
            <a:noFill/>
          </a:ln>
        </p:spPr>
      </p:pic>
      <p:grpSp>
        <p:nvGrpSpPr>
          <p:cNvPr id="353" name="Google Shape;353;p32"/>
          <p:cNvGrpSpPr/>
          <p:nvPr/>
        </p:nvGrpSpPr>
        <p:grpSpPr>
          <a:xfrm>
            <a:off x="5746895" y="2526166"/>
            <a:ext cx="3159984" cy="2439109"/>
            <a:chOff x="3553042" y="1657806"/>
            <a:chExt cx="3461100" cy="2671532"/>
          </a:xfrm>
        </p:grpSpPr>
        <p:sp>
          <p:nvSpPr>
            <p:cNvPr id="354" name="Google Shape;354;p32"/>
            <p:cNvSpPr/>
            <p:nvPr/>
          </p:nvSpPr>
          <p:spPr>
            <a:xfrm>
              <a:off x="4856024" y="3625653"/>
              <a:ext cx="944700" cy="663300"/>
            </a:xfrm>
            <a:prstGeom prst="trapezoid">
              <a:avLst>
                <a:gd fmla="val 25000" name="adj"/>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2"/>
            <p:cNvSpPr/>
            <p:nvPr/>
          </p:nvSpPr>
          <p:spPr>
            <a:xfrm rot="10800000">
              <a:off x="4953871" y="3681997"/>
              <a:ext cx="400200" cy="606600"/>
            </a:xfrm>
            <a:prstGeom prst="triangle">
              <a:avLst>
                <a:gd fmla="val 96745"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2"/>
            <p:cNvSpPr/>
            <p:nvPr/>
          </p:nvSpPr>
          <p:spPr>
            <a:xfrm>
              <a:off x="4767796" y="3681816"/>
              <a:ext cx="163500" cy="606600"/>
            </a:xfrm>
            <a:prstGeom prst="triangle">
              <a:avLst>
                <a:gd fmla="val 98558"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2"/>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2"/>
            <p:cNvSpPr/>
            <p:nvPr/>
          </p:nvSpPr>
          <p:spPr>
            <a:xfrm rot="10800000">
              <a:off x="4668343" y="4283738"/>
              <a:ext cx="1230600" cy="456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2"/>
            <p:cNvSpPr/>
            <p:nvPr/>
          </p:nvSpPr>
          <p:spPr>
            <a:xfrm>
              <a:off x="4926950" y="3681915"/>
              <a:ext cx="42900" cy="5943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2"/>
            <p:cNvSpPr/>
            <p:nvPr/>
          </p:nvSpPr>
          <p:spPr>
            <a:xfrm>
              <a:off x="3553042" y="1674645"/>
              <a:ext cx="3461100" cy="2014500"/>
            </a:xfrm>
            <a:prstGeom prst="roundRect">
              <a:avLst>
                <a:gd fmla="val 1882"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2"/>
            <p:cNvSpPr/>
            <p:nvPr/>
          </p:nvSpPr>
          <p:spPr>
            <a:xfrm>
              <a:off x="3553042" y="1657806"/>
              <a:ext cx="3461100" cy="2014500"/>
            </a:xfrm>
            <a:prstGeom prst="roundRect">
              <a:avLst>
                <a:gd fmla="val 1764"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offset_comp_342327_edited.jpg" id="362" name="Google Shape;362;p32"/>
          <p:cNvPicPr preferRelativeResize="0"/>
          <p:nvPr/>
        </p:nvPicPr>
        <p:blipFill rotWithShape="1">
          <a:blip r:embed="rId4">
            <a:alphaModFix/>
          </a:blip>
          <a:srcRect b="26215" l="45356" r="19582" t="50734"/>
          <a:stretch/>
        </p:blipFill>
        <p:spPr>
          <a:xfrm>
            <a:off x="5795205" y="2578313"/>
            <a:ext cx="3063300" cy="1745700"/>
          </a:xfrm>
          <a:prstGeom prst="rect">
            <a:avLst/>
          </a:prstGeom>
          <a:noFill/>
          <a:ln>
            <a:noFill/>
          </a:ln>
        </p:spPr>
      </p:pic>
      <p:sp>
        <p:nvSpPr>
          <p:cNvPr id="363" name="Google Shape;363;p32"/>
          <p:cNvSpPr/>
          <p:nvPr/>
        </p:nvSpPr>
        <p:spPr>
          <a:xfrm flipH="1">
            <a:off x="5794992" y="2579271"/>
            <a:ext cx="3063300" cy="1743300"/>
          </a:xfrm>
          <a:prstGeom prst="rtTriangle">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32"/>
          <p:cNvPicPr preferRelativeResize="0"/>
          <p:nvPr/>
        </p:nvPicPr>
        <p:blipFill rotWithShape="1">
          <a:blip r:embed="rId5">
            <a:alphaModFix/>
          </a:blip>
          <a:srcRect b="0" l="0" r="9608" t="0"/>
          <a:stretch/>
        </p:blipFill>
        <p:spPr>
          <a:xfrm>
            <a:off x="5795000" y="2578325"/>
            <a:ext cx="3063300" cy="1745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1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Heavy Vehicle Security</a:t>
            </a:r>
            <a:endParaRPr/>
          </a:p>
        </p:txBody>
      </p:sp>
      <p:sp>
        <p:nvSpPr>
          <p:cNvPr id="239" name="Google Shape;239;p18"/>
          <p:cNvSpPr txBox="1"/>
          <p:nvPr>
            <p:ph idx="1" type="body"/>
          </p:nvPr>
        </p:nvSpPr>
        <p:spPr>
          <a:xfrm>
            <a:off x="840300" y="1567550"/>
            <a:ext cx="3987900" cy="3152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Commercial vehicles use SAE J1939</a:t>
            </a:r>
            <a:endParaRPr sz="1400"/>
          </a:p>
          <a:p>
            <a:pPr indent="-317500" lvl="1" marL="914400" rtl="0" algn="l">
              <a:spcBef>
                <a:spcPts val="0"/>
              </a:spcBef>
              <a:spcAft>
                <a:spcPts val="0"/>
              </a:spcAft>
              <a:buSzPts val="1400"/>
              <a:buChar char="○"/>
            </a:pPr>
            <a:r>
              <a:rPr lang="en-GB" sz="1400"/>
              <a:t>More susceptible to attacks because of such a common protocol stack</a:t>
            </a:r>
            <a:endParaRPr sz="1400"/>
          </a:p>
          <a:p>
            <a:pPr indent="-317500" lvl="0" marL="457200" rtl="0" algn="l">
              <a:spcBef>
                <a:spcPts val="0"/>
              </a:spcBef>
              <a:spcAft>
                <a:spcPts val="0"/>
              </a:spcAft>
              <a:buSzPts val="1400"/>
              <a:buChar char="●"/>
            </a:pPr>
            <a:r>
              <a:rPr lang="en-GB" sz="1400"/>
              <a:t>Very similar attack surfaces to passenger vehicles</a:t>
            </a:r>
            <a:endParaRPr sz="1400"/>
          </a:p>
          <a:p>
            <a:pPr indent="-317500" lvl="1" marL="914400" rtl="0" algn="l">
              <a:spcBef>
                <a:spcPts val="0"/>
              </a:spcBef>
              <a:spcAft>
                <a:spcPts val="0"/>
              </a:spcAft>
              <a:buSzPts val="1400"/>
              <a:buChar char="○"/>
            </a:pPr>
            <a:r>
              <a:rPr lang="en-GB" sz="1400"/>
              <a:t>But attacks are more financially motivated</a:t>
            </a:r>
            <a:endParaRPr sz="1400"/>
          </a:p>
          <a:p>
            <a:pPr indent="-317500" lvl="0" marL="457200" rtl="0" algn="l">
              <a:spcBef>
                <a:spcPts val="0"/>
              </a:spcBef>
              <a:spcAft>
                <a:spcPts val="0"/>
              </a:spcAft>
              <a:buSzPts val="1400"/>
              <a:buChar char="●"/>
            </a:pPr>
            <a:r>
              <a:rPr lang="en-GB" sz="1400"/>
              <a:t>Timely and effective solutions are needed</a:t>
            </a:r>
            <a:endParaRPr sz="1400"/>
          </a:p>
          <a:p>
            <a:pPr indent="0" lvl="0" marL="0" rtl="0" algn="l">
              <a:spcBef>
                <a:spcPts val="1600"/>
              </a:spcBef>
              <a:spcAft>
                <a:spcPts val="1600"/>
              </a:spcAft>
              <a:buNone/>
            </a:pPr>
            <a:r>
              <a:t/>
            </a:r>
            <a:endParaRPr/>
          </a:p>
        </p:txBody>
      </p:sp>
      <p:pic>
        <p:nvPicPr>
          <p:cNvPr descr="https://www.wired.com/2016/08/researchers-hack-big-rig-truck-hijack-accelerator-brakes/ " id="240" name="Google Shape;240;p18" title="Hackers Hijack Big Rig"/>
          <p:cNvPicPr preferRelativeResize="0"/>
          <p:nvPr/>
        </p:nvPicPr>
        <p:blipFill>
          <a:blip r:embed="rId3">
            <a:alphaModFix/>
          </a:blip>
          <a:stretch>
            <a:fillRect/>
          </a:stretch>
        </p:blipFill>
        <p:spPr>
          <a:xfrm>
            <a:off x="5137750" y="691250"/>
            <a:ext cx="3639175" cy="3871575"/>
          </a:xfrm>
          <a:prstGeom prst="rect">
            <a:avLst/>
          </a:prstGeom>
          <a:noFill/>
          <a:ln>
            <a:noFill/>
          </a:ln>
        </p:spPr>
      </p:pic>
      <p:sp>
        <p:nvSpPr>
          <p:cNvPr id="241" name="Google Shape;241;p18"/>
          <p:cNvSpPr txBox="1"/>
          <p:nvPr/>
        </p:nvSpPr>
        <p:spPr>
          <a:xfrm>
            <a:off x="5095550" y="4474700"/>
            <a:ext cx="3816300" cy="3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700" u="sng">
                <a:solidFill>
                  <a:schemeClr val="hlink"/>
                </a:solidFill>
                <a:latin typeface="Lato"/>
                <a:ea typeface="Lato"/>
                <a:cs typeface="Lato"/>
                <a:sym typeface="Lato"/>
                <a:hlinkClick r:id="rId4"/>
              </a:rPr>
              <a:t>https://www.wired.com/2016/08/researchers-hack-big-rig-truck-hijack-accelerator-brakes/</a:t>
            </a:r>
            <a:r>
              <a:rPr lang="en-GB" sz="700">
                <a:solidFill>
                  <a:srgbClr val="FFFFFF"/>
                </a:solidFill>
                <a:latin typeface="Lato"/>
                <a:ea typeface="Lato"/>
                <a:cs typeface="Lato"/>
                <a:sym typeface="Lato"/>
              </a:rPr>
              <a:t> </a:t>
            </a:r>
            <a:endParaRPr sz="700">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1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Testing Environments</a:t>
            </a:r>
            <a:endParaRPr/>
          </a:p>
        </p:txBody>
      </p:sp>
      <p:sp>
        <p:nvSpPr>
          <p:cNvPr id="247" name="Google Shape;247;p19"/>
          <p:cNvSpPr txBox="1"/>
          <p:nvPr>
            <p:ph idx="1" type="body"/>
          </p:nvPr>
        </p:nvSpPr>
        <p:spPr>
          <a:xfrm>
            <a:off x="4290850" y="1612650"/>
            <a:ext cx="4815300" cy="2896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Arial"/>
              <a:buChar char="●"/>
            </a:pPr>
            <a:r>
              <a:rPr lang="en-GB" sz="1400"/>
              <a:t>Researchers need access to either real trucks or real-world data, but…</a:t>
            </a:r>
            <a:endParaRPr sz="1400"/>
          </a:p>
          <a:p>
            <a:pPr indent="-317500" lvl="0" marL="457200" rtl="0" algn="l">
              <a:spcBef>
                <a:spcPts val="0"/>
              </a:spcBef>
              <a:spcAft>
                <a:spcPts val="0"/>
              </a:spcAft>
              <a:buSzPts val="1400"/>
              <a:buChar char="●"/>
            </a:pPr>
            <a:r>
              <a:rPr lang="en-GB" sz="1400"/>
              <a:t>No collection of automotive exploits and attack data exist</a:t>
            </a:r>
            <a:endParaRPr sz="1400"/>
          </a:p>
          <a:p>
            <a:pPr indent="-317500" lvl="0" marL="457200" rtl="0" algn="l">
              <a:spcBef>
                <a:spcPts val="0"/>
              </a:spcBef>
              <a:spcAft>
                <a:spcPts val="0"/>
              </a:spcAft>
              <a:buSzPts val="1400"/>
              <a:buFont typeface="Arial"/>
              <a:buChar char="●"/>
            </a:pPr>
            <a:r>
              <a:rPr lang="en-GB" sz="1400"/>
              <a:t>Commercial trucks are expensive</a:t>
            </a:r>
            <a:endParaRPr sz="1400"/>
          </a:p>
          <a:p>
            <a:pPr indent="-317500" lvl="1" marL="914400" rtl="0" algn="l">
              <a:spcBef>
                <a:spcPts val="0"/>
              </a:spcBef>
              <a:spcAft>
                <a:spcPts val="0"/>
              </a:spcAft>
              <a:buSzPts val="1400"/>
              <a:buChar char="○"/>
            </a:pPr>
            <a:r>
              <a:rPr lang="en-GB" sz="1400"/>
              <a:t>From $120,000 to $180,000 for newer models</a:t>
            </a:r>
            <a:endParaRPr sz="1400"/>
          </a:p>
          <a:p>
            <a:pPr indent="-317500" lvl="0" marL="457200" rtl="0" algn="l">
              <a:spcBef>
                <a:spcPts val="0"/>
              </a:spcBef>
              <a:spcAft>
                <a:spcPts val="0"/>
              </a:spcAft>
              <a:buSzPts val="1400"/>
              <a:buChar char="●"/>
            </a:pPr>
            <a:r>
              <a:rPr lang="en-GB" sz="1400"/>
              <a:t>No publicly accessible testbed exists that we know of</a:t>
            </a:r>
            <a:endParaRPr sz="1400"/>
          </a:p>
          <a:p>
            <a:pPr indent="0" lvl="0" marL="0" rtl="0" algn="l">
              <a:spcBef>
                <a:spcPts val="1600"/>
              </a:spcBef>
              <a:spcAft>
                <a:spcPts val="1600"/>
              </a:spcAft>
              <a:buNone/>
            </a:pPr>
            <a:r>
              <a:t/>
            </a:r>
            <a:endParaRPr/>
          </a:p>
        </p:txBody>
      </p:sp>
      <p:pic>
        <p:nvPicPr>
          <p:cNvPr descr="https://www.fitzgeraldgliderkits.com/kenworth/kenworth-w900/ " id="248" name="Google Shape;248;p19" title="Three Kenworth W900’s, side by side"/>
          <p:cNvPicPr preferRelativeResize="0"/>
          <p:nvPr/>
        </p:nvPicPr>
        <p:blipFill>
          <a:blip r:embed="rId3">
            <a:alphaModFix/>
          </a:blip>
          <a:stretch>
            <a:fillRect/>
          </a:stretch>
        </p:blipFill>
        <p:spPr>
          <a:xfrm>
            <a:off x="211725" y="1720725"/>
            <a:ext cx="4120989" cy="2026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Competing On Security</a:t>
            </a:r>
            <a:endParaRPr/>
          </a:p>
        </p:txBody>
      </p:sp>
      <p:sp>
        <p:nvSpPr>
          <p:cNvPr id="254" name="Google Shape;254;p20"/>
          <p:cNvSpPr txBox="1"/>
          <p:nvPr>
            <p:ph idx="1" type="body"/>
          </p:nvPr>
        </p:nvSpPr>
        <p:spPr>
          <a:xfrm>
            <a:off x="612400" y="1514850"/>
            <a:ext cx="4439100" cy="2113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In other fields, best practice has been to create and adhere to standards</a:t>
            </a:r>
            <a:endParaRPr sz="1400"/>
          </a:p>
          <a:p>
            <a:pPr indent="-317500" lvl="1" marL="914400" rtl="0" algn="l">
              <a:spcBef>
                <a:spcPts val="0"/>
              </a:spcBef>
              <a:spcAft>
                <a:spcPts val="0"/>
              </a:spcAft>
              <a:buSzPts val="1400"/>
              <a:buChar char="○"/>
            </a:pPr>
            <a:r>
              <a:rPr lang="en-GB" sz="1400"/>
              <a:t>J1939 Standard is lacking in security recommendations</a:t>
            </a:r>
            <a:endParaRPr sz="1400"/>
          </a:p>
          <a:p>
            <a:pPr indent="-317500" lvl="1" marL="914400" rtl="0" algn="l">
              <a:spcBef>
                <a:spcPts val="0"/>
              </a:spcBef>
              <a:spcAft>
                <a:spcPts val="0"/>
              </a:spcAft>
              <a:buSzPts val="1400"/>
              <a:buChar char="○"/>
            </a:pPr>
            <a:r>
              <a:rPr lang="en-GB" sz="1400"/>
              <a:t>SAE attempting to incorporate more security features into the protocol</a:t>
            </a:r>
            <a:endParaRPr sz="1400"/>
          </a:p>
          <a:p>
            <a:pPr indent="-317500" lvl="0" marL="457200" rtl="0" algn="l">
              <a:spcBef>
                <a:spcPts val="0"/>
              </a:spcBef>
              <a:spcAft>
                <a:spcPts val="0"/>
              </a:spcAft>
              <a:buSzPts val="1400"/>
              <a:buChar char="●"/>
            </a:pPr>
            <a:r>
              <a:rPr lang="en-GB" sz="1400"/>
              <a:t>Security by obscurity is easily exploited </a:t>
            </a:r>
            <a:endParaRPr/>
          </a:p>
        </p:txBody>
      </p:sp>
      <p:pic>
        <p:nvPicPr>
          <p:cNvPr id="255" name="Google Shape;255;p20"/>
          <p:cNvPicPr preferRelativeResize="0"/>
          <p:nvPr/>
        </p:nvPicPr>
        <p:blipFill>
          <a:blip r:embed="rId3">
            <a:alphaModFix/>
          </a:blip>
          <a:stretch>
            <a:fillRect/>
          </a:stretch>
        </p:blipFill>
        <p:spPr>
          <a:xfrm>
            <a:off x="4947075" y="1470501"/>
            <a:ext cx="3736825" cy="2507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Our Solution: PenJ1939</a:t>
            </a:r>
            <a:endParaRPr/>
          </a:p>
        </p:txBody>
      </p:sp>
      <p:sp>
        <p:nvSpPr>
          <p:cNvPr id="261" name="Google Shape;261;p21"/>
          <p:cNvSpPr txBox="1"/>
          <p:nvPr>
            <p:ph idx="1" type="body"/>
          </p:nvPr>
        </p:nvSpPr>
        <p:spPr>
          <a:xfrm>
            <a:off x="3763550" y="1080275"/>
            <a:ext cx="4536300" cy="1766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t>PenJ1939: </a:t>
            </a:r>
            <a:endParaRPr sz="1500"/>
          </a:p>
          <a:p>
            <a:pPr indent="-323850" lvl="0" marL="457200" rtl="0" algn="l">
              <a:spcBef>
                <a:spcPts val="1600"/>
              </a:spcBef>
              <a:spcAft>
                <a:spcPts val="0"/>
              </a:spcAft>
              <a:buSzPts val="1500"/>
              <a:buChar char="●"/>
            </a:pPr>
            <a:r>
              <a:rPr lang="en-GB" sz="1500"/>
              <a:t>Vulnerability testing platform that allows users to have access to real hardware. </a:t>
            </a:r>
            <a:endParaRPr sz="1500"/>
          </a:p>
          <a:p>
            <a:pPr indent="-323850" lvl="0" marL="457200" rtl="0" algn="l">
              <a:spcBef>
                <a:spcPts val="0"/>
              </a:spcBef>
              <a:spcAft>
                <a:spcPts val="0"/>
              </a:spcAft>
              <a:buSzPts val="1500"/>
              <a:buChar char="●"/>
            </a:pPr>
            <a:r>
              <a:rPr lang="en-GB" sz="1500"/>
              <a:t>Exploit database for J1939 protocol and ECU attacks</a:t>
            </a:r>
            <a:endParaRPr sz="1500"/>
          </a:p>
        </p:txBody>
      </p:sp>
      <p:pic>
        <p:nvPicPr>
          <p:cNvPr id="262" name="Google Shape;262;p21"/>
          <p:cNvPicPr preferRelativeResize="0"/>
          <p:nvPr/>
        </p:nvPicPr>
        <p:blipFill rotWithShape="1">
          <a:blip r:embed="rId3">
            <a:alphaModFix/>
          </a:blip>
          <a:srcRect b="0" l="0" r="0" t="13149"/>
          <a:stretch/>
        </p:blipFill>
        <p:spPr>
          <a:xfrm>
            <a:off x="0" y="2770675"/>
            <a:ext cx="9144000" cy="2372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2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Features of PenJ1939</a:t>
            </a:r>
            <a:endParaRPr/>
          </a:p>
          <a:p>
            <a:pPr indent="0" lvl="0" marL="0" rtl="0" algn="l">
              <a:spcBef>
                <a:spcPts val="0"/>
              </a:spcBef>
              <a:spcAft>
                <a:spcPts val="0"/>
              </a:spcAft>
              <a:buNone/>
            </a:pPr>
            <a:r>
              <a:t/>
            </a:r>
            <a:endParaRPr/>
          </a:p>
        </p:txBody>
      </p:sp>
      <p:sp>
        <p:nvSpPr>
          <p:cNvPr id="268" name="Google Shape;268;p22"/>
          <p:cNvSpPr txBox="1"/>
          <p:nvPr>
            <p:ph idx="1" type="body"/>
          </p:nvPr>
        </p:nvSpPr>
        <p:spPr>
          <a:xfrm>
            <a:off x="1297500" y="1266100"/>
            <a:ext cx="7038900" cy="3293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GB" sz="1600"/>
              <a:t>Webpage</a:t>
            </a:r>
            <a:endParaRPr sz="1600"/>
          </a:p>
          <a:p>
            <a:pPr indent="-330200" lvl="1" marL="914400" rtl="0" algn="l">
              <a:spcBef>
                <a:spcPts val="0"/>
              </a:spcBef>
              <a:spcAft>
                <a:spcPts val="0"/>
              </a:spcAft>
              <a:buSzPts val="1600"/>
              <a:buChar char="○"/>
            </a:pPr>
            <a:r>
              <a:rPr lang="en-GB" sz="1600"/>
              <a:t>Simple UI with access to scripting tools, vulnerability database,  and user forum</a:t>
            </a:r>
            <a:endParaRPr sz="1600"/>
          </a:p>
          <a:p>
            <a:pPr indent="-330200" lvl="0" marL="457200" marR="0" rtl="0" algn="l">
              <a:lnSpc>
                <a:spcPct val="115000"/>
              </a:lnSpc>
              <a:spcBef>
                <a:spcPts val="0"/>
              </a:spcBef>
              <a:spcAft>
                <a:spcPts val="0"/>
              </a:spcAft>
              <a:buClr>
                <a:schemeClr val="lt1"/>
              </a:buClr>
              <a:buSzPts val="1600"/>
              <a:buFont typeface="Lato"/>
              <a:buChar char="●"/>
            </a:pPr>
            <a:r>
              <a:rPr lang="en-GB" sz="1600"/>
              <a:t>Testbed</a:t>
            </a:r>
            <a:endParaRPr sz="1600"/>
          </a:p>
          <a:p>
            <a:pPr indent="-330200" lvl="1" marL="914400" rtl="0" algn="l">
              <a:spcBef>
                <a:spcPts val="0"/>
              </a:spcBef>
              <a:spcAft>
                <a:spcPts val="0"/>
              </a:spcAft>
              <a:buSzPts val="1600"/>
              <a:buChar char="○"/>
            </a:pPr>
            <a:r>
              <a:rPr lang="en-GB" sz="1600"/>
              <a:t>Scripting toolbox with  live python editor</a:t>
            </a:r>
            <a:endParaRPr sz="1600"/>
          </a:p>
          <a:p>
            <a:pPr indent="-330200" lvl="0" marL="457200" rtl="0" algn="l">
              <a:spcBef>
                <a:spcPts val="0"/>
              </a:spcBef>
              <a:spcAft>
                <a:spcPts val="0"/>
              </a:spcAft>
              <a:buSzPts val="1600"/>
              <a:buChar char="●"/>
            </a:pPr>
            <a:r>
              <a:rPr lang="en-GB" sz="1600"/>
              <a:t>Database</a:t>
            </a:r>
            <a:endParaRPr sz="1600"/>
          </a:p>
          <a:p>
            <a:pPr indent="-330200" lvl="1" marL="914400" rtl="0" algn="l">
              <a:spcBef>
                <a:spcPts val="0"/>
              </a:spcBef>
              <a:spcAft>
                <a:spcPts val="0"/>
              </a:spcAft>
              <a:buSzPts val="1600"/>
              <a:buChar char="○"/>
            </a:pPr>
            <a:r>
              <a:rPr lang="en-GB" sz="1600"/>
              <a:t>Database for vulnerabilities and exploits </a:t>
            </a:r>
            <a:endParaRPr sz="1600"/>
          </a:p>
          <a:p>
            <a:pPr indent="-330200" lvl="1" marL="914400" rtl="0" algn="l">
              <a:spcBef>
                <a:spcPts val="0"/>
              </a:spcBef>
              <a:spcAft>
                <a:spcPts val="0"/>
              </a:spcAft>
              <a:buSzPts val="1600"/>
              <a:buChar char="○"/>
            </a:pPr>
            <a:r>
              <a:rPr lang="en-GB" sz="1600"/>
              <a:t>Sort by product, protocol, etc</a:t>
            </a:r>
            <a:endParaRPr sz="1600"/>
          </a:p>
          <a:p>
            <a:pPr indent="-330200" lvl="0" marL="457200" rtl="0" algn="l">
              <a:spcBef>
                <a:spcPts val="0"/>
              </a:spcBef>
              <a:spcAft>
                <a:spcPts val="0"/>
              </a:spcAft>
              <a:buSzPts val="1600"/>
              <a:buChar char="●"/>
            </a:pPr>
            <a:r>
              <a:rPr lang="en-GB" sz="1600"/>
              <a:t>Extensive Privacy and Access Controls</a:t>
            </a:r>
            <a:endParaRPr sz="1600"/>
          </a:p>
          <a:p>
            <a:pPr indent="-330200" lvl="1" marL="914400" rtl="0" algn="l">
              <a:spcBef>
                <a:spcPts val="0"/>
              </a:spcBef>
              <a:spcAft>
                <a:spcPts val="0"/>
              </a:spcAft>
              <a:buSzPts val="1600"/>
              <a:buChar char="○"/>
            </a:pPr>
            <a:r>
              <a:rPr lang="en-GB" sz="1600"/>
              <a:t>Gives manufacturers peace of mind</a:t>
            </a:r>
            <a:endParaRPr sz="1600"/>
          </a:p>
          <a:p>
            <a:pPr indent="-330200" lvl="1" marL="914400" rtl="0" algn="l">
              <a:spcBef>
                <a:spcPts val="0"/>
              </a:spcBef>
              <a:spcAft>
                <a:spcPts val="0"/>
              </a:spcAft>
              <a:buSzPts val="1600"/>
              <a:buChar char="○"/>
            </a:pPr>
            <a:r>
              <a:rPr lang="en-GB" sz="1600"/>
              <a:t>Allows for responsible and safe disclosure of vulnerabilities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23"/>
          <p:cNvSpPr txBox="1"/>
          <p:nvPr>
            <p:ph type="title"/>
          </p:nvPr>
        </p:nvSpPr>
        <p:spPr>
          <a:xfrm>
            <a:off x="1297500" y="393750"/>
            <a:ext cx="7038900" cy="54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PenJ1939: Web-based User Interface</a:t>
            </a:r>
            <a:endParaRPr/>
          </a:p>
        </p:txBody>
      </p:sp>
      <p:sp>
        <p:nvSpPr>
          <p:cNvPr id="274" name="Google Shape;274;p23"/>
          <p:cNvSpPr txBox="1"/>
          <p:nvPr>
            <p:ph idx="2" type="body"/>
          </p:nvPr>
        </p:nvSpPr>
        <p:spPr>
          <a:xfrm>
            <a:off x="923850" y="1580575"/>
            <a:ext cx="3685800" cy="275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GB" sz="1600"/>
              <a:t>Access to exploit database</a:t>
            </a:r>
            <a:endParaRPr sz="1600"/>
          </a:p>
          <a:p>
            <a:pPr indent="-330200" lvl="1" marL="914400" rtl="0" algn="l">
              <a:spcBef>
                <a:spcPts val="0"/>
              </a:spcBef>
              <a:spcAft>
                <a:spcPts val="0"/>
              </a:spcAft>
              <a:buSzPts val="1600"/>
              <a:buChar char="○"/>
            </a:pPr>
            <a:r>
              <a:rPr lang="en-GB" sz="1600"/>
              <a:t>Search scripts and modules</a:t>
            </a:r>
            <a:endParaRPr sz="1600"/>
          </a:p>
          <a:p>
            <a:pPr indent="-330200" lvl="0" marL="457200" rtl="0" algn="l">
              <a:spcBef>
                <a:spcPts val="0"/>
              </a:spcBef>
              <a:spcAft>
                <a:spcPts val="0"/>
              </a:spcAft>
              <a:buSzPts val="1600"/>
              <a:buChar char="●"/>
            </a:pPr>
            <a:r>
              <a:rPr lang="en-GB" sz="1600"/>
              <a:t>Contribute exploits found</a:t>
            </a:r>
            <a:endParaRPr sz="1600"/>
          </a:p>
          <a:p>
            <a:pPr indent="-330200" lvl="1" marL="914400" rtl="0" algn="l">
              <a:spcBef>
                <a:spcPts val="0"/>
              </a:spcBef>
              <a:spcAft>
                <a:spcPts val="0"/>
              </a:spcAft>
              <a:buSzPts val="1600"/>
              <a:buChar char="○"/>
            </a:pPr>
            <a:r>
              <a:rPr lang="en-GB" sz="1600"/>
              <a:t>Upload and download  scripts</a:t>
            </a:r>
            <a:endParaRPr sz="1600"/>
          </a:p>
          <a:p>
            <a:pPr indent="-330200" lvl="0" marL="457200" rtl="0" algn="l">
              <a:spcBef>
                <a:spcPts val="0"/>
              </a:spcBef>
              <a:spcAft>
                <a:spcPts val="0"/>
              </a:spcAft>
              <a:buSzPts val="1600"/>
              <a:buChar char="●"/>
            </a:pPr>
            <a:r>
              <a:rPr lang="en-GB" sz="1600"/>
              <a:t>Scripting toolbox</a:t>
            </a:r>
            <a:endParaRPr sz="1600"/>
          </a:p>
          <a:p>
            <a:pPr indent="-330200" lvl="1" marL="914400" rtl="0" algn="l">
              <a:spcBef>
                <a:spcPts val="0"/>
              </a:spcBef>
              <a:spcAft>
                <a:spcPts val="0"/>
              </a:spcAft>
              <a:buSzPts val="1600"/>
              <a:buChar char="○"/>
            </a:pPr>
            <a:r>
              <a:rPr lang="en-GB" sz="1600"/>
              <a:t>Python interface</a:t>
            </a:r>
            <a:endParaRPr sz="1600"/>
          </a:p>
          <a:p>
            <a:pPr indent="-330200" lvl="1" marL="914400" rtl="0" algn="l">
              <a:spcBef>
                <a:spcPts val="0"/>
              </a:spcBef>
              <a:spcAft>
                <a:spcPts val="0"/>
              </a:spcAft>
              <a:buSzPts val="1600"/>
              <a:buChar char="○"/>
            </a:pPr>
            <a:r>
              <a:rPr lang="en-GB" sz="1600"/>
              <a:t>Live J1939 traffic</a:t>
            </a:r>
            <a:endParaRPr sz="1600"/>
          </a:p>
        </p:txBody>
      </p:sp>
      <p:grpSp>
        <p:nvGrpSpPr>
          <p:cNvPr id="275" name="Google Shape;275;p23"/>
          <p:cNvGrpSpPr/>
          <p:nvPr/>
        </p:nvGrpSpPr>
        <p:grpSpPr>
          <a:xfrm>
            <a:off x="4736388" y="1504377"/>
            <a:ext cx="3462484" cy="2672600"/>
            <a:chOff x="3553042" y="1657806"/>
            <a:chExt cx="3461100" cy="2671532"/>
          </a:xfrm>
        </p:grpSpPr>
        <p:sp>
          <p:nvSpPr>
            <p:cNvPr id="276" name="Google Shape;276;p23"/>
            <p:cNvSpPr/>
            <p:nvPr/>
          </p:nvSpPr>
          <p:spPr>
            <a:xfrm>
              <a:off x="4856024" y="3625653"/>
              <a:ext cx="944700" cy="663300"/>
            </a:xfrm>
            <a:prstGeom prst="trapezoid">
              <a:avLst>
                <a:gd fmla="val 25000" name="adj"/>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rot="10800000">
              <a:off x="4953871" y="3681997"/>
              <a:ext cx="400200" cy="606600"/>
            </a:xfrm>
            <a:prstGeom prst="triangle">
              <a:avLst>
                <a:gd fmla="val 96745"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a:off x="4767796" y="3681816"/>
              <a:ext cx="163500" cy="606600"/>
            </a:xfrm>
            <a:prstGeom prst="triangle">
              <a:avLst>
                <a:gd fmla="val 98558"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p:nvPr/>
          </p:nvSpPr>
          <p:spPr>
            <a:xfrm rot="10800000">
              <a:off x="4668343" y="4283738"/>
              <a:ext cx="1230600" cy="456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a:off x="4926950" y="3681915"/>
              <a:ext cx="42900" cy="5943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
            <p:cNvSpPr/>
            <p:nvPr/>
          </p:nvSpPr>
          <p:spPr>
            <a:xfrm>
              <a:off x="3553042" y="1674645"/>
              <a:ext cx="3461100" cy="2014500"/>
            </a:xfrm>
            <a:prstGeom prst="roundRect">
              <a:avLst>
                <a:gd fmla="val 1882"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p:nvPr/>
          </p:nvSpPr>
          <p:spPr>
            <a:xfrm>
              <a:off x="3553042" y="1657806"/>
              <a:ext cx="3461100" cy="2014500"/>
            </a:xfrm>
            <a:prstGeom prst="roundRect">
              <a:avLst>
                <a:gd fmla="val 1764"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4" name="Google Shape;284;p23"/>
          <p:cNvPicPr preferRelativeResize="0"/>
          <p:nvPr/>
        </p:nvPicPr>
        <p:blipFill rotWithShape="1">
          <a:blip r:embed="rId3">
            <a:alphaModFix/>
          </a:blip>
          <a:srcRect b="0" l="0" r="9608" t="0"/>
          <a:stretch/>
        </p:blipFill>
        <p:spPr>
          <a:xfrm>
            <a:off x="4789269" y="1561499"/>
            <a:ext cx="3356400" cy="191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id="289" name="Google Shape;289;p24"/>
          <p:cNvPicPr preferRelativeResize="0"/>
          <p:nvPr/>
        </p:nvPicPr>
        <p:blipFill rotWithShape="1">
          <a:blip r:embed="rId3">
            <a:alphaModFix/>
          </a:blip>
          <a:srcRect b="0" l="0" r="0" t="0"/>
          <a:stretch/>
        </p:blipFill>
        <p:spPr>
          <a:xfrm>
            <a:off x="807161" y="632664"/>
            <a:ext cx="7529674" cy="3878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grpSp>
        <p:nvGrpSpPr>
          <p:cNvPr id="294" name="Google Shape;294;p25"/>
          <p:cNvGrpSpPr/>
          <p:nvPr/>
        </p:nvGrpSpPr>
        <p:grpSpPr>
          <a:xfrm>
            <a:off x="3232085" y="-3054190"/>
            <a:ext cx="3461100" cy="2671532"/>
            <a:chOff x="3553042" y="1657806"/>
            <a:chExt cx="3461100" cy="2671532"/>
          </a:xfrm>
        </p:grpSpPr>
        <p:sp>
          <p:nvSpPr>
            <p:cNvPr id="295" name="Google Shape;295;p25"/>
            <p:cNvSpPr/>
            <p:nvPr/>
          </p:nvSpPr>
          <p:spPr>
            <a:xfrm>
              <a:off x="4856024" y="3625653"/>
              <a:ext cx="944700" cy="663300"/>
            </a:xfrm>
            <a:prstGeom prst="trapezoid">
              <a:avLst>
                <a:gd fmla="val 25000" name="adj"/>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5"/>
            <p:cNvSpPr/>
            <p:nvPr/>
          </p:nvSpPr>
          <p:spPr>
            <a:xfrm rot="10800000">
              <a:off x="4953871" y="3681997"/>
              <a:ext cx="400200" cy="606600"/>
            </a:xfrm>
            <a:prstGeom prst="triangle">
              <a:avLst>
                <a:gd fmla="val 96745"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5"/>
            <p:cNvSpPr/>
            <p:nvPr/>
          </p:nvSpPr>
          <p:spPr>
            <a:xfrm>
              <a:off x="4767796" y="3681816"/>
              <a:ext cx="163500" cy="606600"/>
            </a:xfrm>
            <a:prstGeom prst="triangle">
              <a:avLst>
                <a:gd fmla="val 98558"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5"/>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5"/>
            <p:cNvSpPr/>
            <p:nvPr/>
          </p:nvSpPr>
          <p:spPr>
            <a:xfrm rot="10800000">
              <a:off x="4668343" y="4283738"/>
              <a:ext cx="1230600" cy="456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5"/>
            <p:cNvSpPr/>
            <p:nvPr/>
          </p:nvSpPr>
          <p:spPr>
            <a:xfrm>
              <a:off x="4926950" y="3681915"/>
              <a:ext cx="42900" cy="5943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5"/>
            <p:cNvSpPr/>
            <p:nvPr/>
          </p:nvSpPr>
          <p:spPr>
            <a:xfrm>
              <a:off x="3553042" y="1674645"/>
              <a:ext cx="3461100" cy="2014500"/>
            </a:xfrm>
            <a:prstGeom prst="roundRect">
              <a:avLst>
                <a:gd fmla="val 1882"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5"/>
            <p:cNvSpPr/>
            <p:nvPr/>
          </p:nvSpPr>
          <p:spPr>
            <a:xfrm>
              <a:off x="3553042" y="1657806"/>
              <a:ext cx="3461100" cy="2014500"/>
            </a:xfrm>
            <a:prstGeom prst="roundRect">
              <a:avLst>
                <a:gd fmla="val 1764"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 name="Google Shape;303;p25"/>
          <p:cNvSpPr txBox="1"/>
          <p:nvPr>
            <p:ph type="title"/>
          </p:nvPr>
        </p:nvSpPr>
        <p:spPr>
          <a:xfrm>
            <a:off x="1340525" y="366850"/>
            <a:ext cx="4763700" cy="667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2400"/>
              <a:t>Develop</a:t>
            </a:r>
            <a:endParaRPr sz="2400"/>
          </a:p>
        </p:txBody>
      </p:sp>
      <p:sp>
        <p:nvSpPr>
          <p:cNvPr id="304" name="Google Shape;304;p25"/>
          <p:cNvSpPr txBox="1"/>
          <p:nvPr>
            <p:ph idx="1" type="body"/>
          </p:nvPr>
        </p:nvSpPr>
        <p:spPr>
          <a:xfrm>
            <a:off x="5951925" y="1725050"/>
            <a:ext cx="2960100" cy="2671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Framework implemented w</a:t>
            </a:r>
            <a:r>
              <a:rPr lang="en-GB" sz="1400"/>
              <a:t>ith</a:t>
            </a:r>
            <a:r>
              <a:rPr lang="en-GB" sz="1400"/>
              <a:t>  Python Development Interface</a:t>
            </a:r>
            <a:br>
              <a:rPr lang="en-GB" sz="1400"/>
            </a:br>
            <a:endParaRPr sz="1400"/>
          </a:p>
          <a:p>
            <a:pPr indent="-317500" lvl="1" marL="914400" rtl="0" algn="l">
              <a:spcBef>
                <a:spcPts val="0"/>
              </a:spcBef>
              <a:spcAft>
                <a:spcPts val="0"/>
              </a:spcAft>
              <a:buSzPts val="1400"/>
              <a:buChar char="○"/>
            </a:pPr>
            <a:r>
              <a:rPr lang="en-GB" sz="1400"/>
              <a:t>Script testing</a:t>
            </a:r>
            <a:endParaRPr sz="1400"/>
          </a:p>
          <a:p>
            <a:pPr indent="-317500" lvl="1" marL="914400" rtl="0" algn="l">
              <a:spcBef>
                <a:spcPts val="0"/>
              </a:spcBef>
              <a:spcAft>
                <a:spcPts val="0"/>
              </a:spcAft>
              <a:buSzPts val="1400"/>
              <a:buChar char="○"/>
            </a:pPr>
            <a:r>
              <a:rPr lang="en-GB" sz="1400"/>
              <a:t>Browse module library</a:t>
            </a:r>
            <a:endParaRPr sz="1400"/>
          </a:p>
          <a:p>
            <a:pPr indent="-317500" lvl="1" marL="914400" rtl="0" algn="l">
              <a:spcBef>
                <a:spcPts val="0"/>
              </a:spcBef>
              <a:spcAft>
                <a:spcPts val="0"/>
              </a:spcAft>
              <a:buSzPts val="1400"/>
              <a:buChar char="○"/>
            </a:pPr>
            <a:r>
              <a:rPr lang="en-GB" sz="1400"/>
              <a:t>Live J1939 traffic displayed</a:t>
            </a:r>
            <a:endParaRPr sz="1400"/>
          </a:p>
          <a:p>
            <a:pPr indent="0" lvl="0" marL="0" rtl="0" algn="l">
              <a:spcBef>
                <a:spcPts val="1600"/>
              </a:spcBef>
              <a:spcAft>
                <a:spcPts val="1600"/>
              </a:spcAft>
              <a:buNone/>
            </a:pPr>
            <a:r>
              <a:t/>
            </a:r>
            <a:endParaRPr sz="1200"/>
          </a:p>
        </p:txBody>
      </p:sp>
      <p:sp>
        <p:nvSpPr>
          <p:cNvPr id="305" name="Google Shape;305;p25"/>
          <p:cNvSpPr/>
          <p:nvPr/>
        </p:nvSpPr>
        <p:spPr>
          <a:xfrm flipH="1">
            <a:off x="3285036" y="-2986157"/>
            <a:ext cx="3355200" cy="1909800"/>
          </a:xfrm>
          <a:prstGeom prst="rtTriangle">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6" name="Google Shape;306;p25"/>
          <p:cNvPicPr preferRelativeResize="0"/>
          <p:nvPr/>
        </p:nvPicPr>
        <p:blipFill>
          <a:blip r:embed="rId3">
            <a:alphaModFix/>
          </a:blip>
          <a:stretch>
            <a:fillRect/>
          </a:stretch>
        </p:blipFill>
        <p:spPr>
          <a:xfrm>
            <a:off x="232000" y="1222600"/>
            <a:ext cx="5788325" cy="3430125"/>
          </a:xfrm>
          <a:prstGeom prst="rect">
            <a:avLst/>
          </a:prstGeom>
          <a:noFill/>
          <a:ln>
            <a:noFill/>
          </a:ln>
          <a:effectLst>
            <a:outerShdw blurRad="57150" rotWithShape="0" algn="bl" dir="5400000" dist="19050">
              <a:srgbClr val="000000">
                <a:alpha val="2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