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10080625" cy="7559675"/>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17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9"/>
    <p:restoredTop sz="94697"/>
  </p:normalViewPr>
  <p:slideViewPr>
    <p:cSldViewPr>
      <p:cViewPr varScale="1">
        <p:scale>
          <a:sx n="77" d="100"/>
          <a:sy n="77" d="100"/>
        </p:scale>
        <p:origin x="784" y="184"/>
      </p:cViewPr>
      <p:guideLst>
        <p:guide orient="horz" pos="2381"/>
        <p:guide pos="3175"/>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en-US" sz="4400" b="0" strike="noStrike" spc="-1">
              <a:solidFill>
                <a:srgbClr val="FFFFFF"/>
              </a:solidFill>
              <a:uFill>
                <a:solidFill>
                  <a:srgbClr val="FFFFFF"/>
                </a:solidFill>
              </a:uFill>
              <a:latin typeface="Arial"/>
            </a:endParaRPr>
          </a:p>
        </p:txBody>
      </p:sp>
      <p:sp>
        <p:nvSpPr>
          <p:cNvPr id="27" name="PlaceHolder 2"/>
          <p:cNvSpPr>
            <a:spLocks noGrp="1"/>
          </p:cNvSpPr>
          <p:nvPr>
            <p:ph type="body"/>
          </p:nvPr>
        </p:nvSpPr>
        <p:spPr>
          <a:xfrm>
            <a:off x="504000" y="1769040"/>
            <a:ext cx="9071640" cy="209124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Arial"/>
            </a:endParaRPr>
          </a:p>
        </p:txBody>
      </p:sp>
      <p:sp>
        <p:nvSpPr>
          <p:cNvPr id="28" name="PlaceHolder 3"/>
          <p:cNvSpPr>
            <a:spLocks noGrp="1"/>
          </p:cNvSpPr>
          <p:nvPr>
            <p:ph type="body"/>
          </p:nvPr>
        </p:nvSpPr>
        <p:spPr>
          <a:xfrm>
            <a:off x="504000" y="4059360"/>
            <a:ext cx="9071640" cy="209124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en-US" sz="4400" b="0" strike="noStrike" spc="-1">
              <a:solidFill>
                <a:srgbClr val="FFFFFF"/>
              </a:solidFill>
              <a:uFill>
                <a:solidFill>
                  <a:srgbClr val="FFFFFF"/>
                </a:solidFill>
              </a:uFill>
              <a:latin typeface="Arial"/>
            </a:endParaRPr>
          </a:p>
        </p:txBody>
      </p:sp>
      <p:sp>
        <p:nvSpPr>
          <p:cNvPr id="30" name="PlaceHolder 2"/>
          <p:cNvSpPr>
            <a:spLocks noGrp="1"/>
          </p:cNvSpPr>
          <p:nvPr>
            <p:ph type="body"/>
          </p:nvPr>
        </p:nvSpPr>
        <p:spPr>
          <a:xfrm>
            <a:off x="504000" y="1769040"/>
            <a:ext cx="4426920" cy="209124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Arial"/>
            </a:endParaRPr>
          </a:p>
        </p:txBody>
      </p:sp>
      <p:sp>
        <p:nvSpPr>
          <p:cNvPr id="31" name="PlaceHolder 3"/>
          <p:cNvSpPr>
            <a:spLocks noGrp="1"/>
          </p:cNvSpPr>
          <p:nvPr>
            <p:ph type="body"/>
          </p:nvPr>
        </p:nvSpPr>
        <p:spPr>
          <a:xfrm>
            <a:off x="5152680" y="1769040"/>
            <a:ext cx="4426920" cy="209124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Arial"/>
            </a:endParaRPr>
          </a:p>
        </p:txBody>
      </p:sp>
      <p:sp>
        <p:nvSpPr>
          <p:cNvPr id="32" name="PlaceHolder 4"/>
          <p:cNvSpPr>
            <a:spLocks noGrp="1"/>
          </p:cNvSpPr>
          <p:nvPr>
            <p:ph type="body"/>
          </p:nvPr>
        </p:nvSpPr>
        <p:spPr>
          <a:xfrm>
            <a:off x="5152680" y="4059360"/>
            <a:ext cx="4426920" cy="209124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Arial"/>
            </a:endParaRPr>
          </a:p>
        </p:txBody>
      </p:sp>
      <p:sp>
        <p:nvSpPr>
          <p:cNvPr id="33" name="PlaceHolder 5"/>
          <p:cNvSpPr>
            <a:spLocks noGrp="1"/>
          </p:cNvSpPr>
          <p:nvPr>
            <p:ph type="body"/>
          </p:nvPr>
        </p:nvSpPr>
        <p:spPr>
          <a:xfrm>
            <a:off x="504000" y="4059360"/>
            <a:ext cx="4426920" cy="209124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en-US" sz="4400" b="0" strike="noStrike" spc="-1">
              <a:solidFill>
                <a:srgbClr val="FFFFFF"/>
              </a:solidFill>
              <a:uFill>
                <a:solidFill>
                  <a:srgbClr val="FFFFFF"/>
                </a:solidFill>
              </a:uFill>
              <a:latin typeface="Arial"/>
            </a:endParaRPr>
          </a:p>
        </p:txBody>
      </p:sp>
      <p:sp>
        <p:nvSpPr>
          <p:cNvPr id="35" name="PlaceHolder 2"/>
          <p:cNvSpPr>
            <a:spLocks noGrp="1"/>
          </p:cNvSpPr>
          <p:nvPr>
            <p:ph type="body"/>
          </p:nvPr>
        </p:nvSpPr>
        <p:spPr>
          <a:xfrm>
            <a:off x="504000" y="1769040"/>
            <a:ext cx="9071640" cy="438444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Arial"/>
            </a:endParaRPr>
          </a:p>
        </p:txBody>
      </p:sp>
      <p:sp>
        <p:nvSpPr>
          <p:cNvPr id="36" name="PlaceHolder 3"/>
          <p:cNvSpPr>
            <a:spLocks noGrp="1"/>
          </p:cNvSpPr>
          <p:nvPr>
            <p:ph type="body"/>
          </p:nvPr>
        </p:nvSpPr>
        <p:spPr>
          <a:xfrm>
            <a:off x="504000" y="1769040"/>
            <a:ext cx="9071640" cy="438444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Arial"/>
            </a:endParaRPr>
          </a:p>
        </p:txBody>
      </p:sp>
      <p:pic>
        <p:nvPicPr>
          <p:cNvPr id="37" name="Picture 36"/>
          <p:cNvPicPr/>
          <p:nvPr/>
        </p:nvPicPr>
        <p:blipFill>
          <a:blip r:embed="rId2" cstate="print"/>
          <a:stretch/>
        </p:blipFill>
        <p:spPr>
          <a:xfrm>
            <a:off x="2292120" y="1768680"/>
            <a:ext cx="5495040" cy="4384440"/>
          </a:xfrm>
          <a:prstGeom prst="rect">
            <a:avLst/>
          </a:prstGeom>
          <a:ln>
            <a:noFill/>
          </a:ln>
        </p:spPr>
      </p:pic>
      <p:pic>
        <p:nvPicPr>
          <p:cNvPr id="38" name="Picture 37"/>
          <p:cNvPicPr/>
          <p:nvPr/>
        </p:nvPicPr>
        <p:blipFill>
          <a:blip r:embed="rId2" cstate="print"/>
          <a:stretch/>
        </p:blipFill>
        <p:spPr>
          <a:xfrm>
            <a:off x="2292120" y="1768680"/>
            <a:ext cx="5495040" cy="4384440"/>
          </a:xfrm>
          <a:prstGeom prst="rect">
            <a:avLst/>
          </a:prstGeom>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en-US" sz="4400" b="0" strike="noStrike" spc="-1">
              <a:solidFill>
                <a:srgbClr val="FFFFFF"/>
              </a:solidFill>
              <a:uFill>
                <a:solidFill>
                  <a:srgbClr val="FFFFFF"/>
                </a:solidFill>
              </a:uFill>
              <a:latin typeface="Arial"/>
            </a:endParaRPr>
          </a:p>
        </p:txBody>
      </p:sp>
      <p:sp>
        <p:nvSpPr>
          <p:cNvPr id="6" name="PlaceHolder 2"/>
          <p:cNvSpPr>
            <a:spLocks noGrp="1"/>
          </p:cNvSpPr>
          <p:nvPr>
            <p:ph type="subTitle"/>
          </p:nvPr>
        </p:nvSpPr>
        <p:spPr>
          <a:xfrm>
            <a:off x="504000" y="1769040"/>
            <a:ext cx="9071640" cy="438444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en-US" sz="4400" b="0" strike="noStrike" spc="-1">
              <a:solidFill>
                <a:srgbClr val="FFFFFF"/>
              </a:solidFill>
              <a:uFill>
                <a:solidFill>
                  <a:srgbClr val="FFFFFF"/>
                </a:solidFill>
              </a:uFill>
              <a:latin typeface="Arial"/>
            </a:endParaRPr>
          </a:p>
        </p:txBody>
      </p:sp>
      <p:sp>
        <p:nvSpPr>
          <p:cNvPr id="8" name="PlaceHolder 2"/>
          <p:cNvSpPr>
            <a:spLocks noGrp="1"/>
          </p:cNvSpPr>
          <p:nvPr>
            <p:ph type="body"/>
          </p:nvPr>
        </p:nvSpPr>
        <p:spPr>
          <a:xfrm>
            <a:off x="504000" y="1769040"/>
            <a:ext cx="9071640" cy="438444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en-US" sz="4400" b="0" strike="noStrike" spc="-1">
              <a:solidFill>
                <a:srgbClr val="FFFFFF"/>
              </a:solidFill>
              <a:uFill>
                <a:solidFill>
                  <a:srgbClr val="FFFFFF"/>
                </a:solidFill>
              </a:uFill>
              <a:latin typeface="Arial"/>
            </a:endParaRPr>
          </a:p>
        </p:txBody>
      </p:sp>
      <p:sp>
        <p:nvSpPr>
          <p:cNvPr id="10" name="PlaceHolder 2"/>
          <p:cNvSpPr>
            <a:spLocks noGrp="1"/>
          </p:cNvSpPr>
          <p:nvPr>
            <p:ph type="body"/>
          </p:nvPr>
        </p:nvSpPr>
        <p:spPr>
          <a:xfrm>
            <a:off x="504000" y="1769040"/>
            <a:ext cx="4426920" cy="438444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Arial"/>
            </a:endParaRPr>
          </a:p>
        </p:txBody>
      </p:sp>
      <p:sp>
        <p:nvSpPr>
          <p:cNvPr id="11" name="PlaceHolder 3"/>
          <p:cNvSpPr>
            <a:spLocks noGrp="1"/>
          </p:cNvSpPr>
          <p:nvPr>
            <p:ph type="body"/>
          </p:nvPr>
        </p:nvSpPr>
        <p:spPr>
          <a:xfrm>
            <a:off x="5152680" y="1769040"/>
            <a:ext cx="4426920" cy="438444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en-US" sz="4400" b="0" strike="noStrike" spc="-1">
              <a:solidFill>
                <a:srgbClr val="FFFFFF"/>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301320"/>
            <a:ext cx="9071640" cy="585180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en-US" sz="4400" b="0" strike="noStrike" spc="-1">
              <a:solidFill>
                <a:srgbClr val="FFFFFF"/>
              </a:solidFill>
              <a:uFill>
                <a:solidFill>
                  <a:srgbClr val="FFFFFF"/>
                </a:solidFill>
              </a:uFill>
              <a:latin typeface="Arial"/>
            </a:endParaRPr>
          </a:p>
        </p:txBody>
      </p:sp>
      <p:sp>
        <p:nvSpPr>
          <p:cNvPr id="15" name="PlaceHolder 2"/>
          <p:cNvSpPr>
            <a:spLocks noGrp="1"/>
          </p:cNvSpPr>
          <p:nvPr>
            <p:ph type="body"/>
          </p:nvPr>
        </p:nvSpPr>
        <p:spPr>
          <a:xfrm>
            <a:off x="504000" y="1769040"/>
            <a:ext cx="4426920" cy="209124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Arial"/>
            </a:endParaRPr>
          </a:p>
        </p:txBody>
      </p:sp>
      <p:sp>
        <p:nvSpPr>
          <p:cNvPr id="16" name="PlaceHolder 3"/>
          <p:cNvSpPr>
            <a:spLocks noGrp="1"/>
          </p:cNvSpPr>
          <p:nvPr>
            <p:ph type="body"/>
          </p:nvPr>
        </p:nvSpPr>
        <p:spPr>
          <a:xfrm>
            <a:off x="504000" y="4059360"/>
            <a:ext cx="4426920" cy="209124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Arial"/>
            </a:endParaRPr>
          </a:p>
        </p:txBody>
      </p:sp>
      <p:sp>
        <p:nvSpPr>
          <p:cNvPr id="17" name="PlaceHolder 4"/>
          <p:cNvSpPr>
            <a:spLocks noGrp="1"/>
          </p:cNvSpPr>
          <p:nvPr>
            <p:ph type="body"/>
          </p:nvPr>
        </p:nvSpPr>
        <p:spPr>
          <a:xfrm>
            <a:off x="5152680" y="1769040"/>
            <a:ext cx="4426920" cy="438444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en-US" sz="4400" b="0" strike="noStrike" spc="-1">
              <a:solidFill>
                <a:srgbClr val="FFFFFF"/>
              </a:solidFill>
              <a:uFill>
                <a:solidFill>
                  <a:srgbClr val="FFFFFF"/>
                </a:solidFill>
              </a:uFill>
              <a:latin typeface="Arial"/>
            </a:endParaRPr>
          </a:p>
        </p:txBody>
      </p:sp>
      <p:sp>
        <p:nvSpPr>
          <p:cNvPr id="19" name="PlaceHolder 2"/>
          <p:cNvSpPr>
            <a:spLocks noGrp="1"/>
          </p:cNvSpPr>
          <p:nvPr>
            <p:ph type="body"/>
          </p:nvPr>
        </p:nvSpPr>
        <p:spPr>
          <a:xfrm>
            <a:off x="504000" y="1769040"/>
            <a:ext cx="4426920" cy="438444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Arial"/>
            </a:endParaRPr>
          </a:p>
        </p:txBody>
      </p:sp>
      <p:sp>
        <p:nvSpPr>
          <p:cNvPr id="20" name="PlaceHolder 3"/>
          <p:cNvSpPr>
            <a:spLocks noGrp="1"/>
          </p:cNvSpPr>
          <p:nvPr>
            <p:ph type="body"/>
          </p:nvPr>
        </p:nvSpPr>
        <p:spPr>
          <a:xfrm>
            <a:off x="5152680" y="1769040"/>
            <a:ext cx="4426920" cy="209124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Arial"/>
            </a:endParaRPr>
          </a:p>
        </p:txBody>
      </p:sp>
      <p:sp>
        <p:nvSpPr>
          <p:cNvPr id="21" name="PlaceHolder 4"/>
          <p:cNvSpPr>
            <a:spLocks noGrp="1"/>
          </p:cNvSpPr>
          <p:nvPr>
            <p:ph type="body"/>
          </p:nvPr>
        </p:nvSpPr>
        <p:spPr>
          <a:xfrm>
            <a:off x="5152680" y="4059360"/>
            <a:ext cx="4426920" cy="209124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301320"/>
            <a:ext cx="9071640" cy="1262160"/>
          </a:xfrm>
          <a:prstGeom prst="rect">
            <a:avLst/>
          </a:prstGeom>
        </p:spPr>
        <p:txBody>
          <a:bodyPr lIns="0" tIns="0" rIns="0" bIns="0" anchor="ctr"/>
          <a:lstStyle/>
          <a:p>
            <a:pPr algn="ctr"/>
            <a:endParaRPr lang="en-US" sz="4400" b="0" strike="noStrike" spc="-1">
              <a:solidFill>
                <a:srgbClr val="FFFFFF"/>
              </a:solidFill>
              <a:uFill>
                <a:solidFill>
                  <a:srgbClr val="FFFFFF"/>
                </a:solidFill>
              </a:uFill>
              <a:latin typeface="Arial"/>
            </a:endParaRPr>
          </a:p>
        </p:txBody>
      </p:sp>
      <p:sp>
        <p:nvSpPr>
          <p:cNvPr id="23" name="PlaceHolder 2"/>
          <p:cNvSpPr>
            <a:spLocks noGrp="1"/>
          </p:cNvSpPr>
          <p:nvPr>
            <p:ph type="body"/>
          </p:nvPr>
        </p:nvSpPr>
        <p:spPr>
          <a:xfrm>
            <a:off x="504000" y="1769040"/>
            <a:ext cx="4426920" cy="209124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Arial"/>
            </a:endParaRPr>
          </a:p>
        </p:txBody>
      </p:sp>
      <p:sp>
        <p:nvSpPr>
          <p:cNvPr id="24" name="PlaceHolder 3"/>
          <p:cNvSpPr>
            <a:spLocks noGrp="1"/>
          </p:cNvSpPr>
          <p:nvPr>
            <p:ph type="body"/>
          </p:nvPr>
        </p:nvSpPr>
        <p:spPr>
          <a:xfrm>
            <a:off x="5152680" y="1769040"/>
            <a:ext cx="4426920" cy="209124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Arial"/>
            </a:endParaRPr>
          </a:p>
        </p:txBody>
      </p:sp>
      <p:sp>
        <p:nvSpPr>
          <p:cNvPr id="25" name="PlaceHolder 4"/>
          <p:cNvSpPr>
            <a:spLocks noGrp="1"/>
          </p:cNvSpPr>
          <p:nvPr>
            <p:ph type="body"/>
          </p:nvPr>
        </p:nvSpPr>
        <p:spPr>
          <a:xfrm>
            <a:off x="504000" y="4059360"/>
            <a:ext cx="9071640" cy="2091240"/>
          </a:xfrm>
          <a:prstGeom prst="rect">
            <a:avLst/>
          </a:prstGeom>
        </p:spPr>
        <p:txBody>
          <a:bodyPr lIns="0" tIns="0" rIns="0" bIns="0">
            <a:normAutofit/>
          </a:bodyPr>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cstate="print"/>
          <a:stretch>
            <a:fillRect/>
          </a:stretch>
        </a:blip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1640" cy="1262160"/>
          </a:xfrm>
          <a:prstGeom prst="rect">
            <a:avLst/>
          </a:prstGeom>
        </p:spPr>
        <p:txBody>
          <a:bodyPr lIns="0" tIns="0" rIns="0" bIns="0" anchor="ctr"/>
          <a:lstStyle/>
          <a:p>
            <a:pPr algn="ctr"/>
            <a:r>
              <a:rPr lang="en-US" sz="4400" b="0" strike="noStrike" spc="-1">
                <a:solidFill>
                  <a:srgbClr val="FFFFFF"/>
                </a:solidFill>
                <a:uFill>
                  <a:solidFill>
                    <a:srgbClr val="FFFFFF"/>
                  </a:solidFill>
                </a:uFill>
                <a:latin typeface="Arial"/>
              </a:rPr>
              <a:t>Click to edit the title text format</a:t>
            </a:r>
          </a:p>
        </p:txBody>
      </p:sp>
      <p:sp>
        <p:nvSpPr>
          <p:cNvPr id="6" name="PlaceHolder 2"/>
          <p:cNvSpPr>
            <a:spLocks noGrp="1"/>
          </p:cNvSpPr>
          <p:nvPr>
            <p:ph type="body"/>
          </p:nvPr>
        </p:nvSpPr>
        <p:spPr>
          <a:xfrm>
            <a:off x="504000" y="1769040"/>
            <a:ext cx="9071640" cy="4384440"/>
          </a:xfrm>
          <a:prstGeom prst="rect">
            <a:avLst/>
          </a:prstGeom>
        </p:spPr>
        <p:txBody>
          <a:bodyPr lIns="0" tIns="0" rIns="0" bIns="0">
            <a:normAutofit/>
          </a:bodyPr>
          <a:lstStyle/>
          <a:p>
            <a:pPr marL="432000" indent="-324000">
              <a:spcBef>
                <a:spcPts val="1414"/>
              </a:spcBef>
              <a:buClr>
                <a:srgbClr val="000000"/>
              </a:buClr>
              <a:buSzPct val="45000"/>
              <a:buFont typeface="Wingdings" charset="2"/>
              <a:buChar char=""/>
            </a:pPr>
            <a:r>
              <a:rPr lang="en-US" sz="3200" b="0" strike="noStrike" spc="-1">
                <a:solidFill>
                  <a:srgbClr val="000000"/>
                </a:solidFill>
                <a:uFill>
                  <a:solidFill>
                    <a:srgbClr val="FFFFFF"/>
                  </a:solidFill>
                </a:uFill>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solidFill>
                  <a:srgbClr val="000000"/>
                </a:solidFill>
                <a:uFill>
                  <a:solidFill>
                    <a:srgbClr val="FFFFFF"/>
                  </a:solidFill>
                </a:uFill>
                <a:latin typeface="Arial"/>
              </a:rPr>
              <a:t>Second Outline Level</a:t>
            </a:r>
          </a:p>
          <a:p>
            <a:pPr marL="1296000" lvl="2" indent="-288000">
              <a:spcBef>
                <a:spcPts val="850"/>
              </a:spcBef>
              <a:buClr>
                <a:srgbClr val="000000"/>
              </a:buClr>
              <a:buSzPct val="45000"/>
              <a:buFont typeface="Wingdings" charset="2"/>
              <a:buChar char=""/>
            </a:pPr>
            <a:r>
              <a:rPr lang="en-US" sz="2400" b="0" strike="noStrike" spc="-1">
                <a:solidFill>
                  <a:srgbClr val="000000"/>
                </a:solidFill>
                <a:uFill>
                  <a:solidFill>
                    <a:srgbClr val="FFFFFF"/>
                  </a:solidFill>
                </a:uFill>
                <a:latin typeface="Arial"/>
              </a:rPr>
              <a:t>Third Outline Level</a:t>
            </a:r>
          </a:p>
          <a:p>
            <a:pPr marL="1728000" lvl="3" indent="-216000">
              <a:spcBef>
                <a:spcPts val="567"/>
              </a:spcBef>
              <a:buClr>
                <a:srgbClr val="000000"/>
              </a:buClr>
              <a:buSzPct val="75000"/>
              <a:buFont typeface="Symbol" charset="2"/>
              <a:buChar char=""/>
            </a:pPr>
            <a:r>
              <a:rPr lang="en-US" sz="2000" b="0" strike="noStrike" spc="-1">
                <a:solidFill>
                  <a:srgbClr val="000000"/>
                </a:solidFill>
                <a:uFill>
                  <a:solidFill>
                    <a:srgbClr val="FFFFFF"/>
                  </a:solidFill>
                </a:uFill>
                <a:latin typeface="Arial"/>
              </a:rPr>
              <a:t>Fourth Outline Level</a:t>
            </a:r>
          </a:p>
          <a:p>
            <a:pPr marL="2160000" lvl="4" indent="-216000">
              <a:spcBef>
                <a:spcPts val="283"/>
              </a:spcBef>
              <a:buClr>
                <a:srgbClr val="000000"/>
              </a:buClr>
              <a:buSzPct val="45000"/>
              <a:buFont typeface="Wingdings" charset="2"/>
              <a:buChar char=""/>
            </a:pPr>
            <a:r>
              <a:rPr lang="en-US" sz="2000" b="0" strike="noStrike" spc="-1">
                <a:solidFill>
                  <a:srgbClr val="000000"/>
                </a:solidFill>
                <a:uFill>
                  <a:solidFill>
                    <a:srgbClr val="FFFFFF"/>
                  </a:solidFill>
                </a:uFill>
                <a:latin typeface="Arial"/>
              </a:rPr>
              <a:t>Fifth Outline Level</a:t>
            </a:r>
          </a:p>
          <a:p>
            <a:pPr marL="2592000" lvl="5" indent="-216000">
              <a:spcBef>
                <a:spcPts val="283"/>
              </a:spcBef>
              <a:buClr>
                <a:srgbClr val="000000"/>
              </a:buClr>
              <a:buSzPct val="45000"/>
              <a:buFont typeface="Wingdings" charset="2"/>
              <a:buChar char=""/>
            </a:pPr>
            <a:r>
              <a:rPr lang="en-US" sz="2000" b="0" strike="noStrike" spc="-1">
                <a:solidFill>
                  <a:srgbClr val="000000"/>
                </a:solidFill>
                <a:uFill>
                  <a:solidFill>
                    <a:srgbClr val="FFFFFF"/>
                  </a:solidFill>
                </a:uFill>
                <a:latin typeface="Arial"/>
              </a:rPr>
              <a:t>Sixth Outline Level</a:t>
            </a:r>
          </a:p>
          <a:p>
            <a:pPr marL="3024000" lvl="6" indent="-216000">
              <a:spcBef>
                <a:spcPts val="283"/>
              </a:spcBef>
              <a:buClr>
                <a:srgbClr val="000000"/>
              </a:buClr>
              <a:buSzPct val="45000"/>
              <a:buFont typeface="Wingdings" charset="2"/>
              <a:buChar char=""/>
            </a:pPr>
            <a:r>
              <a:rPr lang="en-US" sz="2000" b="0" strike="noStrike" spc="-1">
                <a:solidFill>
                  <a:srgbClr val="000000"/>
                </a:solidFill>
                <a:uFill>
                  <a:solidFill>
                    <a:srgbClr val="FFFFFF"/>
                  </a:solidFill>
                </a:uFill>
                <a:latin typeface="Arial"/>
              </a:rPr>
              <a:t>Seventh Outline Level</a:t>
            </a:r>
          </a:p>
        </p:txBody>
      </p:sp>
      <p:sp>
        <p:nvSpPr>
          <p:cNvPr id="2" name="PlaceHolder 3"/>
          <p:cNvSpPr>
            <a:spLocks noGrp="1"/>
          </p:cNvSpPr>
          <p:nvPr>
            <p:ph type="dt"/>
          </p:nvPr>
        </p:nvSpPr>
        <p:spPr>
          <a:xfrm>
            <a:off x="504000" y="6887160"/>
            <a:ext cx="2348280" cy="521280"/>
          </a:xfrm>
          <a:prstGeom prst="rect">
            <a:avLst/>
          </a:prstGeom>
        </p:spPr>
        <p:txBody>
          <a:bodyPr lIns="0" tIns="0" rIns="0" bIns="0"/>
          <a:lstStyle/>
          <a:p>
            <a:r>
              <a:rPr lang="en-US" sz="1400" b="0" strike="noStrike" spc="-1">
                <a:solidFill>
                  <a:srgbClr val="000000"/>
                </a:solidFill>
                <a:uFill>
                  <a:solidFill>
                    <a:srgbClr val="FFFFFF"/>
                  </a:solidFill>
                </a:uFill>
                <a:latin typeface="Times New Roman"/>
              </a:rPr>
              <a:t>&lt;date/time&gt;</a:t>
            </a:r>
          </a:p>
        </p:txBody>
      </p:sp>
      <p:sp>
        <p:nvSpPr>
          <p:cNvPr id="3" name="PlaceHolder 4"/>
          <p:cNvSpPr>
            <a:spLocks noGrp="1"/>
          </p:cNvSpPr>
          <p:nvPr>
            <p:ph type="ftr"/>
          </p:nvPr>
        </p:nvSpPr>
        <p:spPr>
          <a:xfrm>
            <a:off x="3447360" y="6887160"/>
            <a:ext cx="3195000" cy="521280"/>
          </a:xfrm>
          <a:prstGeom prst="rect">
            <a:avLst/>
          </a:prstGeom>
        </p:spPr>
        <p:txBody>
          <a:bodyPr lIns="0" tIns="0" rIns="0" bIns="0"/>
          <a:lstStyle/>
          <a:p>
            <a:pPr algn="ctr"/>
            <a:r>
              <a:rPr lang="en-US" sz="1400" b="0" strike="noStrike" spc="-1">
                <a:solidFill>
                  <a:srgbClr val="000000"/>
                </a:solidFill>
                <a:uFill>
                  <a:solidFill>
                    <a:srgbClr val="FFFFFF"/>
                  </a:solidFill>
                </a:uFill>
                <a:latin typeface="Times New Roman"/>
              </a:rPr>
              <a:t>&lt;footer&gt;</a:t>
            </a:r>
          </a:p>
        </p:txBody>
      </p:sp>
      <p:sp>
        <p:nvSpPr>
          <p:cNvPr id="4" name="PlaceHolder 5"/>
          <p:cNvSpPr>
            <a:spLocks noGrp="1"/>
          </p:cNvSpPr>
          <p:nvPr>
            <p:ph type="sldNum"/>
          </p:nvPr>
        </p:nvSpPr>
        <p:spPr>
          <a:xfrm>
            <a:off x="7227360" y="6887160"/>
            <a:ext cx="2348280" cy="521280"/>
          </a:xfrm>
          <a:prstGeom prst="rect">
            <a:avLst/>
          </a:prstGeom>
        </p:spPr>
        <p:txBody>
          <a:bodyPr lIns="0" tIns="0" rIns="0" bIns="0"/>
          <a:lstStyle/>
          <a:p>
            <a:pPr algn="r"/>
            <a:fld id="{52BA89D0-0B72-4F71-8D5A-8233B7DA32ED}" type="slidenum">
              <a:rPr lang="en-US" sz="1400" b="0" strike="noStrike" spc="-1">
                <a:solidFill>
                  <a:srgbClr val="000000"/>
                </a:solidFill>
                <a:uFill>
                  <a:solidFill>
                    <a:srgbClr val="FFFFFF"/>
                  </a:solidFill>
                </a:uFill>
                <a:latin typeface="Times New Roman"/>
              </a:rPr>
              <a:pPr algn="r"/>
              <a:t>‹#›</a:t>
            </a:fld>
            <a:endParaRPr lang="en-US" sz="1400" b="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Shape 1"/>
          <p:cNvSpPr txBox="1"/>
          <p:nvPr/>
        </p:nvSpPr>
        <p:spPr>
          <a:xfrm>
            <a:off x="504000" y="301320"/>
            <a:ext cx="9071640" cy="1262160"/>
          </a:xfrm>
          <a:prstGeom prst="rect">
            <a:avLst/>
          </a:prstGeom>
          <a:noFill/>
          <a:ln>
            <a:noFill/>
          </a:ln>
        </p:spPr>
        <p:txBody>
          <a:bodyPr lIns="0" tIns="0" rIns="0" bIns="0" anchor="ctr"/>
          <a:lstStyle/>
          <a:p>
            <a:pPr algn="ctr"/>
            <a:r>
              <a:rPr lang="en-US" sz="4400" b="0" strike="noStrike" spc="-1" dirty="0" smtClean="0">
                <a:solidFill>
                  <a:srgbClr val="FFFFFF"/>
                </a:solidFill>
                <a:uFill>
                  <a:solidFill>
                    <a:srgbClr val="FFFFFF"/>
                  </a:solidFill>
                </a:uFill>
                <a:latin typeface="Arial"/>
              </a:rPr>
              <a:t>Real-Time Attack Detection in CPS</a:t>
            </a:r>
            <a:endParaRPr lang="en-US" sz="4400" b="0" strike="noStrike" spc="-1" dirty="0">
              <a:solidFill>
                <a:srgbClr val="FFFFFF"/>
              </a:solidFill>
              <a:uFill>
                <a:solidFill>
                  <a:srgbClr val="FFFFFF"/>
                </a:solidFill>
              </a:uFill>
              <a:latin typeface="Arial"/>
            </a:endParaRPr>
          </a:p>
        </p:txBody>
      </p:sp>
      <p:sp>
        <p:nvSpPr>
          <p:cNvPr id="40" name="TextShape 2"/>
          <p:cNvSpPr txBox="1"/>
          <p:nvPr/>
        </p:nvSpPr>
        <p:spPr>
          <a:xfrm>
            <a:off x="504000" y="1769040"/>
            <a:ext cx="9071640" cy="4384440"/>
          </a:xfrm>
          <a:prstGeom prst="rect">
            <a:avLst/>
          </a:prstGeom>
          <a:noFill/>
          <a:ln>
            <a:noFill/>
          </a:ln>
        </p:spPr>
        <p:txBody>
          <a:bodyPr lIns="0" tIns="0" rIns="0" bIns="0" anchor="ctr"/>
          <a:lstStyle/>
          <a:p>
            <a:pPr algn="ctr"/>
            <a:r>
              <a:rPr lang="en-US" sz="3600" b="0" strike="noStrike" spc="-1" dirty="0" err="1">
                <a:solidFill>
                  <a:srgbClr val="000000"/>
                </a:solidFill>
                <a:uFill>
                  <a:solidFill>
                    <a:srgbClr val="FFFFFF"/>
                  </a:solidFill>
                </a:uFill>
                <a:latin typeface="Arial"/>
              </a:rPr>
              <a:t>PDDLAssistant</a:t>
            </a:r>
            <a:r>
              <a:rPr lang="en-US" sz="3600" b="0" strike="noStrike" spc="-1" dirty="0">
                <a:solidFill>
                  <a:srgbClr val="000000"/>
                </a:solidFill>
                <a:uFill>
                  <a:solidFill>
                    <a:srgbClr val="FFFFFF"/>
                  </a:solidFill>
                </a:uFill>
                <a:latin typeface="Arial"/>
              </a:rPr>
              <a:t>: An Automation Tool for Attack Graph Construction and Maintenance</a:t>
            </a:r>
          </a:p>
          <a:p>
            <a:pPr algn="ctr"/>
            <a:endParaRPr lang="en-US" sz="3600" b="0" strike="noStrike" spc="-1" dirty="0">
              <a:solidFill>
                <a:srgbClr val="000000"/>
              </a:solidFill>
              <a:uFill>
                <a:solidFill>
                  <a:srgbClr val="FFFFFF"/>
                </a:solidFill>
              </a:uFill>
              <a:latin typeface="Arial"/>
            </a:endParaRPr>
          </a:p>
          <a:p>
            <a:pPr algn="ctr"/>
            <a:r>
              <a:rPr lang="en-US" sz="2200" b="0" strike="noStrike" spc="-1" dirty="0" err="1">
                <a:solidFill>
                  <a:srgbClr val="000000"/>
                </a:solidFill>
                <a:uFill>
                  <a:solidFill>
                    <a:srgbClr val="FFFFFF"/>
                  </a:solidFill>
                </a:uFill>
                <a:latin typeface="Arial"/>
              </a:rPr>
              <a:t>Kushagra</a:t>
            </a:r>
            <a:r>
              <a:rPr lang="en-US" sz="2200" b="0" strike="noStrike" spc="-1" dirty="0">
                <a:solidFill>
                  <a:srgbClr val="000000"/>
                </a:solidFill>
                <a:uFill>
                  <a:solidFill>
                    <a:srgbClr val="FFFFFF"/>
                  </a:solidFill>
                </a:uFill>
                <a:latin typeface="Arial"/>
              </a:rPr>
              <a:t> </a:t>
            </a:r>
            <a:r>
              <a:rPr lang="en-US" sz="2200" b="0" strike="noStrike" spc="-1" dirty="0" err="1" smtClean="0">
                <a:solidFill>
                  <a:srgbClr val="000000"/>
                </a:solidFill>
                <a:uFill>
                  <a:solidFill>
                    <a:srgbClr val="FFFFFF"/>
                  </a:solidFill>
                </a:uFill>
                <a:latin typeface="Arial"/>
              </a:rPr>
              <a:t>Tiwary</a:t>
            </a:r>
            <a:r>
              <a:rPr lang="en-US" sz="2200" b="0" strike="noStrike" spc="-1" dirty="0" smtClean="0">
                <a:solidFill>
                  <a:srgbClr val="000000"/>
                </a:solidFill>
                <a:uFill>
                  <a:solidFill>
                    <a:srgbClr val="FFFFFF"/>
                  </a:solidFill>
                </a:uFill>
                <a:latin typeface="Arial"/>
              </a:rPr>
              <a:t> and </a:t>
            </a:r>
            <a:r>
              <a:rPr lang="en-US" sz="2200" b="0" strike="noStrike" spc="-1" dirty="0" err="1" smtClean="0">
                <a:solidFill>
                  <a:srgbClr val="000000"/>
                </a:solidFill>
                <a:uFill>
                  <a:solidFill>
                    <a:srgbClr val="FFFFFF"/>
                  </a:solidFill>
                </a:uFill>
                <a:latin typeface="Arial"/>
              </a:rPr>
              <a:t>Indrajit</a:t>
            </a:r>
            <a:r>
              <a:rPr lang="en-US" sz="2200" b="0" strike="noStrike" spc="-1" dirty="0" smtClean="0">
                <a:solidFill>
                  <a:srgbClr val="000000"/>
                </a:solidFill>
                <a:uFill>
                  <a:solidFill>
                    <a:srgbClr val="FFFFFF"/>
                  </a:solidFill>
                </a:uFill>
                <a:latin typeface="Arial"/>
              </a:rPr>
              <a:t> Ray</a:t>
            </a:r>
            <a:endParaRPr lang="en-US" sz="2200" b="0" strike="noStrike" spc="-1" dirty="0">
              <a:solidFill>
                <a:srgbClr val="000000"/>
              </a:solidFill>
              <a:uFill>
                <a:solidFill>
                  <a:srgbClr val="FFFFFF"/>
                </a:solidFill>
              </a:uFill>
              <a:latin typeface="Arial"/>
            </a:endParaRPr>
          </a:p>
          <a:p>
            <a:pPr algn="ctr"/>
            <a:r>
              <a:rPr lang="en-US" sz="1800" b="0" strike="noStrike" spc="-1" dirty="0" smtClean="0">
                <a:solidFill>
                  <a:srgbClr val="000000"/>
                </a:solidFill>
                <a:uFill>
                  <a:solidFill>
                    <a:srgbClr val="FFFFFF"/>
                  </a:solidFill>
                </a:uFill>
                <a:latin typeface="Arial"/>
              </a:rPr>
              <a:t>Department </a:t>
            </a:r>
            <a:r>
              <a:rPr lang="en-US" sz="1800" b="0" strike="noStrike" spc="-1" dirty="0">
                <a:solidFill>
                  <a:srgbClr val="000000"/>
                </a:solidFill>
                <a:uFill>
                  <a:solidFill>
                    <a:srgbClr val="FFFFFF"/>
                  </a:solidFill>
                </a:uFill>
                <a:latin typeface="Arial"/>
              </a:rPr>
              <a:t>of Computer Science</a:t>
            </a:r>
          </a:p>
          <a:p>
            <a:pPr algn="ctr"/>
            <a:r>
              <a:rPr lang="en-US" sz="1800" b="0" strike="noStrike" spc="-1" dirty="0">
                <a:solidFill>
                  <a:srgbClr val="000000"/>
                </a:solidFill>
                <a:uFill>
                  <a:solidFill>
                    <a:srgbClr val="FFFFFF"/>
                  </a:solidFill>
                </a:uFill>
                <a:latin typeface="Arial"/>
              </a:rPr>
              <a:t>Colorado State University</a:t>
            </a:r>
          </a:p>
          <a:p>
            <a:pPr algn="ctr"/>
            <a:r>
              <a:rPr lang="en-US" sz="1800" b="0" strike="noStrike" spc="-1" dirty="0">
                <a:solidFill>
                  <a:srgbClr val="000000"/>
                </a:solidFill>
                <a:uFill>
                  <a:solidFill>
                    <a:srgbClr val="FFFFFF"/>
                  </a:solidFill>
                </a:uFill>
                <a:latin typeface="Arial"/>
              </a:rPr>
              <a:t>Fort Collins, CO-80523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TextShape 1"/>
          <p:cNvSpPr txBox="1"/>
          <p:nvPr/>
        </p:nvSpPr>
        <p:spPr>
          <a:xfrm>
            <a:off x="504000" y="301320"/>
            <a:ext cx="9071640" cy="1262160"/>
          </a:xfrm>
          <a:prstGeom prst="rect">
            <a:avLst/>
          </a:prstGeom>
          <a:noFill/>
          <a:ln>
            <a:noFill/>
          </a:ln>
        </p:spPr>
        <p:txBody>
          <a:bodyPr lIns="0" tIns="0" rIns="0" bIns="0" anchor="ctr"/>
          <a:lstStyle/>
          <a:p>
            <a:pPr algn="ctr"/>
            <a:r>
              <a:rPr lang="en-US" sz="4400" b="0" strike="noStrike" spc="-1">
                <a:solidFill>
                  <a:srgbClr val="FFFFFF"/>
                </a:solidFill>
                <a:uFill>
                  <a:solidFill>
                    <a:srgbClr val="FFFFFF"/>
                  </a:solidFill>
                </a:uFill>
                <a:latin typeface="Arial"/>
              </a:rPr>
              <a:t>Overview of PDDLAssistant</a:t>
            </a:r>
          </a:p>
        </p:txBody>
      </p:sp>
      <p:sp>
        <p:nvSpPr>
          <p:cNvPr id="63" name="TextShape 2"/>
          <p:cNvSpPr txBox="1"/>
          <p:nvPr/>
        </p:nvSpPr>
        <p:spPr>
          <a:xfrm>
            <a:off x="504000" y="1769040"/>
            <a:ext cx="9071640" cy="4384440"/>
          </a:xfrm>
          <a:prstGeom prst="rect">
            <a:avLst/>
          </a:prstGeom>
          <a:noFill/>
          <a:ln>
            <a:noFill/>
          </a:ln>
        </p:spPr>
        <p:txBody>
          <a:bodyPr lIns="0" tIns="0" rIns="0" bIns="0" anchor="t">
            <a:noAutofit/>
          </a:bodyPr>
          <a:lstStyle/>
          <a:p>
            <a:pPr marL="431800" indent="-323850">
              <a:spcBef>
                <a:spcPts val="1414"/>
              </a:spcBef>
              <a:buClr>
                <a:srgbClr val="000000"/>
              </a:buClr>
              <a:buSzPct val="45000"/>
              <a:buFont typeface="Wingdings" charset="2"/>
              <a:buChar char=""/>
            </a:pPr>
            <a:r>
              <a:rPr lang="en-US" sz="2100" b="0" strike="noStrike" spc="-1" dirty="0">
                <a:solidFill>
                  <a:srgbClr val="000000"/>
                </a:solidFill>
                <a:uFill>
                  <a:solidFill>
                    <a:srgbClr val="FFFFFF"/>
                  </a:solidFill>
                </a:uFill>
                <a:latin typeface="Arial"/>
              </a:rPr>
              <a:t>The </a:t>
            </a:r>
            <a:r>
              <a:rPr lang="en-US" sz="2100" b="0" strike="noStrike" spc="-1" dirty="0" err="1">
                <a:solidFill>
                  <a:srgbClr val="000000"/>
                </a:solidFill>
                <a:uFill>
                  <a:solidFill>
                    <a:srgbClr val="FFFFFF"/>
                  </a:solidFill>
                </a:uFill>
                <a:latin typeface="Arial"/>
              </a:rPr>
              <a:t>PDDLAssistant</a:t>
            </a:r>
            <a:r>
              <a:rPr lang="en-US" sz="2100" b="0" strike="noStrike" spc="-1" dirty="0">
                <a:solidFill>
                  <a:srgbClr val="000000"/>
                </a:solidFill>
                <a:uFill>
                  <a:solidFill>
                    <a:srgbClr val="FFFFFF"/>
                  </a:solidFill>
                </a:uFill>
                <a:latin typeface="Arial"/>
              </a:rPr>
              <a:t> design has the following key </a:t>
            </a:r>
            <a:r>
              <a:rPr lang="en-US" sz="2100" b="0" strike="noStrike" spc="-1" dirty="0" smtClean="0">
                <a:solidFill>
                  <a:srgbClr val="000000"/>
                </a:solidFill>
                <a:uFill>
                  <a:solidFill>
                    <a:srgbClr val="FFFFFF"/>
                  </a:solidFill>
                </a:uFill>
                <a:latin typeface="Arial"/>
              </a:rPr>
              <a:t>steps</a:t>
            </a:r>
            <a:endParaRPr lang="en-US" sz="2100" b="0" strike="noStrike" dirty="0">
              <a:solidFill>
                <a:srgbClr val="000000"/>
              </a:solidFill>
              <a:latin typeface="Arial"/>
              <a:cs typeface="Arial"/>
            </a:endParaRPr>
          </a:p>
          <a:p>
            <a:pPr marL="863600" lvl="1" indent="-323850">
              <a:spcBef>
                <a:spcPts val="1134"/>
              </a:spcBef>
              <a:buClr>
                <a:srgbClr val="000000"/>
              </a:buClr>
              <a:buSzPct val="75000"/>
              <a:buFont typeface="Symbol" charset="2"/>
              <a:buChar char=""/>
            </a:pPr>
            <a:r>
              <a:rPr lang="en-US" sz="2100" b="0" strike="noStrike" spc="-1" dirty="0">
                <a:solidFill>
                  <a:srgbClr val="000000"/>
                </a:solidFill>
                <a:uFill>
                  <a:solidFill>
                    <a:srgbClr val="FFFFFF"/>
                  </a:solidFill>
                </a:uFill>
                <a:latin typeface="Arial"/>
              </a:rPr>
              <a:t>Step 1: Information extraction and processing from event/attack logs to generate structured information [1]</a:t>
            </a:r>
            <a:endParaRPr lang="en-US" sz="2100" b="0" strike="noStrike" dirty="0">
              <a:solidFill>
                <a:srgbClr val="000000"/>
              </a:solidFill>
              <a:latin typeface="Arial"/>
              <a:cs typeface="Arial"/>
            </a:endParaRPr>
          </a:p>
          <a:p>
            <a:pPr marL="863600" lvl="1" indent="-323850">
              <a:spcBef>
                <a:spcPts val="1134"/>
              </a:spcBef>
              <a:buClr>
                <a:srgbClr val="000000"/>
              </a:buClr>
              <a:buSzPct val="75000"/>
              <a:buFont typeface="Symbol" charset="2"/>
              <a:buChar char=""/>
            </a:pPr>
            <a:r>
              <a:rPr lang="en-US" sz="2100" b="0" strike="noStrike" spc="-1" dirty="0">
                <a:solidFill>
                  <a:srgbClr val="000000"/>
                </a:solidFill>
                <a:uFill>
                  <a:solidFill>
                    <a:srgbClr val="FFFFFF"/>
                  </a:solidFill>
                </a:uFill>
                <a:latin typeface="Arial"/>
              </a:rPr>
              <a:t>Step 2: PDDL domain generation from the structured information → This represents cause-effect relationships</a:t>
            </a:r>
            <a:endParaRPr lang="en-US" sz="2100" b="0" strike="noStrike" dirty="0">
              <a:solidFill>
                <a:srgbClr val="000000"/>
              </a:solidFill>
              <a:latin typeface="Arial"/>
              <a:cs typeface="Arial"/>
            </a:endParaRPr>
          </a:p>
          <a:p>
            <a:pPr marL="863600" lvl="1" indent="-323850">
              <a:spcBef>
                <a:spcPts val="1134"/>
              </a:spcBef>
              <a:buClr>
                <a:srgbClr val="000000"/>
              </a:buClr>
              <a:buSzPct val="75000"/>
              <a:buFont typeface="Symbol" charset="2"/>
              <a:buChar char=""/>
            </a:pPr>
            <a:r>
              <a:rPr lang="en-US" sz="2100" b="0" strike="noStrike" spc="-1" dirty="0">
                <a:solidFill>
                  <a:srgbClr val="000000"/>
                </a:solidFill>
                <a:uFill>
                  <a:solidFill>
                    <a:srgbClr val="FFFFFF"/>
                  </a:solidFill>
                </a:uFill>
                <a:latin typeface="Arial"/>
              </a:rPr>
              <a:t>Step 3: We test the PDDL domain using different PDDL problems, which are extracted from the information in event logs</a:t>
            </a:r>
            <a:endParaRPr lang="en-US" sz="2100" b="0" strike="noStrike" dirty="0">
              <a:solidFill>
                <a:srgbClr val="000000"/>
              </a:solidFill>
              <a:latin typeface="Arial"/>
              <a:cs typeface="Arial"/>
            </a:endParaRPr>
          </a:p>
          <a:p>
            <a:pPr marL="863600" lvl="1" indent="-323850">
              <a:spcBef>
                <a:spcPts val="1134"/>
              </a:spcBef>
              <a:buClr>
                <a:srgbClr val="000000"/>
              </a:buClr>
              <a:buSzPct val="75000"/>
              <a:buFont typeface="Symbol" charset="2"/>
              <a:buChar char=""/>
            </a:pPr>
            <a:r>
              <a:rPr lang="en-US" sz="2100" b="0" strike="noStrike" spc="-1" dirty="0">
                <a:solidFill>
                  <a:srgbClr val="000000"/>
                </a:solidFill>
                <a:uFill>
                  <a:solidFill>
                    <a:srgbClr val="FFFFFF"/>
                  </a:solidFill>
                </a:uFill>
                <a:latin typeface="Arial"/>
              </a:rPr>
              <a:t>Step 4: We use an AI planner to generate one PDDL plan for each PDDL Problem along with the PDDL Domain → </a:t>
            </a:r>
            <a:r>
              <a:rPr lang="en-US" sz="2100" b="1" i="1" strike="noStrike" spc="-1" dirty="0">
                <a:solidFill>
                  <a:srgbClr val="000000"/>
                </a:solidFill>
                <a:uFill>
                  <a:solidFill>
                    <a:srgbClr val="FFFFFF"/>
                  </a:solidFill>
                </a:uFill>
                <a:latin typeface="Arial"/>
              </a:rPr>
              <a:t>This is the attack graph</a:t>
            </a:r>
            <a:r>
              <a:rPr lang="en-US" sz="2100" b="1" i="1" spc="-1" dirty="0">
                <a:solidFill>
                  <a:srgbClr val="000000"/>
                </a:solidFill>
                <a:uFill>
                  <a:solidFill>
                    <a:srgbClr val="FFFFFF"/>
                  </a:solidFill>
                </a:uFill>
                <a:latin typeface="Arial"/>
              </a:rPr>
              <a:t> </a:t>
            </a:r>
            <a:endParaRPr lang="en-US" sz="2100" b="1" i="1" dirty="0">
              <a:solidFill>
                <a:srgbClr val="000000"/>
              </a:solidFill>
              <a:latin typeface="Arial"/>
              <a:cs typeface="Arial"/>
            </a:endParaRPr>
          </a:p>
          <a:p>
            <a:pPr marL="863600" lvl="1" indent="-323850">
              <a:spcBef>
                <a:spcPts val="1134"/>
              </a:spcBef>
              <a:buClr>
                <a:srgbClr val="000000"/>
              </a:buClr>
              <a:buSzPct val="75000"/>
              <a:buFont typeface="Symbol" charset="2"/>
              <a:buChar char=""/>
            </a:pPr>
            <a:r>
              <a:rPr lang="en-US" sz="2100" b="0" strike="noStrike" spc="-1" dirty="0">
                <a:solidFill>
                  <a:srgbClr val="000000"/>
                </a:solidFill>
                <a:uFill>
                  <a:solidFill>
                    <a:srgbClr val="FFFFFF"/>
                  </a:solidFill>
                </a:uFill>
                <a:latin typeface="Arial"/>
              </a:rPr>
              <a:t>Step 5: Feedback/Refinement:</a:t>
            </a:r>
            <a:r>
              <a:rPr lang="en-US" sz="2100" spc="-1" dirty="0">
                <a:solidFill>
                  <a:srgbClr val="000000"/>
                </a:solidFill>
                <a:uFill>
                  <a:solidFill>
                    <a:srgbClr val="FFFFFF"/>
                  </a:solidFill>
                </a:uFill>
                <a:latin typeface="Arial"/>
              </a:rPr>
              <a:t> </a:t>
            </a:r>
            <a:r>
              <a:rPr lang="en-US" sz="2100" b="0" strike="noStrike" spc="-1" dirty="0">
                <a:solidFill>
                  <a:srgbClr val="000000"/>
                </a:solidFill>
                <a:uFill>
                  <a:solidFill>
                    <a:srgbClr val="FFFFFF"/>
                  </a:solidFill>
                </a:uFill>
                <a:latin typeface="Arial"/>
              </a:rPr>
              <a:t> When a new PDDL domain is created, </a:t>
            </a:r>
            <a:r>
              <a:rPr lang="en-US" sz="2100" b="0" strike="noStrike" spc="-1" dirty="0" err="1">
                <a:solidFill>
                  <a:srgbClr val="000000"/>
                </a:solidFill>
                <a:uFill>
                  <a:solidFill>
                    <a:srgbClr val="FFFFFF"/>
                  </a:solidFill>
                </a:uFill>
                <a:latin typeface="Arial"/>
              </a:rPr>
              <a:t>PDDLAssistant</a:t>
            </a:r>
            <a:r>
              <a:rPr lang="en-US" sz="2100" b="0" strike="noStrike" spc="-1" dirty="0">
                <a:solidFill>
                  <a:srgbClr val="000000"/>
                </a:solidFill>
                <a:uFill>
                  <a:solidFill>
                    <a:srgbClr val="FFFFFF"/>
                  </a:solidFill>
                </a:uFill>
                <a:latin typeface="Arial"/>
              </a:rPr>
              <a:t> checks for the consistency of PDDL plans and provides feedback on plans which failed, thus helping the developer maintain the cause-effect relationships</a:t>
            </a:r>
            <a:endParaRPr lang="en-US" sz="2100" b="0" strike="noStrike" dirty="0">
              <a:solidFill>
                <a:srgbClr val="000000"/>
              </a:solidFill>
              <a:latin typeface="Arial"/>
              <a:cs typeface="Arial"/>
            </a:endParaRPr>
          </a:p>
          <a:p>
            <a:pPr marL="863600" lvl="1" indent="-323850">
              <a:spcBef>
                <a:spcPts val="1134"/>
              </a:spcBef>
              <a:buClr>
                <a:srgbClr val="000000"/>
              </a:buClr>
              <a:buSzPct val="75000"/>
              <a:buFont typeface="Symbol" charset="2"/>
              <a:buChar char=""/>
            </a:pPr>
            <a:endParaRPr lang="en-US" sz="2100" b="0" strike="noStrike" dirty="0">
              <a:solidFill>
                <a:srgbClr val="000000"/>
              </a:solidFill>
              <a:latin typeface="Arial"/>
              <a:cs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Shape 1"/>
          <p:cNvSpPr txBox="1"/>
          <p:nvPr/>
        </p:nvSpPr>
        <p:spPr>
          <a:xfrm>
            <a:off x="504000" y="301320"/>
            <a:ext cx="9071640" cy="1262160"/>
          </a:xfrm>
          <a:prstGeom prst="rect">
            <a:avLst/>
          </a:prstGeom>
          <a:noFill/>
          <a:ln>
            <a:noFill/>
          </a:ln>
        </p:spPr>
        <p:txBody>
          <a:bodyPr lIns="0" tIns="0" rIns="0" bIns="0" anchor="ctr"/>
          <a:lstStyle/>
          <a:p>
            <a:pPr algn="ctr"/>
            <a:r>
              <a:rPr lang="en-US" sz="4400" b="0" strike="noStrike" spc="-1">
                <a:solidFill>
                  <a:srgbClr val="FFFFFF"/>
                </a:solidFill>
                <a:uFill>
                  <a:solidFill>
                    <a:srgbClr val="FFFFFF"/>
                  </a:solidFill>
                </a:uFill>
                <a:latin typeface="Arial"/>
              </a:rPr>
              <a:t>PDDLAssistant</a:t>
            </a:r>
          </a:p>
        </p:txBody>
      </p:sp>
      <p:sp>
        <p:nvSpPr>
          <p:cNvPr id="65" name="TextShape 2"/>
          <p:cNvSpPr txBox="1"/>
          <p:nvPr/>
        </p:nvSpPr>
        <p:spPr>
          <a:xfrm>
            <a:off x="548640" y="1419480"/>
            <a:ext cx="9052560" cy="5528880"/>
          </a:xfrm>
          <a:prstGeom prst="rect">
            <a:avLst/>
          </a:prstGeom>
          <a:noFill/>
          <a:ln>
            <a:noFill/>
          </a:ln>
        </p:spPr>
        <p:txBody>
          <a:bodyPr lIns="0" tIns="0" rIns="0" bIns="0" anchor="ctr"/>
          <a:lstStyle/>
          <a:p>
            <a:r>
              <a:rPr lang="en-US" sz="3200" b="0" strike="noStrike" spc="-1">
                <a:solidFill>
                  <a:srgbClr val="000000"/>
                </a:solidFill>
                <a:uFill>
                  <a:solidFill>
                    <a:srgbClr val="FFFFFF"/>
                  </a:solidFill>
                </a:uFill>
                <a:latin typeface="Arial"/>
              </a:rPr>
              <a:t>Generating domains automatically using PDDLAssistant:</a:t>
            </a:r>
          </a:p>
          <a:p>
            <a:r>
              <a:rPr lang="en-US" sz="2800" b="0" strike="noStrike" spc="-1">
                <a:solidFill>
                  <a:srgbClr val="000000"/>
                </a:solidFill>
                <a:uFill>
                  <a:solidFill>
                    <a:srgbClr val="FFFFFF"/>
                  </a:solidFill>
                </a:uFill>
                <a:latin typeface="Arial"/>
              </a:rPr>
              <a:t>→ Steps:</a:t>
            </a:r>
          </a:p>
          <a:p>
            <a:pPr marL="513720">
              <a:buClr>
                <a:srgbClr val="000000"/>
              </a:buClr>
              <a:buSzPct val="45000"/>
              <a:buFont typeface="Wingdings" charset="2"/>
              <a:buChar char=""/>
            </a:pPr>
            <a:r>
              <a:rPr lang="en-US" sz="2800" b="0" strike="noStrike" spc="-1">
                <a:solidFill>
                  <a:srgbClr val="000000"/>
                </a:solidFill>
                <a:uFill>
                  <a:solidFill>
                    <a:srgbClr val="FFFFFF"/>
                  </a:solidFill>
                </a:uFill>
                <a:latin typeface="Arial"/>
              </a:rPr>
              <a:t>Extract meaningful information or structured information from text [1]</a:t>
            </a:r>
          </a:p>
          <a:p>
            <a:pPr marL="513720">
              <a:buClr>
                <a:srgbClr val="000000"/>
              </a:buClr>
              <a:buSzPct val="45000"/>
              <a:buFont typeface="Wingdings" charset="2"/>
              <a:buChar char=""/>
            </a:pPr>
            <a:r>
              <a:rPr lang="en-US" sz="2800" b="0" strike="noStrike" spc="-1">
                <a:solidFill>
                  <a:srgbClr val="000000"/>
                </a:solidFill>
                <a:uFill>
                  <a:solidFill>
                    <a:srgbClr val="FFFFFF"/>
                  </a:solidFill>
                </a:uFill>
                <a:latin typeface="Arial"/>
              </a:rPr>
              <a:t>Use structured information to generate PDDL domain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extShape 1"/>
          <p:cNvSpPr txBox="1"/>
          <p:nvPr/>
        </p:nvSpPr>
        <p:spPr>
          <a:xfrm>
            <a:off x="504000" y="301320"/>
            <a:ext cx="9071640" cy="1262160"/>
          </a:xfrm>
          <a:prstGeom prst="rect">
            <a:avLst/>
          </a:prstGeom>
          <a:noFill/>
          <a:ln>
            <a:noFill/>
          </a:ln>
        </p:spPr>
        <p:txBody>
          <a:bodyPr lIns="0" tIns="0" rIns="0" bIns="0" anchor="ctr"/>
          <a:lstStyle/>
          <a:p>
            <a:pPr algn="ctr"/>
            <a:r>
              <a:rPr lang="en-US" sz="4400" b="0" strike="noStrike" spc="-1">
                <a:solidFill>
                  <a:srgbClr val="FFFFFF"/>
                </a:solidFill>
                <a:uFill>
                  <a:solidFill>
                    <a:srgbClr val="FFFFFF"/>
                  </a:solidFill>
                </a:uFill>
                <a:latin typeface="Arial"/>
              </a:rPr>
              <a:t>PDDLAssistant</a:t>
            </a:r>
          </a:p>
        </p:txBody>
      </p:sp>
      <p:sp>
        <p:nvSpPr>
          <p:cNvPr id="67" name="TextShape 2"/>
          <p:cNvSpPr txBox="1"/>
          <p:nvPr/>
        </p:nvSpPr>
        <p:spPr>
          <a:xfrm>
            <a:off x="548640" y="1389240"/>
            <a:ext cx="9052560" cy="5528880"/>
          </a:xfrm>
          <a:prstGeom prst="rect">
            <a:avLst/>
          </a:prstGeom>
          <a:noFill/>
          <a:ln>
            <a:noFill/>
          </a:ln>
        </p:spPr>
        <p:txBody>
          <a:bodyPr lIns="0" tIns="0" rIns="0" bIns="0" anchor="ctr"/>
          <a:lstStyle/>
          <a:p>
            <a:r>
              <a:rPr lang="en-US" sz="2600" b="0" strike="noStrike" spc="-1">
                <a:solidFill>
                  <a:srgbClr val="000000"/>
                </a:solidFill>
                <a:uFill>
                  <a:solidFill>
                    <a:srgbClr val="FFFFFF"/>
                  </a:solidFill>
                </a:uFill>
                <a:latin typeface="Arial"/>
              </a:rPr>
              <a:t>Generating domains automatically using PDDLAssistant:</a:t>
            </a:r>
          </a:p>
          <a:p>
            <a:r>
              <a:rPr lang="en-US" sz="2600" b="0" strike="noStrike" spc="-1">
                <a:solidFill>
                  <a:srgbClr val="000000"/>
                </a:solidFill>
                <a:uFill>
                  <a:solidFill>
                    <a:srgbClr val="FFFFFF"/>
                  </a:solidFill>
                </a:uFill>
                <a:latin typeface="Arial"/>
              </a:rPr>
              <a:t>→ </a:t>
            </a:r>
            <a:r>
              <a:rPr lang="en-US" sz="2000" b="0" i="1" strike="noStrike" spc="-1">
                <a:solidFill>
                  <a:srgbClr val="000000"/>
                </a:solidFill>
                <a:uFill>
                  <a:solidFill>
                    <a:srgbClr val="FFFFFF"/>
                  </a:solidFill>
                </a:uFill>
                <a:latin typeface="Arial"/>
              </a:rPr>
              <a:t>Generating PDDL domain:</a:t>
            </a:r>
            <a:endParaRPr lang="en-US" sz="2000" b="0" strike="noStrike" spc="-1">
              <a:solidFill>
                <a:srgbClr val="000000"/>
              </a:solidFill>
              <a:uFill>
                <a:solidFill>
                  <a:srgbClr val="FFFFFF"/>
                </a:solidFill>
              </a:uFill>
              <a:latin typeface="Arial"/>
            </a:endParaRPr>
          </a:p>
          <a:p>
            <a:r>
              <a:rPr lang="en-US" sz="1600" b="0" i="1" strike="noStrike" spc="-1">
                <a:solidFill>
                  <a:srgbClr val="000000"/>
                </a:solidFill>
                <a:uFill>
                  <a:solidFill>
                    <a:srgbClr val="FFFFFF"/>
                  </a:solidFill>
                </a:uFill>
                <a:latin typeface="Arial"/>
              </a:rPr>
              <a:t>; CVE-2010-0483:	vbscript.dll in VBScript 5.1, 5.6, 5.7, and 5.8 in Microsoft Windows 2000 SP4, XP SP2 and SP3, and Server 2003 SP2, when Internet Explorer is used, allows user-assisted remote attackers to execute arbitrary code by referencing a (1) local pathname, (2) UNC share pathname, or (3) WebDAV server with a crafted .hlp file in the fourth argument (aka helpfile argument) to the MsgBox function, leading to code execution involving winhlp32.exe when the F1 key is pressed, aka "VBScript Help Keypress Vulnerability."</a:t>
            </a:r>
            <a:endParaRPr lang="en-US" sz="1600" b="0" strike="noStrike" spc="-1">
              <a:solidFill>
                <a:srgbClr val="000000"/>
              </a:solidFill>
              <a:uFill>
                <a:solidFill>
                  <a:srgbClr val="FFFFFF"/>
                </a:solidFill>
              </a:uFill>
              <a:latin typeface="Arial"/>
            </a:endParaRPr>
          </a:p>
          <a:p>
            <a:endParaRPr lang="en-US" sz="1600" b="0" strike="noStrike" spc="-1">
              <a:solidFill>
                <a:srgbClr val="000000"/>
              </a:solidFill>
              <a:uFill>
                <a:solidFill>
                  <a:srgbClr val="FFFFFF"/>
                </a:solidFill>
              </a:uFill>
              <a:latin typeface="Arial"/>
            </a:endParaRPr>
          </a:p>
          <a:p>
            <a:r>
              <a:rPr lang="en-US" sz="1600" b="0" i="1" strike="noStrike" spc="-1">
                <a:solidFill>
                  <a:srgbClr val="000000"/>
                </a:solidFill>
                <a:uFill>
                  <a:solidFill>
                    <a:srgbClr val="FFFFFF"/>
                  </a:solidFill>
                </a:uFill>
                <a:latin typeface="Arial"/>
              </a:rPr>
              <a:t>(define (domain attackgraph)</a:t>
            </a:r>
            <a:endParaRPr lang="en-US" sz="1600" b="0" strike="noStrike" spc="-1">
              <a:solidFill>
                <a:srgbClr val="000000"/>
              </a:solidFill>
              <a:uFill>
                <a:solidFill>
                  <a:srgbClr val="FFFFFF"/>
                </a:solidFill>
              </a:uFill>
              <a:latin typeface="Arial"/>
            </a:endParaRPr>
          </a:p>
          <a:p>
            <a:r>
              <a:rPr lang="en-US" sz="1600" b="0" i="1" strike="noStrike" spc="-1">
                <a:solidFill>
                  <a:srgbClr val="000000"/>
                </a:solidFill>
                <a:uFill>
                  <a:solidFill>
                    <a:srgbClr val="FFFFFF"/>
                  </a:solidFill>
                </a:uFill>
                <a:latin typeface="Arial"/>
              </a:rPr>
              <a:t>   …</a:t>
            </a:r>
            <a:endParaRPr lang="en-US" sz="1600" b="0" strike="noStrike" spc="-1">
              <a:solidFill>
                <a:srgbClr val="000000"/>
              </a:solidFill>
              <a:uFill>
                <a:solidFill>
                  <a:srgbClr val="FFFFFF"/>
                </a:solidFill>
              </a:uFill>
              <a:latin typeface="Arial"/>
            </a:endParaRPr>
          </a:p>
          <a:p>
            <a:r>
              <a:rPr lang="en-US" sz="1300" b="1" i="1" strike="noStrike" spc="-1">
                <a:solidFill>
                  <a:srgbClr val="000000"/>
                </a:solidFill>
                <a:uFill>
                  <a:solidFill>
                    <a:srgbClr val="FFFFFF"/>
                  </a:solidFill>
                </a:uFill>
                <a:latin typeface="Arial"/>
              </a:rPr>
              <a:t>	(:action user-has-vulnerable-software-CVE-2010-0483</a:t>
            </a:r>
            <a:endParaRPr lang="en-US" sz="1300" b="0" strike="noStrike" spc="-1">
              <a:solidFill>
                <a:srgbClr val="000000"/>
              </a:solidFill>
              <a:uFill>
                <a:solidFill>
                  <a:srgbClr val="FFFFFF"/>
                </a:solidFill>
              </a:uFill>
              <a:latin typeface="Arial"/>
            </a:endParaRPr>
          </a:p>
          <a:p>
            <a:r>
              <a:rPr lang="en-US" sz="1300" b="0" i="1" strike="noStrike" spc="-1">
                <a:solidFill>
                  <a:srgbClr val="000000"/>
                </a:solidFill>
                <a:uFill>
                  <a:solidFill>
                    <a:srgbClr val="FFFFFF"/>
                  </a:solidFill>
                </a:uFill>
                <a:latin typeface="Arial"/>
              </a:rPr>
              <a:t>		:parameters (?s - software)</a:t>
            </a:r>
            <a:endParaRPr lang="en-US" sz="1300" b="0" strike="noStrike" spc="-1">
              <a:solidFill>
                <a:srgbClr val="000000"/>
              </a:solidFill>
              <a:uFill>
                <a:solidFill>
                  <a:srgbClr val="FFFFFF"/>
                </a:solidFill>
              </a:uFill>
              <a:latin typeface="Arial"/>
            </a:endParaRPr>
          </a:p>
          <a:p>
            <a:r>
              <a:rPr lang="en-US" sz="1300" b="0" i="1" strike="noStrike" spc="-1">
                <a:solidFill>
                  <a:srgbClr val="000000"/>
                </a:solidFill>
                <a:uFill>
                  <a:solidFill>
                    <a:srgbClr val="FFFFFF"/>
                  </a:solidFill>
                </a:uFill>
                <a:latin typeface="Arial"/>
              </a:rPr>
              <a:t>		:precondition</a:t>
            </a:r>
            <a:endParaRPr lang="en-US" sz="1300" b="0" strike="noStrike" spc="-1">
              <a:solidFill>
                <a:srgbClr val="000000"/>
              </a:solidFill>
              <a:uFill>
                <a:solidFill>
                  <a:srgbClr val="FFFFFF"/>
                </a:solidFill>
              </a:uFill>
              <a:latin typeface="Arial"/>
            </a:endParaRPr>
          </a:p>
          <a:p>
            <a:r>
              <a:rPr lang="en-US" sz="1300" b="0" i="1" strike="noStrike" spc="-1">
                <a:solidFill>
                  <a:srgbClr val="000000"/>
                </a:solidFill>
                <a:uFill>
                  <a:solidFill>
                    <a:srgbClr val="FFFFFF"/>
                  </a:solidFill>
                </a:uFill>
                <a:latin typeface="Arial"/>
              </a:rPr>
              <a:t>			(and (software ?s) (or (= ?s VBScript) ) (or (= (version ?s) 51) (= (version ?s) 56) (= (version ?s) 57) (= (version ?s) 5.8) (= (version ?s) 2000) (= (version ?s) 2003) (= (version ?s) 2) (= (version ?s) 2) (= (version ?s) 32.0)  (= (version ?s) 5.0) ) )</a:t>
            </a:r>
            <a:endParaRPr lang="en-US" sz="1300" b="0" strike="noStrike" spc="-1">
              <a:solidFill>
                <a:srgbClr val="000000"/>
              </a:solidFill>
              <a:uFill>
                <a:solidFill>
                  <a:srgbClr val="FFFFFF"/>
                </a:solidFill>
              </a:uFill>
              <a:latin typeface="Arial"/>
            </a:endParaRPr>
          </a:p>
          <a:p>
            <a:r>
              <a:rPr lang="en-US" sz="1300" b="0" i="1" strike="noStrike" spc="-1">
                <a:solidFill>
                  <a:srgbClr val="000000"/>
                </a:solidFill>
                <a:uFill>
                  <a:solidFill>
                    <a:srgbClr val="FFFFFF"/>
                  </a:solidFill>
                </a:uFill>
                <a:latin typeface="Arial"/>
              </a:rPr>
              <a:t>		:effect (vulnerable-software ?s))</a:t>
            </a:r>
            <a:endParaRPr lang="en-US" sz="1300" b="0" strike="noStrike" spc="-1">
              <a:solidFill>
                <a:srgbClr val="000000"/>
              </a:solidFill>
              <a:uFill>
                <a:solidFill>
                  <a:srgbClr val="FFFFFF"/>
                </a:solidFill>
              </a:uFill>
              <a:latin typeface="Arial"/>
            </a:endParaRPr>
          </a:p>
          <a:p>
            <a:r>
              <a:rPr lang="en-US" sz="1300" b="0" i="1" strike="noStrike" spc="-1">
                <a:solidFill>
                  <a:srgbClr val="000000"/>
                </a:solidFill>
                <a:uFill>
                  <a:solidFill>
                    <a:srgbClr val="FFFFFF"/>
                  </a:solidFill>
                </a:uFill>
                <a:latin typeface="Arial"/>
              </a:rPr>
              <a:t>	</a:t>
            </a:r>
            <a:r>
              <a:rPr lang="en-US" sz="1300" b="1" i="1" strike="noStrike" spc="-1">
                <a:solidFill>
                  <a:srgbClr val="000000"/>
                </a:solidFill>
                <a:uFill>
                  <a:solidFill>
                    <a:srgbClr val="FFFFFF"/>
                  </a:solidFill>
                </a:uFill>
                <a:latin typeface="Arial"/>
              </a:rPr>
              <a:t>(:action CVE-2010-0483-user-action-Internet-Explorer-is-used</a:t>
            </a:r>
            <a:endParaRPr lang="en-US" sz="1300" b="0" strike="noStrike" spc="-1">
              <a:solidFill>
                <a:srgbClr val="000000"/>
              </a:solidFill>
              <a:uFill>
                <a:solidFill>
                  <a:srgbClr val="FFFFFF"/>
                </a:solidFill>
              </a:uFill>
              <a:latin typeface="Arial"/>
            </a:endParaRPr>
          </a:p>
          <a:p>
            <a:r>
              <a:rPr lang="en-US" sz="1300" b="0" i="1" strike="noStrike" spc="-1">
                <a:solidFill>
                  <a:srgbClr val="000000"/>
                </a:solidFill>
                <a:uFill>
                  <a:solidFill>
                    <a:srgbClr val="FFFFFF"/>
                  </a:solidFill>
                </a:uFill>
                <a:latin typeface="Arial"/>
              </a:rPr>
              <a:t>		:parameters (?s - software)</a:t>
            </a:r>
            <a:endParaRPr lang="en-US" sz="1300" b="0" strike="noStrike" spc="-1">
              <a:solidFill>
                <a:srgbClr val="000000"/>
              </a:solidFill>
              <a:uFill>
                <a:solidFill>
                  <a:srgbClr val="FFFFFF"/>
                </a:solidFill>
              </a:uFill>
              <a:latin typeface="Arial"/>
            </a:endParaRPr>
          </a:p>
          <a:p>
            <a:r>
              <a:rPr lang="en-US" sz="1300" b="0" i="1" strike="noStrike" spc="-1">
                <a:solidFill>
                  <a:srgbClr val="000000"/>
                </a:solidFill>
                <a:uFill>
                  <a:solidFill>
                    <a:srgbClr val="FFFFFF"/>
                  </a:solidFill>
                </a:uFill>
                <a:latin typeface="Arial"/>
              </a:rPr>
              <a:t>		:precondition</a:t>
            </a:r>
            <a:endParaRPr lang="en-US" sz="1300" b="0" strike="noStrike" spc="-1">
              <a:solidFill>
                <a:srgbClr val="000000"/>
              </a:solidFill>
              <a:uFill>
                <a:solidFill>
                  <a:srgbClr val="FFFFFF"/>
                </a:solidFill>
              </a:uFill>
              <a:latin typeface="Arial"/>
            </a:endParaRPr>
          </a:p>
          <a:p>
            <a:r>
              <a:rPr lang="en-US" sz="1300" b="0" i="1" strike="noStrike" spc="-1">
                <a:solidFill>
                  <a:srgbClr val="000000"/>
                </a:solidFill>
                <a:uFill>
                  <a:solidFill>
                    <a:srgbClr val="FFFFFF"/>
                  </a:solidFill>
                </a:uFill>
                <a:latin typeface="Arial"/>
              </a:rPr>
              <a:t>			(and (software ?s) (vulnerable-software ?s))</a:t>
            </a:r>
            <a:endParaRPr lang="en-US" sz="1300" b="0" strike="noStrike" spc="-1">
              <a:solidFill>
                <a:srgbClr val="000000"/>
              </a:solidFill>
              <a:uFill>
                <a:solidFill>
                  <a:srgbClr val="FFFFFF"/>
                </a:solidFill>
              </a:uFill>
              <a:latin typeface="Arial"/>
            </a:endParaRPr>
          </a:p>
          <a:p>
            <a:r>
              <a:rPr lang="en-US" sz="1300" b="0" i="1" strike="noStrike" spc="-1">
                <a:solidFill>
                  <a:srgbClr val="000000"/>
                </a:solidFill>
                <a:uFill>
                  <a:solidFill>
                    <a:srgbClr val="FFFFFF"/>
                  </a:solidFill>
                </a:uFill>
                <a:latin typeface="Arial"/>
              </a:rPr>
              <a:t>		:effect (Internet-Explorer-is-used ?s)) </a:t>
            </a:r>
            <a:endParaRPr lang="en-US" sz="1300" b="0" strike="noStrike" spc="-1">
              <a:solidFill>
                <a:srgbClr val="000000"/>
              </a:solidFill>
              <a:uFill>
                <a:solidFill>
                  <a:srgbClr val="FFFFFF"/>
                </a:solidFill>
              </a:uFill>
              <a:latin typeface="Arial"/>
            </a:endParaRPr>
          </a:p>
          <a:p>
            <a:r>
              <a:rPr lang="en-US" sz="1300" b="0" i="1" strike="noStrike" spc="-1">
                <a:solidFill>
                  <a:srgbClr val="000000"/>
                </a:solidFill>
                <a:uFill>
                  <a:solidFill>
                    <a:srgbClr val="FFFFFF"/>
                  </a:solidFill>
                </a:uFill>
                <a:latin typeface="Arial"/>
              </a:rPr>
              <a:t>… )</a:t>
            </a:r>
            <a:endParaRPr lang="en-US" sz="1300" b="0" strike="noStrike" spc="-1">
              <a:solidFill>
                <a:srgbClr val="000000"/>
              </a:solidFill>
              <a:uFill>
                <a:solidFill>
                  <a:srgbClr val="FFFFFF"/>
                </a:solidFill>
              </a:uFill>
              <a:latin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TextShape 1"/>
          <p:cNvSpPr txBox="1"/>
          <p:nvPr/>
        </p:nvSpPr>
        <p:spPr>
          <a:xfrm>
            <a:off x="504000" y="301320"/>
            <a:ext cx="9071640" cy="1262160"/>
          </a:xfrm>
          <a:prstGeom prst="rect">
            <a:avLst/>
          </a:prstGeom>
          <a:noFill/>
          <a:ln>
            <a:noFill/>
          </a:ln>
        </p:spPr>
        <p:txBody>
          <a:bodyPr lIns="0" tIns="0" rIns="0" bIns="0" anchor="ctr"/>
          <a:lstStyle/>
          <a:p>
            <a:pPr algn="ctr"/>
            <a:r>
              <a:rPr lang="en-US" sz="4400" b="0" strike="noStrike" spc="-1">
                <a:solidFill>
                  <a:srgbClr val="FFFFFF"/>
                </a:solidFill>
                <a:uFill>
                  <a:solidFill>
                    <a:srgbClr val="FFFFFF"/>
                  </a:solidFill>
                </a:uFill>
                <a:latin typeface="Arial"/>
              </a:rPr>
              <a:t>PDDLAssistant</a:t>
            </a:r>
          </a:p>
        </p:txBody>
      </p:sp>
      <p:sp>
        <p:nvSpPr>
          <p:cNvPr id="69" name="TextShape 2"/>
          <p:cNvSpPr txBox="1"/>
          <p:nvPr/>
        </p:nvSpPr>
        <p:spPr>
          <a:xfrm>
            <a:off x="548640" y="1260720"/>
            <a:ext cx="9052560" cy="5778000"/>
          </a:xfrm>
          <a:prstGeom prst="rect">
            <a:avLst/>
          </a:prstGeom>
          <a:noFill/>
          <a:ln>
            <a:noFill/>
          </a:ln>
        </p:spPr>
        <p:txBody>
          <a:bodyPr lIns="0" tIns="0" rIns="0" bIns="0" anchor="ctr"/>
          <a:lstStyle/>
          <a:p>
            <a:r>
              <a:rPr lang="en-US" sz="2800" b="0" strike="noStrike" spc="-1">
                <a:solidFill>
                  <a:srgbClr val="000000"/>
                </a:solidFill>
                <a:uFill>
                  <a:solidFill>
                    <a:srgbClr val="FFFFFF"/>
                  </a:solidFill>
                </a:uFill>
                <a:latin typeface="Arial"/>
              </a:rPr>
              <a:t>PDDL Plan:</a:t>
            </a:r>
          </a:p>
          <a:p>
            <a:endParaRPr lang="en-US" sz="2800" b="0" strike="noStrike" spc="-1">
              <a:solidFill>
                <a:srgbClr val="000000"/>
              </a:solidFill>
              <a:uFill>
                <a:solidFill>
                  <a:srgbClr val="FFFFFF"/>
                </a:solidFill>
              </a:uFill>
              <a:latin typeface="Arial"/>
            </a:endParaRPr>
          </a:p>
          <a:p>
            <a:r>
              <a:rPr lang="en-US" sz="2000" b="0" strike="noStrike" spc="-1">
                <a:solidFill>
                  <a:srgbClr val="000000"/>
                </a:solidFill>
                <a:uFill>
                  <a:solidFill>
                    <a:srgbClr val="FFFFFF"/>
                  </a:solidFill>
                </a:uFill>
                <a:latin typeface="Arial"/>
              </a:rPr>
              <a:t>0: USER-HAS-VULNERABLE-SOFTWARE-CVE-2010-0483 VBSCRIPT</a:t>
            </a:r>
          </a:p>
          <a:p>
            <a:endParaRPr lang="en-US" sz="2000" b="0" strike="noStrike" spc="-1">
              <a:solidFill>
                <a:srgbClr val="000000"/>
              </a:solidFill>
              <a:uFill>
                <a:solidFill>
                  <a:srgbClr val="FFFFFF"/>
                </a:solidFill>
              </a:uFill>
              <a:latin typeface="Arial"/>
            </a:endParaRPr>
          </a:p>
          <a:p>
            <a:r>
              <a:rPr lang="en-US" sz="2000" b="0" strike="noStrike" spc="-1">
                <a:solidFill>
                  <a:srgbClr val="000000"/>
                </a:solidFill>
                <a:uFill>
                  <a:solidFill>
                    <a:srgbClr val="FFFFFF"/>
                  </a:solidFill>
                </a:uFill>
                <a:latin typeface="Arial"/>
              </a:rPr>
              <a:t>1: CVE-2010-0483-USER-ACTION-INTERNET-EXPLORER-IS-USED VBSCRIPT</a:t>
            </a:r>
          </a:p>
          <a:p>
            <a:endParaRPr lang="en-US" sz="2000" b="0" strike="noStrike" spc="-1">
              <a:solidFill>
                <a:srgbClr val="000000"/>
              </a:solidFill>
              <a:uFill>
                <a:solidFill>
                  <a:srgbClr val="FFFFFF"/>
                </a:solidFill>
              </a:uFill>
              <a:latin typeface="Arial"/>
            </a:endParaRPr>
          </a:p>
          <a:p>
            <a:r>
              <a:rPr lang="en-US" sz="2000" b="0" strike="noStrike" spc="-1">
                <a:solidFill>
                  <a:srgbClr val="000000"/>
                </a:solidFill>
                <a:uFill>
                  <a:solidFill>
                    <a:srgbClr val="FFFFFF"/>
                  </a:solidFill>
                </a:uFill>
                <a:latin typeface="Arial"/>
              </a:rPr>
              <a:t>2: CVE-2010-0483-USER-ACTION-THE-F1-KEY-IS-PRESSED VBSCRIPT</a:t>
            </a:r>
          </a:p>
          <a:p>
            <a:endParaRPr lang="en-US" sz="2000" b="0" strike="noStrike" spc="-1">
              <a:solidFill>
                <a:srgbClr val="000000"/>
              </a:solidFill>
              <a:uFill>
                <a:solidFill>
                  <a:srgbClr val="FFFFFF"/>
                </a:solidFill>
              </a:uFill>
              <a:latin typeface="Arial"/>
            </a:endParaRPr>
          </a:p>
          <a:p>
            <a:r>
              <a:rPr lang="en-US" sz="2000" b="0" strike="noStrike" spc="-1">
                <a:solidFill>
                  <a:srgbClr val="000000"/>
                </a:solidFill>
                <a:uFill>
                  <a:solidFill>
                    <a:srgbClr val="FFFFFF"/>
                  </a:solidFill>
                </a:uFill>
                <a:latin typeface="Arial"/>
              </a:rPr>
              <a:t>3: ATTACKER-ACTION-REFERENCING-A-LRB-1-RRB-LOCAL-PATHNAME-LRB-2-RRB-UNC-SHARE-PATHNAME-OR-LRB-3-RRB-WEBDAV-SERVER-WITH-A-CRAFTED-HLP-FILE-IN-THE-FOURTH-ARGUMENT-LRB-AKA-HELPFILE-ARGUMENT-RRB-TO-THE-MSGBOX-FUNCTION-LEADI-CVE-2010-0483 VBSCRIPT</a:t>
            </a:r>
          </a:p>
        </p:txBody>
      </p:sp>
      <p:pic>
        <p:nvPicPr>
          <p:cNvPr id="70" name="Picture 69"/>
          <p:cNvPicPr/>
          <p:nvPr/>
        </p:nvPicPr>
        <p:blipFill>
          <a:blip r:embed="rId2" cstate="print"/>
          <a:stretch/>
        </p:blipFill>
        <p:spPr>
          <a:xfrm>
            <a:off x="-5309638" y="2260875"/>
            <a:ext cx="17745120" cy="4572000"/>
          </a:xfrm>
          <a:prstGeom prst="rect">
            <a:avLst/>
          </a:prstGeom>
          <a:ln>
            <a:noFill/>
          </a:ln>
        </p:spPr>
      </p:pic>
    </p:spTree>
  </p:cSld>
  <p:clrMapOvr>
    <a:masterClrMapping/>
  </p:clrMapOvr>
  <p:timing>
    <p:tnLst>
      <p:par>
        <p:cTn id="1" dur="indefinite" restart="never" nodeType="tmRoot">
          <p:childTnLst>
            <p:seq>
              <p:cTn id="2" nodeType="mainSeq">
                <p:childTnLst>
                  <p:par>
                    <p:cTn id="3" fill="freeze">
                      <p:stCondLst>
                        <p:cond delay="indefinite"/>
                      </p:stCondLst>
                      <p:childTnLst>
                        <p:par>
                          <p:cTn id="4" fill="freeze">
                            <p:stCondLst>
                              <p:cond delay="0"/>
                            </p:stCondLst>
                            <p:childTnLst>
                              <p:par>
                                <p:cTn id="5" presetID="1" presetClass="entr" fill="hold" nodeType="clickEffect">
                                  <p:stCondLst>
                                    <p:cond delay="0"/>
                                  </p:stCondLst>
                                  <p:childTnLst>
                                    <p:set>
                                      <p:cBhvr>
                                        <p:cTn id="6" dur="1" fill="hold">
                                          <p:stCondLst>
                                            <p:cond delay="0"/>
                                          </p:stCondLst>
                                        </p:cTn>
                                        <p:tgtEl>
                                          <p:spTgt spid="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TextShape 1"/>
          <p:cNvSpPr txBox="1"/>
          <p:nvPr/>
        </p:nvSpPr>
        <p:spPr>
          <a:xfrm>
            <a:off x="504000" y="301320"/>
            <a:ext cx="9071640" cy="1262160"/>
          </a:xfrm>
          <a:prstGeom prst="rect">
            <a:avLst/>
          </a:prstGeom>
          <a:noFill/>
          <a:ln>
            <a:noFill/>
          </a:ln>
        </p:spPr>
        <p:txBody>
          <a:bodyPr lIns="0" tIns="0" rIns="0" bIns="0" anchor="ctr"/>
          <a:lstStyle/>
          <a:p>
            <a:pPr algn="ctr"/>
            <a:r>
              <a:rPr lang="en-US" sz="4400" b="0" strike="noStrike" spc="-1">
                <a:solidFill>
                  <a:srgbClr val="FFFFFF"/>
                </a:solidFill>
                <a:uFill>
                  <a:solidFill>
                    <a:srgbClr val="FFFFFF"/>
                  </a:solidFill>
                </a:uFill>
                <a:latin typeface="Arial"/>
              </a:rPr>
              <a:t>PDDLAssistant</a:t>
            </a:r>
          </a:p>
        </p:txBody>
      </p:sp>
      <p:sp>
        <p:nvSpPr>
          <p:cNvPr id="72" name="TextShape 2"/>
          <p:cNvSpPr txBox="1"/>
          <p:nvPr/>
        </p:nvSpPr>
        <p:spPr>
          <a:xfrm>
            <a:off x="548640" y="-882360"/>
            <a:ext cx="9052560" cy="5528880"/>
          </a:xfrm>
          <a:prstGeom prst="rect">
            <a:avLst/>
          </a:prstGeom>
          <a:noFill/>
          <a:ln>
            <a:noFill/>
          </a:ln>
        </p:spPr>
        <p:txBody>
          <a:bodyPr lIns="0" tIns="0" rIns="0" bIns="0" anchor="ctr"/>
          <a:lstStyle/>
          <a:p>
            <a:r>
              <a:rPr lang="en-US" sz="2200" b="0" i="1" strike="noStrike" spc="-1">
                <a:solidFill>
                  <a:srgbClr val="000000"/>
                </a:solidFill>
                <a:uFill>
                  <a:solidFill>
                    <a:srgbClr val="FFFFFF"/>
                  </a:solidFill>
                </a:uFill>
                <a:latin typeface="Arial"/>
              </a:rPr>
              <a:t>→ Support for incrementally building plans</a:t>
            </a:r>
            <a:endParaRPr lang="en-US" sz="2200" b="0" strike="noStrike" spc="-1">
              <a:solidFill>
                <a:srgbClr val="000000"/>
              </a:solidFill>
              <a:uFill>
                <a:solidFill>
                  <a:srgbClr val="FFFFFF"/>
                </a:solidFill>
              </a:uFill>
              <a:latin typeface="Arial"/>
            </a:endParaRPr>
          </a:p>
          <a:p>
            <a:endParaRPr lang="en-US" sz="2200" b="0" strike="noStrike" spc="-1">
              <a:solidFill>
                <a:srgbClr val="000000"/>
              </a:solidFill>
              <a:uFill>
                <a:solidFill>
                  <a:srgbClr val="FFFFFF"/>
                </a:solidFill>
              </a:uFill>
              <a:latin typeface="Arial"/>
            </a:endParaRPr>
          </a:p>
        </p:txBody>
      </p:sp>
      <p:pic>
        <p:nvPicPr>
          <p:cNvPr id="73" name="Picture 72"/>
          <p:cNvPicPr/>
          <p:nvPr/>
        </p:nvPicPr>
        <p:blipFill>
          <a:blip r:embed="rId2" cstate="print"/>
          <a:stretch/>
        </p:blipFill>
        <p:spPr>
          <a:xfrm>
            <a:off x="1097280" y="2011680"/>
            <a:ext cx="7772400" cy="4741200"/>
          </a:xfrm>
          <a:prstGeom prst="rect">
            <a:avLst/>
          </a:prstGeom>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TextShape 1"/>
          <p:cNvSpPr txBox="1"/>
          <p:nvPr/>
        </p:nvSpPr>
        <p:spPr>
          <a:xfrm>
            <a:off x="365760" y="975960"/>
            <a:ext cx="9052560" cy="6629760"/>
          </a:xfrm>
          <a:prstGeom prst="rect">
            <a:avLst/>
          </a:prstGeom>
          <a:noFill/>
          <a:ln>
            <a:noFill/>
          </a:ln>
        </p:spPr>
        <p:txBody>
          <a:bodyPr lIns="0" tIns="0" rIns="0" bIns="0" anchor="ctr"/>
          <a:lstStyle/>
          <a:p>
            <a:endParaRPr lang="en-US" sz="3200" b="0" strike="noStrike" spc="-1" dirty="0">
              <a:solidFill>
                <a:srgbClr val="000000"/>
              </a:solidFill>
              <a:uFill>
                <a:solidFill>
                  <a:srgbClr val="FFFFFF"/>
                </a:solidFill>
              </a:uFill>
              <a:latin typeface="Arial"/>
            </a:endParaRPr>
          </a:p>
          <a:p>
            <a:r>
              <a:rPr lang="en-US" sz="2800" b="0" strike="noStrike" spc="-1" dirty="0">
                <a:solidFill>
                  <a:srgbClr val="000000"/>
                </a:solidFill>
                <a:uFill>
                  <a:solidFill>
                    <a:srgbClr val="FFFFFF"/>
                  </a:solidFill>
                </a:uFill>
                <a:latin typeface="Arial"/>
              </a:rPr>
              <a:t>→Assumes that there are two versions of the PDDL domain:</a:t>
            </a:r>
          </a:p>
          <a:p>
            <a:r>
              <a:rPr lang="en-US" sz="2800" b="0" strike="noStrike" spc="-1" dirty="0">
                <a:solidFill>
                  <a:srgbClr val="000000"/>
                </a:solidFill>
                <a:uFill>
                  <a:solidFill>
                    <a:srgbClr val="FFFFFF"/>
                  </a:solidFill>
                </a:uFill>
                <a:latin typeface="Arial"/>
              </a:rPr>
              <a:t>    </a:t>
            </a:r>
            <a:r>
              <a:rPr lang="en-US" sz="2600" b="0" strike="noStrike" spc="-1" dirty="0">
                <a:solidFill>
                  <a:srgbClr val="000000"/>
                </a:solidFill>
                <a:uFill>
                  <a:solidFill>
                    <a:srgbClr val="FFFFFF"/>
                  </a:solidFill>
                </a:uFill>
                <a:latin typeface="Arial"/>
              </a:rPr>
              <a:t> </a:t>
            </a:r>
            <a:r>
              <a:rPr lang="en-US" sz="2400" b="0" strike="noStrike" spc="-1" dirty="0">
                <a:solidFill>
                  <a:srgbClr val="000000"/>
                </a:solidFill>
                <a:uFill>
                  <a:solidFill>
                    <a:srgbClr val="FFFFFF"/>
                  </a:solidFill>
                </a:uFill>
                <a:latin typeface="Arial"/>
              </a:rPr>
              <a:t>(</a:t>
            </a:r>
            <a:r>
              <a:rPr lang="en-US" sz="2400" b="0" strike="noStrike" spc="-1" dirty="0" err="1">
                <a:solidFill>
                  <a:srgbClr val="000000"/>
                </a:solidFill>
                <a:uFill>
                  <a:solidFill>
                    <a:srgbClr val="FFFFFF"/>
                  </a:solidFill>
                </a:uFill>
                <a:latin typeface="Arial"/>
              </a:rPr>
              <a:t>i</a:t>
            </a:r>
            <a:r>
              <a:rPr lang="en-US" sz="2400" b="0" strike="noStrike" spc="-1" dirty="0">
                <a:solidFill>
                  <a:srgbClr val="000000"/>
                </a:solidFill>
                <a:uFill>
                  <a:solidFill>
                    <a:srgbClr val="FFFFFF"/>
                  </a:solidFill>
                </a:uFill>
                <a:latin typeface="Arial"/>
              </a:rPr>
              <a:t>)  last known stable version</a:t>
            </a:r>
          </a:p>
          <a:p>
            <a:r>
              <a:rPr lang="en-US" sz="2400" b="0" strike="noStrike" spc="-1" dirty="0">
                <a:solidFill>
                  <a:srgbClr val="000000"/>
                </a:solidFill>
                <a:uFill>
                  <a:solidFill>
                    <a:srgbClr val="FFFFFF"/>
                  </a:solidFill>
                </a:uFill>
                <a:latin typeface="Arial"/>
              </a:rPr>
              <a:t>     (ii) current PDDL domain</a:t>
            </a:r>
          </a:p>
          <a:p>
            <a:endParaRPr lang="en-US" sz="2400" b="0" strike="noStrike" spc="-1" dirty="0">
              <a:solidFill>
                <a:srgbClr val="000000"/>
              </a:solidFill>
              <a:uFill>
                <a:solidFill>
                  <a:srgbClr val="FFFFFF"/>
                </a:solidFill>
              </a:uFill>
              <a:latin typeface="Arial"/>
            </a:endParaRPr>
          </a:p>
          <a:p>
            <a:r>
              <a:rPr lang="en-US" sz="2800" b="0" strike="noStrike" spc="-1" dirty="0" smtClean="0">
                <a:solidFill>
                  <a:srgbClr val="000000"/>
                </a:solidFill>
                <a:uFill>
                  <a:solidFill>
                    <a:srgbClr val="FFFFFF"/>
                  </a:solidFill>
                </a:uFill>
                <a:latin typeface="Arial"/>
              </a:rPr>
              <a:t>→Ensures </a:t>
            </a:r>
            <a:r>
              <a:rPr lang="en-US" sz="2800" b="0" strike="noStrike" spc="-1" dirty="0">
                <a:solidFill>
                  <a:srgbClr val="000000"/>
                </a:solidFill>
                <a:uFill>
                  <a:solidFill>
                    <a:srgbClr val="FFFFFF"/>
                  </a:solidFill>
                </a:uFill>
                <a:latin typeface="Arial"/>
              </a:rPr>
              <a:t>that the current PDDL domain is consistent with the PDDL problems and plans from the old domain</a:t>
            </a:r>
          </a:p>
          <a:p>
            <a:endParaRPr lang="en-US" sz="2800" b="0" strike="noStrike" spc="-1" dirty="0">
              <a:solidFill>
                <a:srgbClr val="000000"/>
              </a:solidFill>
              <a:uFill>
                <a:solidFill>
                  <a:srgbClr val="FFFFFF"/>
                </a:solidFill>
              </a:uFill>
              <a:latin typeface="Arial"/>
            </a:endParaRPr>
          </a:p>
          <a:p>
            <a:r>
              <a:rPr lang="en-US" sz="2800" b="0" strike="noStrike" spc="-1" dirty="0" smtClean="0">
                <a:solidFill>
                  <a:srgbClr val="000000"/>
                </a:solidFill>
                <a:uFill>
                  <a:solidFill>
                    <a:srgbClr val="FFFFFF"/>
                  </a:solidFill>
                </a:uFill>
                <a:latin typeface="Arial"/>
              </a:rPr>
              <a:t>→Assumes </a:t>
            </a:r>
            <a:r>
              <a:rPr lang="en-US" sz="2800" b="0" strike="noStrike" spc="-1" dirty="0">
                <a:solidFill>
                  <a:srgbClr val="000000"/>
                </a:solidFill>
                <a:uFill>
                  <a:solidFill>
                    <a:srgbClr val="FFFFFF"/>
                  </a:solidFill>
                </a:uFill>
                <a:latin typeface="Arial"/>
              </a:rPr>
              <a:t>that the PDDL domain, PDDL problem and the plan are syntactically correct</a:t>
            </a:r>
          </a:p>
          <a:p>
            <a:endParaRPr lang="en-US" sz="2800" b="0" strike="noStrike" spc="-1" dirty="0">
              <a:solidFill>
                <a:srgbClr val="000000"/>
              </a:solidFill>
              <a:uFill>
                <a:solidFill>
                  <a:srgbClr val="FFFFFF"/>
                </a:solidFill>
              </a:uFill>
              <a:latin typeface="Arial"/>
            </a:endParaRPr>
          </a:p>
          <a:p>
            <a:r>
              <a:rPr lang="en-US" sz="2800" b="0" strike="noStrike" spc="-1" dirty="0" smtClean="0">
                <a:solidFill>
                  <a:srgbClr val="000000"/>
                </a:solidFill>
                <a:uFill>
                  <a:solidFill>
                    <a:srgbClr val="FFFFFF"/>
                  </a:solidFill>
                </a:uFill>
                <a:latin typeface="Arial"/>
              </a:rPr>
              <a:t>→Reports </a:t>
            </a:r>
            <a:r>
              <a:rPr lang="en-US" sz="2800" b="0" strike="noStrike" spc="-1" dirty="0">
                <a:solidFill>
                  <a:srgbClr val="000000"/>
                </a:solidFill>
                <a:uFill>
                  <a:solidFill>
                    <a:srgbClr val="FFFFFF"/>
                  </a:solidFill>
                </a:uFill>
                <a:latin typeface="Arial"/>
              </a:rPr>
              <a:t>if one or more PDDL plans failed for the current version (i.e. current version of the domain is not consistent)</a:t>
            </a:r>
          </a:p>
          <a:p>
            <a:endParaRPr lang="en-US" sz="2800" b="0" strike="noStrike" spc="-1" dirty="0">
              <a:solidFill>
                <a:srgbClr val="000000"/>
              </a:solidFill>
              <a:uFill>
                <a:solidFill>
                  <a:srgbClr val="FFFFFF"/>
                </a:solidFill>
              </a:uFill>
              <a:latin typeface="Arial"/>
            </a:endParaRPr>
          </a:p>
          <a:p>
            <a:endParaRPr lang="en-US" sz="2800" b="0" strike="noStrike" spc="-1" dirty="0">
              <a:solidFill>
                <a:srgbClr val="000000"/>
              </a:solidFill>
              <a:uFill>
                <a:solidFill>
                  <a:srgbClr val="FFFFFF"/>
                </a:solidFill>
              </a:uFill>
              <a:latin typeface="Arial"/>
            </a:endParaRPr>
          </a:p>
        </p:txBody>
      </p:sp>
      <p:sp>
        <p:nvSpPr>
          <p:cNvPr id="75" name="TextShape 2"/>
          <p:cNvSpPr txBox="1"/>
          <p:nvPr/>
        </p:nvSpPr>
        <p:spPr>
          <a:xfrm>
            <a:off x="504000" y="301320"/>
            <a:ext cx="9071640" cy="1262160"/>
          </a:xfrm>
          <a:prstGeom prst="rect">
            <a:avLst/>
          </a:prstGeom>
          <a:noFill/>
          <a:ln>
            <a:noFill/>
          </a:ln>
        </p:spPr>
        <p:txBody>
          <a:bodyPr lIns="0" tIns="0" rIns="0" bIns="0" anchor="ctr"/>
          <a:lstStyle/>
          <a:p>
            <a:pPr algn="ctr"/>
            <a:r>
              <a:rPr lang="en-US" sz="4400" b="0" strike="noStrike" spc="-1">
                <a:solidFill>
                  <a:srgbClr val="FFFFFF"/>
                </a:solidFill>
                <a:uFill>
                  <a:solidFill>
                    <a:srgbClr val="FFFFFF"/>
                  </a:solidFill>
                </a:uFill>
                <a:latin typeface="Arial"/>
              </a:rPr>
              <a:t>PDDLAssistant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TextShape 1"/>
          <p:cNvSpPr txBox="1"/>
          <p:nvPr/>
        </p:nvSpPr>
        <p:spPr>
          <a:xfrm>
            <a:off x="365760" y="1343580"/>
            <a:ext cx="4023360" cy="5801040"/>
          </a:xfrm>
          <a:prstGeom prst="rect">
            <a:avLst/>
          </a:prstGeom>
          <a:noFill/>
          <a:ln>
            <a:noFill/>
          </a:ln>
        </p:spPr>
        <p:txBody>
          <a:bodyPr lIns="0" tIns="0" rIns="0" bIns="0" anchor="ctr"/>
          <a:lstStyle/>
          <a:p>
            <a:r>
              <a:rPr lang="en-US" sz="1800" b="0" i="1" strike="noStrike" spc="-1">
                <a:solidFill>
                  <a:srgbClr val="000000"/>
                </a:solidFill>
                <a:uFill>
                  <a:solidFill>
                    <a:srgbClr val="FFFFFF"/>
                  </a:solidFill>
                </a:uFill>
                <a:latin typeface="Arial"/>
              </a:rPr>
              <a:t>Example Output:</a:t>
            </a:r>
            <a:endParaRPr lang="en-US" sz="1800" b="0" strike="noStrike" spc="-1">
              <a:solidFill>
                <a:srgbClr val="000000"/>
              </a:solidFill>
              <a:uFill>
                <a:solidFill>
                  <a:srgbClr val="FFFFFF"/>
                </a:solidFill>
              </a:uFill>
              <a:latin typeface="Arial"/>
            </a:endParaRPr>
          </a:p>
          <a:p>
            <a:r>
              <a:rPr lang="en-US" sz="1400" b="1" i="1" strike="noStrike" spc="-1">
                <a:solidFill>
                  <a:srgbClr val="000000"/>
                </a:solidFill>
                <a:uFill>
                  <a:solidFill>
                    <a:srgbClr val="FFFFFF"/>
                  </a:solidFill>
                </a:uFill>
                <a:latin typeface="Arial"/>
              </a:rPr>
              <a:t>$ java -jar PDDLAssistant.jar domains/</a:t>
            </a:r>
            <a:r>
              <a:rPr lang="en-US" sz="1400" b="1" i="1" strike="noStrike" spc="-1" err="1">
                <a:solidFill>
                  <a:srgbClr val="000000"/>
                </a:solidFill>
                <a:uFill>
                  <a:solidFill>
                    <a:srgbClr val="FFFFFF"/>
                  </a:solidFill>
                </a:uFill>
                <a:latin typeface="Arial"/>
              </a:rPr>
              <a:t>domainPAG.pddl</a:t>
            </a:r>
            <a:r>
              <a:rPr lang="en-US" sz="1400" b="1" i="1" strike="noStrike" spc="-1">
                <a:solidFill>
                  <a:srgbClr val="000000"/>
                </a:solidFill>
                <a:uFill>
                  <a:solidFill>
                    <a:srgbClr val="FFFFFF"/>
                  </a:solidFill>
                </a:uFill>
                <a:latin typeface="Arial"/>
              </a:rPr>
              <a:t> domains/domainPAGV2.pddl problems/ </a:t>
            </a:r>
            <a:r>
              <a:rPr lang="en-US" sz="1400" b="1" i="1" strike="noStrike" spc="-1" err="1">
                <a:solidFill>
                  <a:srgbClr val="000000"/>
                </a:solidFill>
                <a:uFill>
                  <a:solidFill>
                    <a:srgbClr val="FFFFFF"/>
                  </a:solidFill>
                </a:uFill>
                <a:latin typeface="Arial"/>
              </a:rPr>
              <a:t>archivedPlans</a:t>
            </a:r>
            <a:r>
              <a:rPr lang="en-US" sz="1400" b="1" i="1" strike="noStrike" spc="-1">
                <a:solidFill>
                  <a:srgbClr val="000000"/>
                </a:solidFill>
                <a:uFill>
                  <a:solidFill>
                    <a:srgbClr val="FFFFFF"/>
                  </a:solidFill>
                </a:uFill>
                <a:latin typeface="Arial"/>
              </a:rPr>
              <a:t>/</a:t>
            </a:r>
            <a:endParaRPr lang="en-US" sz="1400" b="0" strike="noStrike" spc="-1">
              <a:solidFill>
                <a:srgbClr val="000000"/>
              </a:solidFill>
              <a:uFill>
                <a:solidFill>
                  <a:srgbClr val="FFFFFF"/>
                </a:solidFill>
              </a:uFill>
              <a:latin typeface="Arial"/>
            </a:endParaRPr>
          </a:p>
          <a:p>
            <a:r>
              <a:rPr lang="en-US" sz="1500" b="0" strike="noStrike" spc="-1">
                <a:solidFill>
                  <a:srgbClr val="000000"/>
                </a:solidFill>
                <a:uFill>
                  <a:solidFill>
                    <a:srgbClr val="FFFFFF"/>
                  </a:solidFill>
                </a:uFill>
                <a:latin typeface="Arial"/>
              </a:rPr>
              <a:t>Domains found:</a:t>
            </a:r>
          </a:p>
          <a:p>
            <a:r>
              <a:rPr lang="en-US" sz="1500" b="0" strike="noStrike" spc="-1">
                <a:solidFill>
                  <a:srgbClr val="000000"/>
                </a:solidFill>
                <a:uFill>
                  <a:solidFill>
                    <a:srgbClr val="FFFFFF"/>
                  </a:solidFill>
                </a:uFill>
                <a:latin typeface="Arial"/>
              </a:rPr>
              <a:t>1) domains/</a:t>
            </a:r>
            <a:r>
              <a:rPr lang="en-US" sz="1500" b="0" strike="noStrike" spc="-1" err="1">
                <a:solidFill>
                  <a:srgbClr val="000000"/>
                </a:solidFill>
                <a:uFill>
                  <a:solidFill>
                    <a:srgbClr val="FFFFFF"/>
                  </a:solidFill>
                </a:uFill>
                <a:latin typeface="Arial"/>
              </a:rPr>
              <a:t>domainPAG.pddl</a:t>
            </a:r>
            <a:r>
              <a:rPr lang="en-US" sz="1500" b="0" strike="noStrike" spc="-1">
                <a:solidFill>
                  <a:srgbClr val="000000"/>
                </a:solidFill>
                <a:uFill>
                  <a:solidFill>
                    <a:srgbClr val="FFFFFF"/>
                  </a:solidFill>
                </a:uFill>
                <a:latin typeface="Arial"/>
              </a:rPr>
              <a:t>: PAG</a:t>
            </a:r>
          </a:p>
          <a:p>
            <a:r>
              <a:rPr lang="en-US" sz="1500" b="0" strike="noStrike" spc="-1">
                <a:solidFill>
                  <a:srgbClr val="000000"/>
                </a:solidFill>
                <a:uFill>
                  <a:solidFill>
                    <a:srgbClr val="FFFFFF"/>
                  </a:solidFill>
                </a:uFill>
                <a:latin typeface="Arial"/>
              </a:rPr>
              <a:t>2) domains/domainPAGV2.pddl: PAG</a:t>
            </a:r>
          </a:p>
          <a:p>
            <a:r>
              <a:rPr lang="en-US" sz="1500" b="0" strike="noStrike" spc="-1">
                <a:solidFill>
                  <a:srgbClr val="000000"/>
                </a:solidFill>
                <a:uFill>
                  <a:solidFill>
                    <a:srgbClr val="FFFFFF"/>
                  </a:solidFill>
                </a:uFill>
                <a:latin typeface="Arial"/>
              </a:rPr>
              <a:t>Problems found:</a:t>
            </a:r>
          </a:p>
          <a:p>
            <a:r>
              <a:rPr lang="en-US" sz="1500" b="0" strike="noStrike" spc="-1">
                <a:solidFill>
                  <a:srgbClr val="000000"/>
                </a:solidFill>
                <a:uFill>
                  <a:solidFill>
                    <a:srgbClr val="FFFFFF"/>
                  </a:solidFill>
                </a:uFill>
                <a:latin typeface="Arial"/>
              </a:rPr>
              <a:t>1) problems/PAG-problem1.pddl: PAG-problem1</a:t>
            </a:r>
          </a:p>
          <a:p>
            <a:r>
              <a:rPr lang="en-US" sz="1500" b="0" strike="noStrike" spc="-1">
                <a:solidFill>
                  <a:srgbClr val="000000"/>
                </a:solidFill>
                <a:uFill>
                  <a:solidFill>
                    <a:srgbClr val="FFFFFF"/>
                  </a:solidFill>
                </a:uFill>
                <a:latin typeface="Arial"/>
              </a:rPr>
              <a:t>Archived plans found:</a:t>
            </a:r>
          </a:p>
          <a:p>
            <a:r>
              <a:rPr lang="en-US" sz="1500" b="0" strike="noStrike" spc="-1">
                <a:solidFill>
                  <a:srgbClr val="000000"/>
                </a:solidFill>
                <a:uFill>
                  <a:solidFill>
                    <a:srgbClr val="FFFFFF"/>
                  </a:solidFill>
                </a:uFill>
                <a:latin typeface="Arial"/>
              </a:rPr>
              <a:t>1) </a:t>
            </a:r>
            <a:r>
              <a:rPr lang="en-US" sz="1500" b="0" strike="noStrike" spc="-1" err="1">
                <a:solidFill>
                  <a:srgbClr val="000000"/>
                </a:solidFill>
                <a:uFill>
                  <a:solidFill>
                    <a:srgbClr val="FFFFFF"/>
                  </a:solidFill>
                </a:uFill>
                <a:latin typeface="Arial"/>
              </a:rPr>
              <a:t>archivedPlans</a:t>
            </a:r>
            <a:r>
              <a:rPr lang="en-US" sz="1500" b="0" strike="noStrike" spc="-1">
                <a:solidFill>
                  <a:srgbClr val="000000"/>
                </a:solidFill>
                <a:uFill>
                  <a:solidFill>
                    <a:srgbClr val="FFFFFF"/>
                  </a:solidFill>
                </a:uFill>
                <a:latin typeface="Arial"/>
              </a:rPr>
              <a:t>/PAG-problem1.plan</a:t>
            </a:r>
          </a:p>
          <a:p>
            <a:r>
              <a:rPr lang="en-US" sz="1500" b="0" strike="noStrike" spc="-1">
                <a:solidFill>
                  <a:srgbClr val="000000"/>
                </a:solidFill>
                <a:uFill>
                  <a:solidFill>
                    <a:srgbClr val="FFFFFF"/>
                  </a:solidFill>
                </a:uFill>
                <a:latin typeface="Arial"/>
              </a:rPr>
              <a:t>----------------------------------</a:t>
            </a:r>
          </a:p>
          <a:p>
            <a:r>
              <a:rPr lang="en-US" sz="1500" b="0" strike="noStrike" spc="-1">
                <a:solidFill>
                  <a:srgbClr val="000000"/>
                </a:solidFill>
                <a:uFill>
                  <a:solidFill>
                    <a:srgbClr val="FFFFFF"/>
                  </a:solidFill>
                </a:uFill>
                <a:latin typeface="Arial"/>
              </a:rPr>
              <a:t>1) plan: PAG-problem1.pddl</a:t>
            </a:r>
          </a:p>
          <a:p>
            <a:r>
              <a:rPr lang="en-US" sz="1500" b="0" strike="noStrike" spc="-1">
                <a:solidFill>
                  <a:srgbClr val="000000"/>
                </a:solidFill>
                <a:uFill>
                  <a:solidFill>
                    <a:srgbClr val="FFFFFF"/>
                  </a:solidFill>
                </a:uFill>
                <a:latin typeface="Arial"/>
              </a:rPr>
              <a:t>----------------------------------</a:t>
            </a:r>
          </a:p>
          <a:p>
            <a:r>
              <a:rPr lang="en-US" sz="1500" b="0" strike="noStrike" spc="-1">
                <a:solidFill>
                  <a:srgbClr val="000000"/>
                </a:solidFill>
                <a:uFill>
                  <a:solidFill>
                    <a:srgbClr val="FFFFFF"/>
                  </a:solidFill>
                </a:uFill>
                <a:latin typeface="Arial"/>
              </a:rPr>
              <a:t>Creating planning graph for </a:t>
            </a:r>
            <a:r>
              <a:rPr lang="en-US" sz="1500" b="0" strike="noStrike" spc="-1" err="1">
                <a:solidFill>
                  <a:srgbClr val="000000"/>
                </a:solidFill>
                <a:uFill>
                  <a:solidFill>
                    <a:srgbClr val="FFFFFF"/>
                  </a:solidFill>
                </a:uFill>
                <a:latin typeface="Arial"/>
              </a:rPr>
              <a:t>domainPAG.pddl</a:t>
            </a:r>
            <a:r>
              <a:rPr lang="en-US" sz="1500" b="0" strike="noStrike" spc="-1">
                <a:solidFill>
                  <a:srgbClr val="000000"/>
                </a:solidFill>
                <a:uFill>
                  <a:solidFill>
                    <a:srgbClr val="FFFFFF"/>
                  </a:solidFill>
                </a:uFill>
                <a:latin typeface="Arial"/>
              </a:rPr>
              <a:t>,</a:t>
            </a:r>
          </a:p>
          <a:p>
            <a:r>
              <a:rPr lang="en-US" sz="1500" b="0" strike="noStrike" spc="-1">
                <a:solidFill>
                  <a:srgbClr val="000000"/>
                </a:solidFill>
                <a:uFill>
                  <a:solidFill>
                    <a:srgbClr val="FFFFFF"/>
                  </a:solidFill>
                </a:uFill>
                <a:latin typeface="Arial"/>
              </a:rPr>
              <a:t>PAG-problem1.pddl and PAG-problem1.plan</a:t>
            </a:r>
          </a:p>
          <a:p>
            <a:r>
              <a:rPr lang="en-US" sz="1500" b="0" strike="noStrike" spc="-1">
                <a:solidFill>
                  <a:srgbClr val="000000"/>
                </a:solidFill>
                <a:uFill>
                  <a:solidFill>
                    <a:srgbClr val="FFFFFF"/>
                  </a:solidFill>
                </a:uFill>
                <a:latin typeface="Arial"/>
              </a:rPr>
              <a:t>...done</a:t>
            </a:r>
          </a:p>
          <a:p>
            <a:r>
              <a:rPr lang="en-US" sz="1500" b="0" strike="noStrike" spc="-1">
                <a:solidFill>
                  <a:srgbClr val="000000"/>
                </a:solidFill>
                <a:uFill>
                  <a:solidFill>
                    <a:srgbClr val="FFFFFF"/>
                  </a:solidFill>
                </a:uFill>
                <a:latin typeface="Arial"/>
              </a:rPr>
              <a:t>Creating planning graph for domainPAGV2.pddl,</a:t>
            </a:r>
          </a:p>
          <a:p>
            <a:r>
              <a:rPr lang="en-US" sz="1500" b="0" strike="noStrike" spc="-1">
                <a:solidFill>
                  <a:srgbClr val="000000"/>
                </a:solidFill>
                <a:uFill>
                  <a:solidFill>
                    <a:srgbClr val="FFFFFF"/>
                  </a:solidFill>
                </a:uFill>
                <a:latin typeface="Arial"/>
              </a:rPr>
              <a:t>PAG-problem1.pddl and new plan</a:t>
            </a:r>
          </a:p>
          <a:p>
            <a:r>
              <a:rPr lang="en-US" sz="1500" b="0" strike="noStrike" spc="-1">
                <a:solidFill>
                  <a:srgbClr val="000000"/>
                </a:solidFill>
                <a:uFill>
                  <a:solidFill>
                    <a:srgbClr val="FFFFFF"/>
                  </a:solidFill>
                </a:uFill>
                <a:latin typeface="Arial"/>
              </a:rPr>
              <a:t>...done</a:t>
            </a:r>
          </a:p>
          <a:p>
            <a:r>
              <a:rPr lang="en-US" sz="1500" b="0" strike="noStrike" spc="-1">
                <a:solidFill>
                  <a:srgbClr val="000000"/>
                </a:solidFill>
                <a:uFill>
                  <a:solidFill>
                    <a:srgbClr val="FFFFFF"/>
                  </a:solidFill>
                </a:uFill>
                <a:latin typeface="Arial"/>
              </a:rPr>
              <a:t>plans different? True</a:t>
            </a:r>
            <a:endParaRPr lang="en-US" sz="1500" b="0" strike="noStrike">
              <a:solidFill>
                <a:srgbClr val="000000"/>
              </a:solidFill>
              <a:latin typeface="Arial"/>
              <a:cs typeface="Arial"/>
            </a:endParaRPr>
          </a:p>
          <a:p>
            <a:r>
              <a:rPr lang="en-US" sz="1500" b="0" strike="noStrike" spc="-1">
                <a:solidFill>
                  <a:srgbClr val="000000"/>
                </a:solidFill>
                <a:uFill>
                  <a:solidFill>
                    <a:srgbClr val="FFFFFF"/>
                  </a:solidFill>
                </a:uFill>
                <a:latin typeface="Arial"/>
              </a:rPr>
              <a:t>...</a:t>
            </a:r>
          </a:p>
          <a:p>
            <a:endParaRPr lang="en-US" sz="1500" b="0" strike="noStrike" spc="-1">
              <a:solidFill>
                <a:srgbClr val="000000"/>
              </a:solidFill>
              <a:uFill>
                <a:solidFill>
                  <a:srgbClr val="FFFFFF"/>
                </a:solidFill>
              </a:uFill>
              <a:latin typeface="Arial"/>
            </a:endParaRPr>
          </a:p>
        </p:txBody>
      </p:sp>
      <p:sp>
        <p:nvSpPr>
          <p:cNvPr id="77" name="TextShape 2"/>
          <p:cNvSpPr txBox="1"/>
          <p:nvPr/>
        </p:nvSpPr>
        <p:spPr>
          <a:xfrm>
            <a:off x="504000" y="301320"/>
            <a:ext cx="9071640" cy="1262160"/>
          </a:xfrm>
          <a:prstGeom prst="rect">
            <a:avLst/>
          </a:prstGeom>
          <a:noFill/>
          <a:ln>
            <a:noFill/>
          </a:ln>
        </p:spPr>
        <p:txBody>
          <a:bodyPr lIns="0" tIns="0" rIns="0" bIns="0" anchor="ctr"/>
          <a:lstStyle/>
          <a:p>
            <a:pPr algn="ctr"/>
            <a:r>
              <a:rPr lang="en-US" sz="4400" b="0" strike="noStrike" spc="-1">
                <a:solidFill>
                  <a:srgbClr val="FFFFFF"/>
                </a:solidFill>
                <a:uFill>
                  <a:solidFill>
                    <a:srgbClr val="FFFFFF"/>
                  </a:solidFill>
                </a:uFill>
                <a:latin typeface="Arial"/>
              </a:rPr>
              <a:t>PDDLAssistant</a:t>
            </a:r>
          </a:p>
        </p:txBody>
      </p:sp>
      <p:graphicFrame>
        <p:nvGraphicFramePr>
          <p:cNvPr id="78" name="Table 3"/>
          <p:cNvGraphicFramePr/>
          <p:nvPr/>
        </p:nvGraphicFramePr>
        <p:xfrm>
          <a:off x="10047960" y="5497560"/>
          <a:ext cx="432000" cy="365760"/>
        </p:xfrm>
        <a:graphic>
          <a:graphicData uri="http://schemas.openxmlformats.org/drawingml/2006/table">
            <a:tbl>
              <a:tblPr/>
              <a:tblGrid>
                <a:gridCol w="216000">
                  <a:extLst>
                    <a:ext uri="{9D8B030D-6E8A-4147-A177-3AD203B41FA5}">
                      <a16:colId xmlns="" xmlns:a16="http://schemas.microsoft.com/office/drawing/2014/main" val="20000"/>
                    </a:ext>
                  </a:extLst>
                </a:gridCol>
                <a:gridCol w="216000">
                  <a:extLst>
                    <a:ext uri="{9D8B030D-6E8A-4147-A177-3AD203B41FA5}">
                      <a16:colId xmlns="" xmlns:a16="http://schemas.microsoft.com/office/drawing/2014/main" val="20001"/>
                    </a:ext>
                  </a:extLst>
                </a:gridCol>
              </a:tblGrid>
              <a:tr h="350640">
                <a:tc>
                  <a:txBody>
                    <a:bodyPr/>
                    <a:lstStyle/>
                    <a:p>
                      <a:endParaRPr lang="en-US"/>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endParaRPr lang="en-US"/>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extLst>
                  <a:ext uri="{0D108BD9-81ED-4DB2-BD59-A6C34878D82A}">
                    <a16:rowId xmlns="" xmlns:a16="http://schemas.microsoft.com/office/drawing/2014/main" val="10000"/>
                  </a:ext>
                </a:extLst>
              </a:tr>
            </a:tbl>
          </a:graphicData>
        </a:graphic>
      </p:graphicFrame>
      <p:sp>
        <p:nvSpPr>
          <p:cNvPr id="79" name="TextShape 4"/>
          <p:cNvSpPr txBox="1"/>
          <p:nvPr/>
        </p:nvSpPr>
        <p:spPr>
          <a:xfrm>
            <a:off x="5081760" y="1234080"/>
            <a:ext cx="4480560" cy="6325920"/>
          </a:xfrm>
          <a:prstGeom prst="rect">
            <a:avLst/>
          </a:prstGeom>
          <a:noFill/>
          <a:ln>
            <a:noFill/>
          </a:ln>
        </p:spPr>
        <p:txBody>
          <a:bodyPr lIns="0" tIns="0" rIns="0" bIns="0" anchor="ctr"/>
          <a:lstStyle/>
          <a:p>
            <a:r>
              <a:rPr lang="en-US" sz="1800" b="0" i="1" strike="noStrike" spc="-1">
                <a:solidFill>
                  <a:srgbClr val="000000"/>
                </a:solidFill>
                <a:uFill>
                  <a:solidFill>
                    <a:srgbClr val="FFFFFF"/>
                  </a:solidFill>
                </a:uFill>
                <a:latin typeface="Arial"/>
              </a:rPr>
              <a:t>…</a:t>
            </a:r>
            <a:endParaRPr lang="en-US" sz="1800" b="0" strike="noStrike" spc="-1">
              <a:solidFill>
                <a:srgbClr val="000000"/>
              </a:solidFill>
              <a:uFill>
                <a:solidFill>
                  <a:srgbClr val="FFFFFF"/>
                </a:solidFill>
              </a:uFill>
              <a:latin typeface="Arial"/>
            </a:endParaRPr>
          </a:p>
          <a:p>
            <a:endParaRPr lang="en-US" sz="1800" b="0" strike="noStrike" spc="-1">
              <a:solidFill>
                <a:srgbClr val="000000"/>
              </a:solidFill>
              <a:uFill>
                <a:solidFill>
                  <a:srgbClr val="FFFFFF"/>
                </a:solidFill>
              </a:uFill>
              <a:latin typeface="Arial"/>
            </a:endParaRPr>
          </a:p>
          <a:p>
            <a:r>
              <a:rPr lang="en-US" sz="1800" b="0" strike="noStrike" spc="-1">
                <a:solidFill>
                  <a:srgbClr val="000000"/>
                </a:solidFill>
                <a:uFill>
                  <a:solidFill>
                    <a:srgbClr val="FFFFFF"/>
                  </a:solidFill>
                </a:uFill>
                <a:latin typeface="Arial"/>
              </a:rPr>
              <a:t>plans different? True</a:t>
            </a:r>
          </a:p>
          <a:p>
            <a:r>
              <a:rPr lang="en-US" sz="1800" b="0" strike="noStrike" spc="-1">
                <a:solidFill>
                  <a:srgbClr val="000000"/>
                </a:solidFill>
                <a:uFill>
                  <a:solidFill>
                    <a:srgbClr val="FFFFFF"/>
                  </a:solidFill>
                </a:uFill>
                <a:latin typeface="Arial"/>
              </a:rPr>
              <a:t>Difference observed:</a:t>
            </a:r>
          </a:p>
          <a:p>
            <a:r>
              <a:rPr lang="en-US" sz="1800" b="0" strike="noStrike" spc="-1">
                <a:solidFill>
                  <a:srgbClr val="000000"/>
                </a:solidFill>
                <a:uFill>
                  <a:solidFill>
                    <a:srgbClr val="FFFFFF"/>
                  </a:solidFill>
                </a:uFill>
                <a:latin typeface="Arial"/>
              </a:rPr>
              <a:t>State Layer 1: same</a:t>
            </a:r>
          </a:p>
          <a:p>
            <a:r>
              <a:rPr lang="en-US" sz="1800" b="0" strike="noStrike" spc="-1">
                <a:solidFill>
                  <a:srgbClr val="000000"/>
                </a:solidFill>
                <a:uFill>
                  <a:solidFill>
                    <a:srgbClr val="FFFFFF"/>
                  </a:solidFill>
                </a:uFill>
                <a:latin typeface="Arial"/>
              </a:rPr>
              <a:t>Action Layer 1: same</a:t>
            </a:r>
          </a:p>
          <a:p>
            <a:r>
              <a:rPr lang="en-US" sz="1800" b="0" strike="noStrike" spc="-1">
                <a:solidFill>
                  <a:srgbClr val="000000"/>
                </a:solidFill>
                <a:uFill>
                  <a:solidFill>
                    <a:srgbClr val="FFFFFF"/>
                  </a:solidFill>
                </a:uFill>
                <a:latin typeface="Arial"/>
              </a:rPr>
              <a:t>State Layer 2: same</a:t>
            </a:r>
          </a:p>
          <a:p>
            <a:r>
              <a:rPr lang="en-US" sz="1800" b="0" strike="noStrike" spc="-1">
                <a:solidFill>
                  <a:srgbClr val="000000"/>
                </a:solidFill>
                <a:uFill>
                  <a:solidFill>
                    <a:srgbClr val="FFFFFF"/>
                  </a:solidFill>
                </a:uFill>
                <a:latin typeface="Arial"/>
              </a:rPr>
              <a:t>Action Layer 2: same</a:t>
            </a:r>
          </a:p>
          <a:p>
            <a:r>
              <a:rPr lang="en-US" sz="1800" b="0" strike="noStrike" spc="-1">
                <a:solidFill>
                  <a:srgbClr val="000000"/>
                </a:solidFill>
                <a:uFill>
                  <a:solidFill>
                    <a:srgbClr val="FFFFFF"/>
                  </a:solidFill>
                </a:uFill>
                <a:latin typeface="Arial"/>
              </a:rPr>
              <a:t>State Layer 3: different!</a:t>
            </a:r>
          </a:p>
          <a:p>
            <a:r>
              <a:rPr lang="en-US" sz="1800" b="0" strike="noStrike" spc="-1">
                <a:solidFill>
                  <a:srgbClr val="000000"/>
                </a:solidFill>
                <a:uFill>
                  <a:solidFill>
                    <a:srgbClr val="FFFFFF"/>
                  </a:solidFill>
                </a:uFill>
                <a:latin typeface="Arial"/>
              </a:rPr>
              <a:t>extra predicates found in action: USER-VISITS-SITE</a:t>
            </a:r>
          </a:p>
          <a:p>
            <a:r>
              <a:rPr lang="en-US" sz="1800" b="0" strike="noStrike" spc="-1">
                <a:solidFill>
                  <a:srgbClr val="000000"/>
                </a:solidFill>
                <a:uFill>
                  <a:solidFill>
                    <a:srgbClr val="FFFFFF"/>
                  </a:solidFill>
                </a:uFill>
                <a:latin typeface="Arial"/>
              </a:rPr>
              <a:t>extra effects:</a:t>
            </a:r>
          </a:p>
          <a:p>
            <a:r>
              <a:rPr lang="en-US" sz="1800" b="0" strike="noStrike" spc="-1">
                <a:solidFill>
                  <a:srgbClr val="000000"/>
                </a:solidFill>
                <a:uFill>
                  <a:solidFill>
                    <a:srgbClr val="FFFFFF"/>
                  </a:solidFill>
                </a:uFill>
                <a:latin typeface="Arial"/>
              </a:rPr>
              <a:t>1) (use-software gmail)</a:t>
            </a:r>
          </a:p>
          <a:p>
            <a:r>
              <a:rPr lang="en-US" sz="1800" b="0" strike="noStrike" spc="-1">
                <a:solidFill>
                  <a:srgbClr val="000000"/>
                </a:solidFill>
                <a:uFill>
                  <a:solidFill>
                    <a:srgbClr val="FFFFFF"/>
                  </a:solidFill>
                </a:uFill>
                <a:latin typeface="Arial"/>
              </a:rPr>
              <a:t>2) (running gmail)</a:t>
            </a:r>
          </a:p>
          <a:p>
            <a:r>
              <a:rPr lang="en-US" sz="1800" b="0" strike="noStrike" spc="-1">
                <a:solidFill>
                  <a:srgbClr val="000000"/>
                </a:solidFill>
                <a:uFill>
                  <a:solidFill>
                    <a:srgbClr val="FFFFFF"/>
                  </a:solidFill>
                </a:uFill>
                <a:latin typeface="Arial"/>
              </a:rPr>
              <a:t>----------------------------------</a:t>
            </a:r>
          </a:p>
          <a:p>
            <a:r>
              <a:rPr lang="en-US" sz="1800" b="0" strike="noStrike" spc="-1">
                <a:solidFill>
                  <a:srgbClr val="000000"/>
                </a:solidFill>
                <a:uFill>
                  <a:solidFill>
                    <a:srgbClr val="FFFFFF"/>
                  </a:solidFill>
                </a:uFill>
                <a:latin typeface="Arial"/>
              </a:rPr>
              <a:t>plans passed: 0</a:t>
            </a:r>
          </a:p>
          <a:p>
            <a:r>
              <a:rPr lang="en-US" sz="1800" b="0" strike="noStrike" spc="-1">
                <a:solidFill>
                  <a:srgbClr val="000000"/>
                </a:solidFill>
                <a:uFill>
                  <a:solidFill>
                    <a:srgbClr val="FFFFFF"/>
                  </a:solidFill>
                </a:uFill>
                <a:latin typeface="Arial"/>
              </a:rPr>
              <a:t>plans failed: 1</a:t>
            </a:r>
          </a:p>
          <a:p>
            <a:r>
              <a:rPr lang="en-US" sz="1800" b="0" strike="noStrike" spc="-1">
                <a:solidFill>
                  <a:srgbClr val="000000"/>
                </a:solidFill>
                <a:uFill>
                  <a:solidFill>
                    <a:srgbClr val="FFFFFF"/>
                  </a:solidFill>
                </a:uFill>
                <a:latin typeface="Arial"/>
              </a:rPr>
              <a:t>----------------------------------</a:t>
            </a:r>
          </a:p>
          <a:p>
            <a:endParaRPr lang="en-US" sz="1800" b="0" strike="noStrike" spc="-1">
              <a:solidFill>
                <a:srgbClr val="000000"/>
              </a:solidFill>
              <a:uFill>
                <a:solidFill>
                  <a:srgbClr val="FFFFFF"/>
                </a:solidFill>
              </a:uFill>
              <a:latin typeface="Arial"/>
            </a:endParaRPr>
          </a:p>
          <a:p>
            <a:endParaRPr lang="en-US" sz="1800" b="0" strike="noStrike" spc="-1">
              <a:solidFill>
                <a:srgbClr val="000000"/>
              </a:solidFill>
              <a:uFill>
                <a:solidFill>
                  <a:srgbClr val="FFFFFF"/>
                </a:solidFill>
              </a:uFill>
              <a:latin typeface="Arial"/>
            </a:endParaRPr>
          </a:p>
          <a:p>
            <a:endParaRPr lang="en-US" sz="1800" b="0" strike="noStrike" spc="-1">
              <a:solidFill>
                <a:srgbClr val="000000"/>
              </a:solidFill>
              <a:uFill>
                <a:solidFill>
                  <a:srgbClr val="FFFFFF"/>
                </a:solidFill>
              </a:uFill>
              <a:latin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TextShape 1"/>
          <p:cNvSpPr txBox="1"/>
          <p:nvPr/>
        </p:nvSpPr>
        <p:spPr>
          <a:xfrm>
            <a:off x="365760" y="1146600"/>
            <a:ext cx="9052560" cy="6289920"/>
          </a:xfrm>
          <a:prstGeom prst="rect">
            <a:avLst/>
          </a:prstGeom>
          <a:noFill/>
          <a:ln>
            <a:noFill/>
          </a:ln>
        </p:spPr>
        <p:txBody>
          <a:bodyPr lIns="0" tIns="0" rIns="0" bIns="0" anchor="ctr"/>
          <a:lstStyle/>
          <a:p>
            <a:endParaRPr lang="en-US" sz="3200" b="0" strike="noStrike" spc="-1" dirty="0">
              <a:solidFill>
                <a:srgbClr val="000000"/>
              </a:solidFill>
              <a:uFill>
                <a:solidFill>
                  <a:srgbClr val="FFFFFF"/>
                </a:solidFill>
              </a:uFill>
              <a:latin typeface="Arial"/>
            </a:endParaRPr>
          </a:p>
          <a:p>
            <a:r>
              <a:rPr lang="en-US" sz="2800" b="0" strike="noStrike" spc="-1" dirty="0" smtClean="0">
                <a:solidFill>
                  <a:srgbClr val="000000"/>
                </a:solidFill>
                <a:uFill>
                  <a:solidFill>
                    <a:srgbClr val="FFFFFF"/>
                  </a:solidFill>
                </a:uFill>
                <a:latin typeface="Arial"/>
              </a:rPr>
              <a:t>→Consolidating </a:t>
            </a:r>
            <a:r>
              <a:rPr lang="en-US" sz="2800" b="0" strike="noStrike" spc="-1" dirty="0">
                <a:solidFill>
                  <a:srgbClr val="000000"/>
                </a:solidFill>
                <a:uFill>
                  <a:solidFill>
                    <a:srgbClr val="FFFFFF"/>
                  </a:solidFill>
                </a:uFill>
                <a:latin typeface="Arial"/>
              </a:rPr>
              <a:t>attack graphs across all the problem files into a single attack graph</a:t>
            </a:r>
          </a:p>
          <a:p>
            <a:endParaRPr lang="en-US" sz="2800" b="0" strike="noStrike" spc="-1" dirty="0">
              <a:solidFill>
                <a:srgbClr val="000000"/>
              </a:solidFill>
              <a:uFill>
                <a:solidFill>
                  <a:srgbClr val="FFFFFF"/>
                </a:solidFill>
              </a:uFill>
              <a:latin typeface="Arial"/>
            </a:endParaRPr>
          </a:p>
          <a:p>
            <a:r>
              <a:rPr lang="en-US" sz="2800" b="0" strike="noStrike" spc="-1" dirty="0" smtClean="0">
                <a:solidFill>
                  <a:srgbClr val="000000"/>
                </a:solidFill>
                <a:uFill>
                  <a:solidFill>
                    <a:srgbClr val="FFFFFF"/>
                  </a:solidFill>
                </a:uFill>
                <a:latin typeface="Arial"/>
              </a:rPr>
              <a:t>→Formalizing </a:t>
            </a:r>
            <a:r>
              <a:rPr lang="en-US" sz="2800" b="0" strike="noStrike" spc="-1" dirty="0">
                <a:solidFill>
                  <a:srgbClr val="000000"/>
                </a:solidFill>
                <a:uFill>
                  <a:solidFill>
                    <a:srgbClr val="FFFFFF"/>
                  </a:solidFill>
                </a:uFill>
                <a:latin typeface="Arial"/>
              </a:rPr>
              <a:t>predicates used in the PDDL domain</a:t>
            </a:r>
          </a:p>
          <a:p>
            <a:endParaRPr lang="en-US" sz="2800" b="0" strike="noStrike" spc="-1" dirty="0">
              <a:solidFill>
                <a:srgbClr val="000000"/>
              </a:solidFill>
              <a:uFill>
                <a:solidFill>
                  <a:srgbClr val="FFFFFF"/>
                </a:solidFill>
              </a:uFill>
              <a:latin typeface="Arial"/>
            </a:endParaRPr>
          </a:p>
          <a:p>
            <a:r>
              <a:rPr lang="en-US" sz="2800" b="0" strike="noStrike" spc="-1" dirty="0" smtClean="0">
                <a:solidFill>
                  <a:srgbClr val="000000"/>
                </a:solidFill>
                <a:uFill>
                  <a:solidFill>
                    <a:srgbClr val="FFFFFF"/>
                  </a:solidFill>
                </a:uFill>
                <a:latin typeface="Arial"/>
              </a:rPr>
              <a:t>→Automatically </a:t>
            </a:r>
            <a:r>
              <a:rPr lang="en-US" sz="2800" b="0" strike="noStrike" spc="-1" dirty="0">
                <a:solidFill>
                  <a:srgbClr val="000000"/>
                </a:solidFill>
                <a:uFill>
                  <a:solidFill>
                    <a:srgbClr val="FFFFFF"/>
                  </a:solidFill>
                </a:uFill>
                <a:latin typeface="Arial"/>
              </a:rPr>
              <a:t>generating predicates using the state of the system to estimate how far/likely an attack is</a:t>
            </a:r>
          </a:p>
          <a:p>
            <a:pPr marL="800280">
              <a:buClr>
                <a:srgbClr val="000000"/>
              </a:buClr>
              <a:buSzPct val="45000"/>
              <a:buFont typeface="Wingdings" charset="2"/>
              <a:buChar char=""/>
            </a:pPr>
            <a:r>
              <a:rPr lang="en-US" sz="2800" b="0" strike="noStrike" spc="-1" dirty="0" smtClean="0">
                <a:solidFill>
                  <a:srgbClr val="000000"/>
                </a:solidFill>
                <a:uFill>
                  <a:solidFill>
                    <a:srgbClr val="FFFFFF"/>
                  </a:solidFill>
                </a:uFill>
                <a:latin typeface="Arial"/>
              </a:rPr>
              <a:t>This </a:t>
            </a:r>
            <a:r>
              <a:rPr lang="en-US" sz="2800" b="0" strike="noStrike" spc="-1" dirty="0">
                <a:solidFill>
                  <a:srgbClr val="000000"/>
                </a:solidFill>
                <a:uFill>
                  <a:solidFill>
                    <a:srgbClr val="FFFFFF"/>
                  </a:solidFill>
                </a:uFill>
                <a:latin typeface="Arial"/>
              </a:rPr>
              <a:t>would be the first step towards building an intervention system that could suggest an alternative course of action to avoid an attack impact</a:t>
            </a:r>
          </a:p>
          <a:p>
            <a:endParaRPr lang="en-US" sz="2800" b="0" strike="noStrike" spc="-1" dirty="0">
              <a:solidFill>
                <a:srgbClr val="000000"/>
              </a:solidFill>
              <a:uFill>
                <a:solidFill>
                  <a:srgbClr val="FFFFFF"/>
                </a:solidFill>
              </a:uFill>
              <a:latin typeface="Arial"/>
            </a:endParaRPr>
          </a:p>
          <a:p>
            <a:r>
              <a:rPr lang="en-US" sz="2800" b="0" strike="noStrike" spc="-1" dirty="0" smtClean="0">
                <a:solidFill>
                  <a:srgbClr val="000000"/>
                </a:solidFill>
                <a:uFill>
                  <a:solidFill>
                    <a:srgbClr val="FFFFFF"/>
                  </a:solidFill>
                </a:uFill>
                <a:latin typeface="Arial"/>
              </a:rPr>
              <a:t>→Deploying </a:t>
            </a:r>
            <a:r>
              <a:rPr lang="en-US" sz="2800" b="0" strike="noStrike" spc="-1" dirty="0">
                <a:solidFill>
                  <a:srgbClr val="000000"/>
                </a:solidFill>
                <a:uFill>
                  <a:solidFill>
                    <a:srgbClr val="FFFFFF"/>
                  </a:solidFill>
                </a:uFill>
                <a:latin typeface="Arial"/>
              </a:rPr>
              <a:t>and testing the system on the NIST </a:t>
            </a:r>
            <a:r>
              <a:rPr lang="en-US" sz="2800" b="0" strike="noStrike" spc="-1" smtClean="0">
                <a:solidFill>
                  <a:srgbClr val="000000"/>
                </a:solidFill>
                <a:uFill>
                  <a:solidFill>
                    <a:srgbClr val="FFFFFF"/>
                  </a:solidFill>
                </a:uFill>
                <a:latin typeface="Arial"/>
              </a:rPr>
              <a:t>test bed</a:t>
            </a:r>
            <a:endParaRPr lang="en-US" sz="2800" b="0" strike="noStrike" spc="-1" dirty="0">
              <a:solidFill>
                <a:srgbClr val="000000"/>
              </a:solidFill>
              <a:uFill>
                <a:solidFill>
                  <a:srgbClr val="FFFFFF"/>
                </a:solidFill>
              </a:uFill>
              <a:latin typeface="Arial"/>
            </a:endParaRPr>
          </a:p>
          <a:p>
            <a:endParaRPr lang="en-US" sz="2800" b="0" strike="noStrike" spc="-1" dirty="0">
              <a:solidFill>
                <a:srgbClr val="000000"/>
              </a:solidFill>
              <a:uFill>
                <a:solidFill>
                  <a:srgbClr val="FFFFFF"/>
                </a:solidFill>
              </a:uFill>
              <a:latin typeface="Arial"/>
            </a:endParaRPr>
          </a:p>
        </p:txBody>
      </p:sp>
      <p:sp>
        <p:nvSpPr>
          <p:cNvPr id="81" name="TextShape 2"/>
          <p:cNvSpPr txBox="1"/>
          <p:nvPr/>
        </p:nvSpPr>
        <p:spPr>
          <a:xfrm>
            <a:off x="504000" y="301320"/>
            <a:ext cx="9071640" cy="1262160"/>
          </a:xfrm>
          <a:prstGeom prst="rect">
            <a:avLst/>
          </a:prstGeom>
          <a:noFill/>
          <a:ln>
            <a:noFill/>
          </a:ln>
        </p:spPr>
        <p:txBody>
          <a:bodyPr lIns="0" tIns="0" rIns="0" bIns="0" anchor="ctr"/>
          <a:lstStyle/>
          <a:p>
            <a:pPr algn="ctr"/>
            <a:r>
              <a:rPr lang="en-US" sz="4400" b="0" strike="noStrike" spc="-1">
                <a:solidFill>
                  <a:srgbClr val="FFFFFF"/>
                </a:solidFill>
                <a:uFill>
                  <a:solidFill>
                    <a:srgbClr val="FFFFFF"/>
                  </a:solidFill>
                </a:uFill>
                <a:latin typeface="Arial"/>
              </a:rPr>
              <a:t>PDDLAssistant: Long Term Goals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504000" y="301320"/>
            <a:ext cx="9071640" cy="1262160"/>
          </a:xfrm>
          <a:prstGeom prst="rect">
            <a:avLst/>
          </a:prstGeom>
          <a:noFill/>
          <a:ln>
            <a:noFill/>
          </a:ln>
        </p:spPr>
        <p:txBody>
          <a:bodyPr lIns="0" tIns="0" rIns="0" bIns="0" anchor="ctr"/>
          <a:lstStyle/>
          <a:p>
            <a:pPr algn="ctr"/>
            <a:r>
              <a:rPr lang="en-US" sz="4400" b="0" strike="noStrike" spc="-1">
                <a:solidFill>
                  <a:srgbClr val="FFFFFF"/>
                </a:solidFill>
                <a:uFill>
                  <a:solidFill>
                    <a:srgbClr val="FFFFFF"/>
                  </a:solidFill>
                </a:uFill>
                <a:latin typeface="Arial"/>
              </a:rPr>
              <a:t>PDDLAssistant</a:t>
            </a:r>
          </a:p>
        </p:txBody>
      </p:sp>
      <p:sp>
        <p:nvSpPr>
          <p:cNvPr id="83" name="TextShape 2"/>
          <p:cNvSpPr txBox="1"/>
          <p:nvPr/>
        </p:nvSpPr>
        <p:spPr>
          <a:xfrm>
            <a:off x="504000" y="1769040"/>
            <a:ext cx="9071640" cy="4384440"/>
          </a:xfrm>
          <a:prstGeom prst="rect">
            <a:avLst/>
          </a:prstGeom>
          <a:noFill/>
          <a:ln>
            <a:noFill/>
          </a:ln>
        </p:spPr>
        <p:txBody>
          <a:bodyPr lIns="0" tIns="0" rIns="0" bIns="0" anchor="ctr"/>
          <a:lstStyle/>
          <a:p>
            <a:pPr algn="ctr"/>
            <a:r>
              <a:rPr lang="en-US" sz="3200" b="0" strike="noStrike" spc="-1">
                <a:solidFill>
                  <a:srgbClr val="000000"/>
                </a:solidFill>
                <a:uFill>
                  <a:solidFill>
                    <a:srgbClr val="FFFFFF"/>
                  </a:solidFill>
                </a:uFill>
                <a:latin typeface="Arial"/>
              </a:rPr>
              <a:t>Questions?</a:t>
            </a:r>
          </a:p>
          <a:p>
            <a:pPr algn="ctr"/>
            <a:endParaRPr lang="en-US" sz="3200" b="0" strike="noStrike" spc="-1">
              <a:solidFill>
                <a:srgbClr val="000000"/>
              </a:solidFill>
              <a:uFill>
                <a:solidFill>
                  <a:srgbClr val="FFFFFF"/>
                </a:solidFill>
              </a:uFill>
              <a:latin typeface="Arial"/>
            </a:endParaRPr>
          </a:p>
          <a:p>
            <a:pPr algn="ctr"/>
            <a:endParaRPr lang="en-US" sz="3200" b="0" strike="noStrike" spc="-1">
              <a:solidFill>
                <a:srgbClr val="000000"/>
              </a:solidFill>
              <a:uFill>
                <a:solidFill>
                  <a:srgbClr val="FFFFFF"/>
                </a:solidFill>
              </a:uFill>
              <a:latin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Shape 1"/>
          <p:cNvSpPr txBox="1"/>
          <p:nvPr/>
        </p:nvSpPr>
        <p:spPr>
          <a:xfrm>
            <a:off x="504000" y="301320"/>
            <a:ext cx="9071640" cy="1262160"/>
          </a:xfrm>
          <a:prstGeom prst="rect">
            <a:avLst/>
          </a:prstGeom>
          <a:noFill/>
          <a:ln>
            <a:noFill/>
          </a:ln>
        </p:spPr>
        <p:txBody>
          <a:bodyPr lIns="0" tIns="0" rIns="0" bIns="0" anchor="ctr"/>
          <a:lstStyle/>
          <a:p>
            <a:pPr algn="ctr"/>
            <a:r>
              <a:rPr lang="en-US" sz="4400" b="0" strike="noStrike" spc="-1">
                <a:solidFill>
                  <a:srgbClr val="FFFFFF"/>
                </a:solidFill>
                <a:uFill>
                  <a:solidFill>
                    <a:srgbClr val="FFFFFF"/>
                  </a:solidFill>
                </a:uFill>
                <a:latin typeface="Arial"/>
              </a:rPr>
              <a:t>References</a:t>
            </a:r>
          </a:p>
        </p:txBody>
      </p:sp>
      <p:sp>
        <p:nvSpPr>
          <p:cNvPr id="85" name="TextShape 2"/>
          <p:cNvSpPr txBox="1"/>
          <p:nvPr/>
        </p:nvSpPr>
        <p:spPr>
          <a:xfrm>
            <a:off x="504000" y="1255320"/>
            <a:ext cx="9071640" cy="5838840"/>
          </a:xfrm>
          <a:prstGeom prst="rect">
            <a:avLst/>
          </a:prstGeom>
          <a:noFill/>
          <a:ln>
            <a:noFill/>
          </a:ln>
        </p:spPr>
        <p:txBody>
          <a:bodyPr lIns="0" tIns="0" rIns="0" bIns="0" anchor="ctr"/>
          <a:lstStyle/>
          <a:p>
            <a:pPr algn="ctr"/>
            <a:endParaRPr lang="en-US" sz="3200" b="0" strike="noStrike" spc="-1">
              <a:solidFill>
                <a:srgbClr val="000000"/>
              </a:solidFill>
              <a:uFill>
                <a:solidFill>
                  <a:srgbClr val="FFFFFF"/>
                </a:solidFill>
              </a:uFill>
              <a:latin typeface="Arial"/>
            </a:endParaRPr>
          </a:p>
          <a:p>
            <a:pPr algn="just"/>
            <a:r>
              <a:rPr lang="en-US" sz="2400" b="0" strike="noStrike" spc="-1">
                <a:solidFill>
                  <a:srgbClr val="000000"/>
                </a:solidFill>
                <a:uFill>
                  <a:solidFill>
                    <a:srgbClr val="FFFFFF"/>
                  </a:solidFill>
                </a:uFill>
                <a:latin typeface="Arial"/>
              </a:rPr>
              <a:t>[1] Weerawardhana, Sachini, et al. "Automated Extraction of Vulnerability Information for Home Computer Security." International Symposium on Foundations and Practice of Security. Springer, Cham, 2014.</a:t>
            </a:r>
          </a:p>
          <a:p>
            <a:pPr algn="just"/>
            <a:r>
              <a:rPr lang="en-US" sz="2400" b="0" strike="noStrike" spc="-1">
                <a:solidFill>
                  <a:srgbClr val="000000"/>
                </a:solidFill>
                <a:uFill>
                  <a:solidFill>
                    <a:srgbClr val="FFFFFF"/>
                  </a:solidFill>
                </a:uFill>
                <a:latin typeface="Arial"/>
              </a:rPr>
              <a:t>[2]  McDermott, Drew, et al. "PDDL-the planning domain definition language." (1998).</a:t>
            </a:r>
          </a:p>
          <a:p>
            <a:pPr algn="just"/>
            <a:r>
              <a:rPr lang="en-US" sz="2400" b="0" strike="noStrike" spc="-1">
                <a:solidFill>
                  <a:srgbClr val="000000"/>
                </a:solidFill>
                <a:uFill>
                  <a:solidFill>
                    <a:srgbClr val="FFFFFF"/>
                  </a:solidFill>
                </a:uFill>
                <a:latin typeface="Arial"/>
              </a:rPr>
              <a:t>[3] Roberts, Mark, et al. "Personalized vulnerability analysis through automated planning." Working Notes of IJCAI (2011).</a:t>
            </a:r>
            <a:r>
              <a:t/>
            </a:r>
            <a:br/>
            <a:r>
              <a:rPr lang="en-US" sz="2400" b="0" strike="noStrike" spc="-1">
                <a:solidFill>
                  <a:srgbClr val="000000"/>
                </a:solidFill>
                <a:uFill>
                  <a:solidFill>
                    <a:srgbClr val="FFFFFF"/>
                  </a:solidFill>
                </a:uFill>
                <a:latin typeface="Arial"/>
              </a:rPr>
              <a:t>[4] Boddy, Mark S., et al. "Course of Action Generation for Cyber Security Using Classical Planning." ICAPS. 2005.</a:t>
            </a:r>
          </a:p>
          <a:p>
            <a:pPr algn="just"/>
            <a:r>
              <a:rPr lang="en-US" sz="2400" b="0" strike="noStrike" spc="-1">
                <a:solidFill>
                  <a:srgbClr val="000000"/>
                </a:solidFill>
                <a:uFill>
                  <a:solidFill>
                    <a:srgbClr val="FFFFFF"/>
                  </a:solidFill>
                </a:uFill>
                <a:latin typeface="Arial"/>
              </a:rPr>
              <a:t>[5] Roberts, Mark, et al. "Using planning for a personalized security agent." Workshop on Problem Solving using Classical Planners at 26th AAAI Conf. on Artificial Intelligence. 2012.</a:t>
            </a:r>
          </a:p>
          <a:p>
            <a:pPr algn="ctr"/>
            <a:endParaRPr lang="en-US" sz="2400" b="0" strike="noStrike" spc="-1">
              <a:solidFill>
                <a:srgbClr val="000000"/>
              </a:solidFill>
              <a:uFill>
                <a:solidFill>
                  <a:srgbClr val="FFFFFF"/>
                </a:solidFill>
              </a:uFill>
              <a:latin typeface="Arial"/>
            </a:endParaRPr>
          </a:p>
          <a:p>
            <a:pPr algn="ctr"/>
            <a:endParaRPr lang="en-US" sz="2400" b="0" strike="noStrike" spc="-1">
              <a:solidFill>
                <a:srgbClr val="000000"/>
              </a:solidFill>
              <a:uFill>
                <a:solidFill>
                  <a:srgbClr val="FFFFFF"/>
                </a:solidFill>
              </a:uFill>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Overview</a:t>
            </a:r>
            <a:endParaRPr lang="en-US" dirty="0"/>
          </a:p>
        </p:txBody>
      </p:sp>
      <p:sp>
        <p:nvSpPr>
          <p:cNvPr id="3" name="Subtitle 2"/>
          <p:cNvSpPr>
            <a:spLocks noGrp="1"/>
          </p:cNvSpPr>
          <p:nvPr>
            <p:ph type="subTitle"/>
          </p:nvPr>
        </p:nvSpPr>
        <p:spPr/>
        <p:txBody>
          <a:bodyPr/>
          <a:lstStyle/>
          <a:p>
            <a:r>
              <a:rPr lang="en-US" dirty="0" smtClean="0"/>
              <a:t>How can we integrate threats across different domains and understand the sequence of events leading to the attack?</a:t>
            </a:r>
            <a:endParaRPr lang="en-US" dirty="0"/>
          </a:p>
        </p:txBody>
      </p:sp>
    </p:spTree>
    <p:extLst>
      <p:ext uri="{BB962C8B-B14F-4D97-AF65-F5344CB8AC3E}">
        <p14:creationId xmlns:p14="http://schemas.microsoft.com/office/powerpoint/2010/main" val="1077614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Shape 1"/>
          <p:cNvSpPr txBox="1"/>
          <p:nvPr/>
        </p:nvSpPr>
        <p:spPr>
          <a:xfrm>
            <a:off x="504000" y="301320"/>
            <a:ext cx="9071640" cy="1262160"/>
          </a:xfrm>
          <a:prstGeom prst="rect">
            <a:avLst/>
          </a:prstGeom>
          <a:noFill/>
          <a:ln>
            <a:noFill/>
          </a:ln>
        </p:spPr>
        <p:txBody>
          <a:bodyPr lIns="0" tIns="0" rIns="0" bIns="0" anchor="ctr"/>
          <a:lstStyle/>
          <a:p>
            <a:pPr algn="ctr"/>
            <a:r>
              <a:rPr lang="en-US" sz="4400" b="0" strike="noStrike" spc="-1">
                <a:solidFill>
                  <a:srgbClr val="FFFFFF"/>
                </a:solidFill>
                <a:uFill>
                  <a:solidFill>
                    <a:srgbClr val="FFFFFF"/>
                  </a:solidFill>
                </a:uFill>
                <a:latin typeface="Arial"/>
              </a:rPr>
              <a:t>Introduction</a:t>
            </a:r>
          </a:p>
        </p:txBody>
      </p:sp>
      <p:sp>
        <p:nvSpPr>
          <p:cNvPr id="42" name="TextShape 2"/>
          <p:cNvSpPr txBox="1"/>
          <p:nvPr/>
        </p:nvSpPr>
        <p:spPr>
          <a:xfrm>
            <a:off x="548640" y="1331640"/>
            <a:ext cx="9052560" cy="5702400"/>
          </a:xfrm>
          <a:prstGeom prst="rect">
            <a:avLst/>
          </a:prstGeom>
          <a:noFill/>
          <a:ln>
            <a:noFill/>
          </a:ln>
        </p:spPr>
        <p:txBody>
          <a:bodyPr lIns="0" tIns="0" rIns="0" bIns="0" anchor="ctr"/>
          <a:lstStyle/>
          <a:p>
            <a:pPr marL="216000" indent="-216000">
              <a:buClr>
                <a:srgbClr val="000000"/>
              </a:buClr>
              <a:buSzPct val="45000"/>
            </a:pPr>
            <a:r>
              <a:rPr lang="en-US" sz="3200" b="0" strike="noStrike" spc="-1" dirty="0">
                <a:solidFill>
                  <a:srgbClr val="000000"/>
                </a:solidFill>
                <a:uFill>
                  <a:solidFill>
                    <a:srgbClr val="FFFFFF"/>
                  </a:solidFill>
                </a:uFill>
                <a:latin typeface="Arial"/>
              </a:rPr>
              <a:t>Attack</a:t>
            </a:r>
          </a:p>
          <a:p>
            <a:pPr marL="800280">
              <a:buClr>
                <a:srgbClr val="000000"/>
              </a:buClr>
              <a:buSzPct val="45000"/>
              <a:buFont typeface="Wingdings" charset="2"/>
              <a:buChar char=""/>
            </a:pPr>
            <a:r>
              <a:rPr lang="en-US" sz="2600" b="0" strike="noStrike" spc="-1" dirty="0" smtClean="0">
                <a:solidFill>
                  <a:srgbClr val="000000"/>
                </a:solidFill>
                <a:uFill>
                  <a:solidFill>
                    <a:srgbClr val="FFFFFF"/>
                  </a:solidFill>
                </a:uFill>
                <a:latin typeface="Arial"/>
              </a:rPr>
              <a:t> Sequence </a:t>
            </a:r>
            <a:r>
              <a:rPr lang="en-US" sz="2600" b="0" strike="noStrike" spc="-1" dirty="0">
                <a:solidFill>
                  <a:srgbClr val="000000"/>
                </a:solidFill>
                <a:uFill>
                  <a:solidFill>
                    <a:srgbClr val="FFFFFF"/>
                  </a:solidFill>
                </a:uFill>
                <a:latin typeface="Arial"/>
              </a:rPr>
              <a:t>of actions taken by the user and the attacker that can lead to a compromised state in the system</a:t>
            </a:r>
          </a:p>
          <a:p>
            <a:pPr marL="571680">
              <a:buClr>
                <a:srgbClr val="000000"/>
              </a:buClr>
              <a:buSzPct val="45000"/>
              <a:buFont typeface="Wingdings" charset="2"/>
              <a:buChar char=""/>
            </a:pPr>
            <a:endParaRPr lang="en-US" sz="2600" b="0" strike="noStrike" spc="-1" dirty="0">
              <a:solidFill>
                <a:srgbClr val="000000"/>
              </a:solidFill>
              <a:uFill>
                <a:solidFill>
                  <a:srgbClr val="FFFFFF"/>
                </a:solidFill>
              </a:uFill>
              <a:latin typeface="Arial"/>
            </a:endParaRPr>
          </a:p>
          <a:p>
            <a:r>
              <a:rPr lang="en-US" sz="3200" b="0" strike="noStrike" spc="-1" dirty="0">
                <a:solidFill>
                  <a:srgbClr val="000000"/>
                </a:solidFill>
                <a:uFill>
                  <a:solidFill>
                    <a:srgbClr val="FFFFFF"/>
                  </a:solidFill>
                </a:uFill>
                <a:latin typeface="Arial"/>
              </a:rPr>
              <a:t>Attack Graphs</a:t>
            </a:r>
            <a:r>
              <a:rPr dirty="0"/>
              <a:t/>
            </a:r>
            <a:br>
              <a:rPr dirty="0"/>
            </a:br>
            <a:r>
              <a:rPr lang="en-US" sz="2600" b="0" strike="noStrike" spc="-1" dirty="0">
                <a:solidFill>
                  <a:srgbClr val="000000"/>
                </a:solidFill>
                <a:uFill>
                  <a:solidFill>
                    <a:srgbClr val="FFFFFF"/>
                  </a:solidFill>
                </a:uFill>
                <a:latin typeface="Arial"/>
              </a:rPr>
              <a:t>→ Widely accepted computer security situational awareness model</a:t>
            </a:r>
          </a:p>
          <a:p>
            <a:r>
              <a:rPr lang="en-US" sz="2600" b="0" strike="noStrike" spc="-1" dirty="0">
                <a:solidFill>
                  <a:srgbClr val="000000"/>
                </a:solidFill>
                <a:uFill>
                  <a:solidFill>
                    <a:srgbClr val="FFFFFF"/>
                  </a:solidFill>
                </a:uFill>
                <a:latin typeface="Arial"/>
              </a:rPr>
              <a:t>→ Captures cause-effect relationships between system configuration, activities and vulnerabilities</a:t>
            </a:r>
          </a:p>
          <a:p>
            <a:r>
              <a:rPr lang="en-US" sz="2600" b="0" strike="noStrike" spc="-1" dirty="0">
                <a:solidFill>
                  <a:srgbClr val="000000"/>
                </a:solidFill>
                <a:uFill>
                  <a:solidFill>
                    <a:srgbClr val="FFFFFF"/>
                  </a:solidFill>
                </a:uFill>
                <a:latin typeface="Arial"/>
              </a:rPr>
              <a:t>→ </a:t>
            </a:r>
            <a:r>
              <a:rPr lang="en-US" sz="2600" b="0" strike="noStrike" spc="-1" dirty="0" smtClean="0">
                <a:solidFill>
                  <a:srgbClr val="000000"/>
                </a:solidFill>
                <a:uFill>
                  <a:solidFill>
                    <a:srgbClr val="FFFFFF"/>
                  </a:solidFill>
                </a:uFill>
                <a:latin typeface="Arial"/>
              </a:rPr>
              <a:t>Provides semantically </a:t>
            </a:r>
            <a:r>
              <a:rPr lang="en-US" sz="2600" b="0" strike="noStrike" spc="-1" dirty="0">
                <a:solidFill>
                  <a:srgbClr val="000000"/>
                </a:solidFill>
                <a:uFill>
                  <a:solidFill>
                    <a:srgbClr val="FFFFFF"/>
                  </a:solidFill>
                </a:uFill>
                <a:latin typeface="Arial"/>
              </a:rPr>
              <a:t>rich representation of attacks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Shape 1"/>
          <p:cNvSpPr txBox="1"/>
          <p:nvPr/>
        </p:nvSpPr>
        <p:spPr>
          <a:xfrm>
            <a:off x="365760" y="-1101960"/>
            <a:ext cx="9052560" cy="5528880"/>
          </a:xfrm>
          <a:prstGeom prst="rect">
            <a:avLst/>
          </a:prstGeom>
          <a:noFill/>
          <a:ln>
            <a:noFill/>
          </a:ln>
        </p:spPr>
        <p:txBody>
          <a:bodyPr lIns="0" tIns="0" rIns="0" bIns="0" anchor="ctr"/>
          <a:lstStyle/>
          <a:p>
            <a:r>
              <a:rPr lang="en-US" sz="3200" b="0" i="1" strike="noStrike" spc="-1" dirty="0">
                <a:solidFill>
                  <a:srgbClr val="000000"/>
                </a:solidFill>
                <a:uFill>
                  <a:solidFill>
                    <a:srgbClr val="FFFFFF"/>
                  </a:solidFill>
                </a:uFill>
                <a:latin typeface="Arial"/>
              </a:rPr>
              <a:t>Example of </a:t>
            </a:r>
            <a:r>
              <a:rPr lang="en-US" sz="3200" b="0" i="1" strike="noStrike" spc="-1" dirty="0" smtClean="0">
                <a:solidFill>
                  <a:srgbClr val="000000"/>
                </a:solidFill>
                <a:uFill>
                  <a:solidFill>
                    <a:srgbClr val="FFFFFF"/>
                  </a:solidFill>
                </a:uFill>
                <a:latin typeface="Arial"/>
              </a:rPr>
              <a:t>an </a:t>
            </a:r>
            <a:r>
              <a:rPr lang="en-US" sz="3200" b="0" i="1" strike="noStrike" spc="-1" dirty="0">
                <a:solidFill>
                  <a:srgbClr val="000000"/>
                </a:solidFill>
                <a:uFill>
                  <a:solidFill>
                    <a:srgbClr val="FFFFFF"/>
                  </a:solidFill>
                </a:uFill>
                <a:latin typeface="Arial"/>
              </a:rPr>
              <a:t>Attack </a:t>
            </a:r>
            <a:r>
              <a:rPr lang="en-US" sz="3200" b="0" i="1" strike="noStrike" spc="-1" dirty="0" smtClean="0">
                <a:solidFill>
                  <a:srgbClr val="000000"/>
                </a:solidFill>
                <a:uFill>
                  <a:solidFill>
                    <a:srgbClr val="FFFFFF"/>
                  </a:solidFill>
                </a:uFill>
                <a:latin typeface="Arial"/>
              </a:rPr>
              <a:t>Graph</a:t>
            </a:r>
            <a:endParaRPr lang="en-US" sz="3200" b="0" strike="noStrike" spc="-1" dirty="0">
              <a:solidFill>
                <a:srgbClr val="000000"/>
              </a:solidFill>
              <a:uFill>
                <a:solidFill>
                  <a:srgbClr val="FFFFFF"/>
                </a:solidFill>
              </a:uFill>
              <a:latin typeface="Arial"/>
            </a:endParaRPr>
          </a:p>
        </p:txBody>
      </p:sp>
      <p:sp>
        <p:nvSpPr>
          <p:cNvPr id="44" name="TextShape 2"/>
          <p:cNvSpPr txBox="1"/>
          <p:nvPr/>
        </p:nvSpPr>
        <p:spPr>
          <a:xfrm>
            <a:off x="504000" y="301320"/>
            <a:ext cx="9071640" cy="1262160"/>
          </a:xfrm>
          <a:prstGeom prst="rect">
            <a:avLst/>
          </a:prstGeom>
          <a:noFill/>
          <a:ln>
            <a:noFill/>
          </a:ln>
        </p:spPr>
        <p:txBody>
          <a:bodyPr lIns="0" tIns="0" rIns="0" bIns="0" anchor="ctr"/>
          <a:lstStyle/>
          <a:p>
            <a:pPr algn="ctr"/>
            <a:r>
              <a:rPr lang="en-US" sz="4400" b="0" strike="noStrike" spc="-1">
                <a:solidFill>
                  <a:srgbClr val="FFFFFF"/>
                </a:solidFill>
                <a:uFill>
                  <a:solidFill>
                    <a:srgbClr val="FFFFFF"/>
                  </a:solidFill>
                </a:uFill>
                <a:latin typeface="Arial"/>
              </a:rPr>
              <a:t>PDDLAssistant</a:t>
            </a:r>
          </a:p>
        </p:txBody>
      </p:sp>
      <p:pic>
        <p:nvPicPr>
          <p:cNvPr id="45" name="Picture 44"/>
          <p:cNvPicPr/>
          <p:nvPr/>
        </p:nvPicPr>
        <p:blipFill>
          <a:blip r:embed="rId2" cstate="print"/>
          <a:stretch/>
        </p:blipFill>
        <p:spPr>
          <a:xfrm>
            <a:off x="-182880" y="2011680"/>
            <a:ext cx="10388160" cy="4023360"/>
          </a:xfrm>
          <a:prstGeom prst="rect">
            <a:avLst/>
          </a:prstGeom>
          <a:ln>
            <a:noFill/>
          </a:ln>
        </p:spPr>
      </p:pic>
      <p:sp>
        <p:nvSpPr>
          <p:cNvPr id="46" name="TextShape 3"/>
          <p:cNvSpPr txBox="1"/>
          <p:nvPr/>
        </p:nvSpPr>
        <p:spPr>
          <a:xfrm>
            <a:off x="822960" y="6217920"/>
            <a:ext cx="8321040" cy="346320"/>
          </a:xfrm>
          <a:prstGeom prst="rect">
            <a:avLst/>
          </a:prstGeom>
          <a:noFill/>
          <a:ln>
            <a:noFill/>
          </a:ln>
        </p:spPr>
        <p:txBody>
          <a:bodyPr lIns="90000" tIns="45000" rIns="90000" bIns="45000"/>
          <a:lstStyle/>
          <a:p>
            <a:r>
              <a:rPr lang="en-US" sz="1800" b="0" strike="noStrike" spc="-1">
                <a:solidFill>
                  <a:srgbClr val="000000"/>
                </a:solidFill>
                <a:uFill>
                  <a:solidFill>
                    <a:srgbClr val="FFFFFF"/>
                  </a:solidFill>
                </a:uFill>
                <a:latin typeface="Arial"/>
              </a:rPr>
              <a:t>Fig: Attack graph for CVE-2010-5024 from the National Vulnerability Database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Shape 1"/>
          <p:cNvSpPr txBox="1"/>
          <p:nvPr/>
        </p:nvSpPr>
        <p:spPr>
          <a:xfrm>
            <a:off x="504000" y="301320"/>
            <a:ext cx="9071640" cy="1262160"/>
          </a:xfrm>
          <a:prstGeom prst="rect">
            <a:avLst/>
          </a:prstGeom>
          <a:noFill/>
          <a:ln>
            <a:noFill/>
          </a:ln>
        </p:spPr>
        <p:txBody>
          <a:bodyPr lIns="0" tIns="0" rIns="0" bIns="0" anchor="ctr"/>
          <a:lstStyle/>
          <a:p>
            <a:pPr algn="ctr"/>
            <a:r>
              <a:rPr lang="en-US" sz="4400" b="0" strike="noStrike" spc="-1">
                <a:solidFill>
                  <a:srgbClr val="FFFFFF"/>
                </a:solidFill>
                <a:uFill>
                  <a:solidFill>
                    <a:srgbClr val="FFFFFF"/>
                  </a:solidFill>
                </a:uFill>
                <a:latin typeface="Arial"/>
              </a:rPr>
              <a:t>Motivation</a:t>
            </a:r>
          </a:p>
        </p:txBody>
      </p:sp>
      <p:sp>
        <p:nvSpPr>
          <p:cNvPr id="48" name="TextShape 2"/>
          <p:cNvSpPr txBox="1"/>
          <p:nvPr/>
        </p:nvSpPr>
        <p:spPr>
          <a:xfrm>
            <a:off x="548640" y="1331640"/>
            <a:ext cx="9052560" cy="5702400"/>
          </a:xfrm>
          <a:prstGeom prst="rect">
            <a:avLst/>
          </a:prstGeom>
          <a:noFill/>
          <a:ln>
            <a:noFill/>
          </a:ln>
        </p:spPr>
        <p:txBody>
          <a:bodyPr lIns="0" tIns="0" rIns="0" bIns="0" anchor="ctr"/>
          <a:lstStyle/>
          <a:p>
            <a:r>
              <a:rPr lang="en-US" sz="2600" b="0" strike="noStrike" spc="-1" dirty="0">
                <a:solidFill>
                  <a:srgbClr val="000000"/>
                </a:solidFill>
                <a:uFill>
                  <a:solidFill>
                    <a:srgbClr val="FFFFFF"/>
                  </a:solidFill>
                </a:uFill>
                <a:latin typeface="Arial"/>
              </a:rPr>
              <a:t>→ In large systems, attack graphs can become very complex and too unwieldy to be manually created or updated </a:t>
            </a:r>
          </a:p>
          <a:p>
            <a:pPr marL="800280">
              <a:buClr>
                <a:srgbClr val="000000"/>
              </a:buClr>
              <a:buSzPct val="45000"/>
              <a:buFont typeface="Wingdings" charset="2"/>
              <a:buChar char=""/>
            </a:pPr>
            <a:r>
              <a:rPr lang="en-US" sz="2600" b="0" strike="noStrike" spc="-1" dirty="0" smtClean="0">
                <a:solidFill>
                  <a:srgbClr val="000000"/>
                </a:solidFill>
                <a:uFill>
                  <a:solidFill>
                    <a:srgbClr val="FFFFFF"/>
                  </a:solidFill>
                </a:uFill>
                <a:latin typeface="Arial"/>
              </a:rPr>
              <a:t> Cause-effect </a:t>
            </a:r>
            <a:r>
              <a:rPr lang="en-US" sz="2600" b="0" strike="noStrike" spc="-1" dirty="0">
                <a:solidFill>
                  <a:srgbClr val="000000"/>
                </a:solidFill>
                <a:uFill>
                  <a:solidFill>
                    <a:srgbClr val="FFFFFF"/>
                  </a:solidFill>
                </a:uFill>
                <a:latin typeface="Arial"/>
              </a:rPr>
              <a:t>relationships are high in number</a:t>
            </a:r>
          </a:p>
          <a:p>
            <a:pPr marL="800280">
              <a:buClr>
                <a:srgbClr val="000000"/>
              </a:buClr>
              <a:buSzPct val="45000"/>
              <a:buFont typeface="Wingdings" charset="2"/>
              <a:buChar char=""/>
            </a:pPr>
            <a:r>
              <a:rPr lang="en-US" sz="2600" b="0" strike="noStrike" spc="-1" dirty="0" smtClean="0">
                <a:solidFill>
                  <a:srgbClr val="000000"/>
                </a:solidFill>
                <a:uFill>
                  <a:solidFill>
                    <a:srgbClr val="FFFFFF"/>
                  </a:solidFill>
                </a:uFill>
                <a:latin typeface="Arial"/>
              </a:rPr>
              <a:t> Cause-effect </a:t>
            </a:r>
            <a:r>
              <a:rPr lang="en-US" sz="2600" b="0" strike="noStrike" spc="-1" dirty="0">
                <a:solidFill>
                  <a:srgbClr val="000000"/>
                </a:solidFill>
                <a:uFill>
                  <a:solidFill>
                    <a:srgbClr val="FFFFFF"/>
                  </a:solidFill>
                </a:uFill>
                <a:latin typeface="Arial"/>
              </a:rPr>
              <a:t>relationships can </a:t>
            </a:r>
            <a:r>
              <a:rPr lang="en-US" sz="2600" b="0" strike="noStrike" spc="-1" dirty="0" smtClean="0">
                <a:solidFill>
                  <a:srgbClr val="000000"/>
                </a:solidFill>
                <a:uFill>
                  <a:solidFill>
                    <a:srgbClr val="FFFFFF"/>
                  </a:solidFill>
                </a:uFill>
                <a:latin typeface="Arial"/>
              </a:rPr>
              <a:t>be </a:t>
            </a:r>
            <a:r>
              <a:rPr lang="en-US" sz="2600" b="0" strike="noStrike" spc="-1" dirty="0">
                <a:solidFill>
                  <a:srgbClr val="000000"/>
                </a:solidFill>
                <a:uFill>
                  <a:solidFill>
                    <a:srgbClr val="FFFFFF"/>
                  </a:solidFill>
                </a:uFill>
                <a:latin typeface="Arial"/>
              </a:rPr>
              <a:t>very intricate</a:t>
            </a:r>
          </a:p>
          <a:p>
            <a:pPr marL="800280">
              <a:buClr>
                <a:srgbClr val="000000"/>
              </a:buClr>
              <a:buSzPct val="45000"/>
              <a:buFont typeface="Wingdings" charset="2"/>
              <a:buChar char=""/>
            </a:pPr>
            <a:r>
              <a:rPr lang="en-US" sz="2600" b="0" strike="noStrike" spc="-1" dirty="0" smtClean="0">
                <a:solidFill>
                  <a:srgbClr val="000000"/>
                </a:solidFill>
                <a:uFill>
                  <a:solidFill>
                    <a:srgbClr val="FFFFFF"/>
                  </a:solidFill>
                </a:uFill>
                <a:latin typeface="Arial"/>
              </a:rPr>
              <a:t> Cause-effect </a:t>
            </a:r>
            <a:r>
              <a:rPr lang="en-US" sz="2600" b="0" strike="noStrike" spc="-1" dirty="0">
                <a:solidFill>
                  <a:srgbClr val="000000"/>
                </a:solidFill>
                <a:uFill>
                  <a:solidFill>
                    <a:srgbClr val="FFFFFF"/>
                  </a:solidFill>
                </a:uFill>
                <a:latin typeface="Arial"/>
              </a:rPr>
              <a:t>relationships may </a:t>
            </a:r>
            <a:r>
              <a:rPr lang="en-US" sz="2600" b="0" strike="noStrike" spc="-1" dirty="0" smtClean="0">
                <a:solidFill>
                  <a:srgbClr val="000000"/>
                </a:solidFill>
                <a:uFill>
                  <a:solidFill>
                    <a:srgbClr val="FFFFFF"/>
                  </a:solidFill>
                </a:uFill>
                <a:latin typeface="Arial"/>
              </a:rPr>
              <a:t>interfere/interact </a:t>
            </a:r>
            <a:r>
              <a:rPr lang="en-US" sz="2600" b="0" strike="noStrike" spc="-1" dirty="0">
                <a:solidFill>
                  <a:srgbClr val="000000"/>
                </a:solidFill>
                <a:uFill>
                  <a:solidFill>
                    <a:srgbClr val="FFFFFF"/>
                  </a:solidFill>
                </a:uFill>
                <a:latin typeface="Arial"/>
              </a:rPr>
              <a:t>with each other in unexpected ways</a:t>
            </a:r>
          </a:p>
          <a:p>
            <a:endParaRPr lang="en-US" sz="2600" b="0" strike="noStrike" spc="-1" dirty="0">
              <a:solidFill>
                <a:srgbClr val="000000"/>
              </a:solidFill>
              <a:uFill>
                <a:solidFill>
                  <a:srgbClr val="FFFFFF"/>
                </a:solidFill>
              </a:uFill>
              <a:latin typeface="Arial"/>
            </a:endParaRPr>
          </a:p>
          <a:p>
            <a:r>
              <a:rPr lang="en-US" sz="2600" b="0" strike="noStrike" spc="-1" dirty="0">
                <a:solidFill>
                  <a:srgbClr val="000000"/>
                </a:solidFill>
                <a:uFill>
                  <a:solidFill>
                    <a:srgbClr val="FFFFFF"/>
                  </a:solidFill>
                </a:uFill>
                <a:latin typeface="Arial"/>
              </a:rPr>
              <a:t>→ Manual creation of attack graphs is </a:t>
            </a:r>
            <a:r>
              <a:rPr lang="en-US" sz="2600" b="0" strike="noStrike" spc="-1" dirty="0" smtClean="0">
                <a:solidFill>
                  <a:srgbClr val="000000"/>
                </a:solidFill>
                <a:uFill>
                  <a:solidFill>
                    <a:srgbClr val="FFFFFF"/>
                  </a:solidFill>
                </a:uFill>
                <a:latin typeface="Arial"/>
              </a:rPr>
              <a:t>error </a:t>
            </a:r>
            <a:r>
              <a:rPr lang="en-US" sz="2600" b="0" strike="noStrike" spc="-1" dirty="0">
                <a:solidFill>
                  <a:srgbClr val="000000"/>
                </a:solidFill>
                <a:uFill>
                  <a:solidFill>
                    <a:srgbClr val="FFFFFF"/>
                  </a:solidFill>
                </a:uFill>
                <a:latin typeface="Arial"/>
              </a:rPr>
              <a:t>prone and requires considerable domain expertise and skill set</a:t>
            </a:r>
          </a:p>
          <a:p>
            <a:endParaRPr lang="en-US" sz="2600" b="0" strike="noStrike" spc="-1" dirty="0">
              <a:solidFill>
                <a:srgbClr val="000000"/>
              </a:solidFill>
              <a:uFill>
                <a:solidFill>
                  <a:srgbClr val="FFFFFF"/>
                </a:solidFill>
              </a:uFill>
              <a:latin typeface="Arial"/>
            </a:endParaRPr>
          </a:p>
          <a:p>
            <a:r>
              <a:rPr lang="en-US" sz="2600" b="0" strike="noStrike" spc="-1" dirty="0">
                <a:solidFill>
                  <a:srgbClr val="000000"/>
                </a:solidFill>
                <a:uFill>
                  <a:solidFill>
                    <a:srgbClr val="FFFFFF"/>
                  </a:solidFill>
                </a:uFill>
                <a:latin typeface="Arial"/>
              </a:rPr>
              <a:t>→ </a:t>
            </a:r>
            <a:r>
              <a:rPr lang="en-US" sz="2600" b="0" strike="noStrike" spc="-1" dirty="0" smtClean="0">
                <a:solidFill>
                  <a:srgbClr val="000000"/>
                </a:solidFill>
                <a:uFill>
                  <a:solidFill>
                    <a:srgbClr val="FFFFFF"/>
                  </a:solidFill>
                </a:uFill>
                <a:latin typeface="Arial"/>
              </a:rPr>
              <a:t>There is need </a:t>
            </a:r>
            <a:r>
              <a:rPr lang="en-US" sz="2600" b="0" strike="noStrike" spc="-1" dirty="0">
                <a:solidFill>
                  <a:srgbClr val="000000"/>
                </a:solidFill>
                <a:uFill>
                  <a:solidFill>
                    <a:srgbClr val="FFFFFF"/>
                  </a:solidFill>
                </a:uFill>
                <a:latin typeface="Arial"/>
              </a:rPr>
              <a:t>for an automated process to generate attack graphs from vulnerability descriptions and event logs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Shape 1"/>
          <p:cNvSpPr txBox="1"/>
          <p:nvPr/>
        </p:nvSpPr>
        <p:spPr>
          <a:xfrm>
            <a:off x="504000" y="301320"/>
            <a:ext cx="9071640" cy="1262160"/>
          </a:xfrm>
          <a:prstGeom prst="rect">
            <a:avLst/>
          </a:prstGeom>
          <a:noFill/>
          <a:ln>
            <a:noFill/>
          </a:ln>
        </p:spPr>
        <p:txBody>
          <a:bodyPr lIns="0" tIns="0" rIns="0" bIns="0" anchor="ctr"/>
          <a:lstStyle/>
          <a:p>
            <a:pPr algn="ctr"/>
            <a:r>
              <a:rPr lang="en-US" sz="4400" b="0" strike="noStrike" spc="-1">
                <a:solidFill>
                  <a:srgbClr val="FFFFFF"/>
                </a:solidFill>
                <a:uFill>
                  <a:solidFill>
                    <a:srgbClr val="FFFFFF"/>
                  </a:solidFill>
                </a:uFill>
                <a:latin typeface="Arial"/>
              </a:rPr>
              <a:t>Attack Graph Automation</a:t>
            </a:r>
          </a:p>
        </p:txBody>
      </p:sp>
      <p:sp>
        <p:nvSpPr>
          <p:cNvPr id="50" name="TextShape 2"/>
          <p:cNvSpPr txBox="1"/>
          <p:nvPr/>
        </p:nvSpPr>
        <p:spPr>
          <a:xfrm>
            <a:off x="548640" y="1418760"/>
            <a:ext cx="9052560" cy="5528880"/>
          </a:xfrm>
          <a:prstGeom prst="rect">
            <a:avLst/>
          </a:prstGeom>
          <a:noFill/>
          <a:ln>
            <a:noFill/>
          </a:ln>
        </p:spPr>
        <p:txBody>
          <a:bodyPr lIns="0" tIns="0" rIns="0" bIns="0" anchor="ctr"/>
          <a:lstStyle/>
          <a:p>
            <a:r>
              <a:rPr lang="en-US" sz="2800" b="1" strike="noStrike" spc="-1" dirty="0">
                <a:solidFill>
                  <a:srgbClr val="000000"/>
                </a:solidFill>
                <a:uFill>
                  <a:solidFill>
                    <a:srgbClr val="FFFFFF"/>
                  </a:solidFill>
                </a:uFill>
                <a:latin typeface="Arial"/>
              </a:rPr>
              <a:t>Problem</a:t>
            </a:r>
            <a:r>
              <a:rPr lang="en-US" sz="2800" b="0" strike="noStrike" spc="-1" dirty="0">
                <a:solidFill>
                  <a:srgbClr val="000000"/>
                </a:solidFill>
                <a:uFill>
                  <a:solidFill>
                    <a:srgbClr val="FFFFFF"/>
                  </a:solidFill>
                </a:uFill>
                <a:latin typeface="Arial"/>
              </a:rPr>
              <a:t> : Generating attack graph automatically and </a:t>
            </a:r>
            <a:r>
              <a:rPr lang="en-US" sz="2800" b="0" strike="noStrike" spc="-1" dirty="0" smtClean="0">
                <a:solidFill>
                  <a:srgbClr val="000000"/>
                </a:solidFill>
                <a:uFill>
                  <a:solidFill>
                    <a:srgbClr val="FFFFFF"/>
                  </a:solidFill>
                </a:uFill>
                <a:latin typeface="Arial"/>
              </a:rPr>
              <a:t>incrementally </a:t>
            </a:r>
            <a:r>
              <a:rPr lang="en-US" sz="2800" b="0" strike="noStrike" spc="-1" dirty="0">
                <a:solidFill>
                  <a:srgbClr val="000000"/>
                </a:solidFill>
                <a:uFill>
                  <a:solidFill>
                    <a:srgbClr val="FFFFFF"/>
                  </a:solidFill>
                </a:uFill>
                <a:latin typeface="Arial"/>
              </a:rPr>
              <a:t>updating/refining it</a:t>
            </a:r>
          </a:p>
          <a:p>
            <a:endParaRPr lang="en-US" sz="2800" b="0" strike="noStrike" spc="-1" dirty="0">
              <a:solidFill>
                <a:srgbClr val="000000"/>
              </a:solidFill>
              <a:uFill>
                <a:solidFill>
                  <a:srgbClr val="FFFFFF"/>
                </a:solidFill>
              </a:uFill>
              <a:latin typeface="Arial"/>
            </a:endParaRPr>
          </a:p>
          <a:p>
            <a:r>
              <a:rPr lang="en-US" sz="2800" b="0" strike="noStrike" spc="-1" dirty="0">
                <a:solidFill>
                  <a:srgbClr val="000000"/>
                </a:solidFill>
                <a:uFill>
                  <a:solidFill>
                    <a:srgbClr val="FFFFFF"/>
                  </a:solidFill>
                </a:uFill>
                <a:latin typeface="Arial"/>
              </a:rPr>
              <a:t>Input : Event logs of attacks or vulnerability descriptions</a:t>
            </a:r>
          </a:p>
          <a:p>
            <a:r>
              <a:rPr lang="en-US" sz="2800" b="0" strike="noStrike" spc="-1" dirty="0">
                <a:solidFill>
                  <a:srgbClr val="000000"/>
                </a:solidFill>
                <a:uFill>
                  <a:solidFill>
                    <a:srgbClr val="FFFFFF"/>
                  </a:solidFill>
                </a:uFill>
                <a:latin typeface="Arial"/>
              </a:rPr>
              <a:t>Output : Attack </a:t>
            </a:r>
            <a:r>
              <a:rPr lang="en-US" sz="2800" b="0" strike="noStrike" spc="-1" dirty="0" smtClean="0">
                <a:solidFill>
                  <a:srgbClr val="000000"/>
                </a:solidFill>
                <a:uFill>
                  <a:solidFill>
                    <a:srgbClr val="FFFFFF"/>
                  </a:solidFill>
                </a:uFill>
                <a:latin typeface="Arial"/>
              </a:rPr>
              <a:t>graphs with meta-data  </a:t>
            </a:r>
            <a:endParaRPr lang="en-US" sz="2800" b="0" strike="noStrike" spc="-1" dirty="0">
              <a:solidFill>
                <a:srgbClr val="000000"/>
              </a:solidFill>
              <a:uFill>
                <a:solidFill>
                  <a:srgbClr val="FFFFFF"/>
                </a:solidFill>
              </a:uFill>
              <a:latin typeface="Arial"/>
            </a:endParaRPr>
          </a:p>
          <a:p>
            <a:endParaRPr lang="en-US" sz="2800" b="0" strike="noStrike" spc="-1" dirty="0">
              <a:solidFill>
                <a:srgbClr val="000000"/>
              </a:solidFill>
              <a:uFill>
                <a:solidFill>
                  <a:srgbClr val="FFFFFF"/>
                </a:solidFill>
              </a:uFill>
              <a:latin typeface="Arial"/>
            </a:endParaRPr>
          </a:p>
          <a:p>
            <a:r>
              <a:rPr lang="en-US" sz="2800" b="1" u="sng" strike="noStrike" spc="-1" dirty="0">
                <a:solidFill>
                  <a:srgbClr val="000000"/>
                </a:solidFill>
                <a:uFill>
                  <a:solidFill>
                    <a:srgbClr val="FFFFFF"/>
                  </a:solidFill>
                </a:uFill>
                <a:latin typeface="Arial"/>
              </a:rPr>
              <a:t>Advantages</a:t>
            </a:r>
            <a:endParaRPr lang="en-US" sz="2800" b="0" strike="noStrike" spc="-1" dirty="0">
              <a:solidFill>
                <a:srgbClr val="000000"/>
              </a:solidFill>
              <a:uFill>
                <a:solidFill>
                  <a:srgbClr val="FFFFFF"/>
                </a:solidFill>
              </a:uFill>
              <a:latin typeface="Arial"/>
            </a:endParaRPr>
          </a:p>
          <a:p>
            <a:r>
              <a:rPr lang="en-US" sz="2600" b="0" strike="noStrike" spc="-1" dirty="0">
                <a:solidFill>
                  <a:srgbClr val="000000"/>
                </a:solidFill>
                <a:uFill>
                  <a:solidFill>
                    <a:srgbClr val="FFFFFF"/>
                  </a:solidFill>
                </a:uFill>
                <a:latin typeface="Arial"/>
              </a:rPr>
              <a:t>→can save time as well as effort when compared to manual creation</a:t>
            </a:r>
          </a:p>
          <a:p>
            <a:r>
              <a:rPr lang="en-US" sz="2600" b="0" strike="noStrike" spc="-1" dirty="0">
                <a:solidFill>
                  <a:srgbClr val="000000"/>
                </a:solidFill>
                <a:uFill>
                  <a:solidFill>
                    <a:srgbClr val="FFFFFF"/>
                  </a:solidFill>
                </a:uFill>
                <a:latin typeface="Arial"/>
              </a:rPr>
              <a:t>→ </a:t>
            </a:r>
            <a:r>
              <a:rPr lang="en-US" sz="2600" b="0" strike="noStrike" spc="-1" dirty="0" smtClean="0">
                <a:solidFill>
                  <a:srgbClr val="000000"/>
                </a:solidFill>
                <a:uFill>
                  <a:solidFill>
                    <a:srgbClr val="FFFFFF"/>
                  </a:solidFill>
                </a:uFill>
                <a:latin typeface="Arial"/>
              </a:rPr>
              <a:t>can </a:t>
            </a:r>
            <a:r>
              <a:rPr lang="en-US" sz="2600" b="0" strike="noStrike" spc="-1" dirty="0">
                <a:solidFill>
                  <a:srgbClr val="000000"/>
                </a:solidFill>
                <a:uFill>
                  <a:solidFill>
                    <a:srgbClr val="FFFFFF"/>
                  </a:solidFill>
                </a:uFill>
                <a:latin typeface="Arial"/>
              </a:rPr>
              <a:t>support incremental updates to the attack graph while maintaining consistency of older cause-effect relationships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extShape 1"/>
          <p:cNvSpPr txBox="1"/>
          <p:nvPr/>
        </p:nvSpPr>
        <p:spPr>
          <a:xfrm>
            <a:off x="504000" y="301320"/>
            <a:ext cx="9071640" cy="1262160"/>
          </a:xfrm>
          <a:prstGeom prst="rect">
            <a:avLst/>
          </a:prstGeom>
          <a:noFill/>
          <a:ln>
            <a:noFill/>
          </a:ln>
        </p:spPr>
        <p:txBody>
          <a:bodyPr lIns="0" tIns="0" rIns="0" bIns="0" anchor="ctr"/>
          <a:lstStyle/>
          <a:p>
            <a:pPr algn="ctr"/>
            <a:r>
              <a:rPr lang="en-US" sz="4400" b="0" strike="noStrike" spc="-1">
                <a:solidFill>
                  <a:srgbClr val="FFFFFF"/>
                </a:solidFill>
                <a:uFill>
                  <a:solidFill>
                    <a:srgbClr val="FFFFFF"/>
                  </a:solidFill>
                </a:uFill>
                <a:latin typeface="Arial"/>
              </a:rPr>
              <a:t>Attack Graph Automation</a:t>
            </a:r>
          </a:p>
        </p:txBody>
      </p:sp>
      <p:pic>
        <p:nvPicPr>
          <p:cNvPr id="52" name="Picture 51"/>
          <p:cNvPicPr/>
          <p:nvPr/>
        </p:nvPicPr>
        <p:blipFill>
          <a:blip r:embed="rId2" cstate="print"/>
          <a:stretch/>
        </p:blipFill>
        <p:spPr>
          <a:xfrm>
            <a:off x="4389120" y="3602520"/>
            <a:ext cx="5486400" cy="3346920"/>
          </a:xfrm>
          <a:prstGeom prst="rect">
            <a:avLst/>
          </a:prstGeom>
          <a:ln>
            <a:noFill/>
          </a:ln>
        </p:spPr>
      </p:pic>
      <p:pic>
        <p:nvPicPr>
          <p:cNvPr id="53" name="Picture 52"/>
          <p:cNvPicPr/>
          <p:nvPr/>
        </p:nvPicPr>
        <p:blipFill>
          <a:blip r:embed="rId3" cstate="print"/>
          <a:stretch/>
        </p:blipFill>
        <p:spPr>
          <a:xfrm>
            <a:off x="570600" y="1280160"/>
            <a:ext cx="5582880" cy="2834640"/>
          </a:xfrm>
          <a:prstGeom prst="rect">
            <a:avLst/>
          </a:prstGeom>
          <a:ln>
            <a:noFill/>
          </a:ln>
        </p:spPr>
      </p:pic>
      <p:sp>
        <p:nvSpPr>
          <p:cNvPr id="54" name="TextShape 2"/>
          <p:cNvSpPr txBox="1"/>
          <p:nvPr/>
        </p:nvSpPr>
        <p:spPr>
          <a:xfrm>
            <a:off x="6330960" y="2506680"/>
            <a:ext cx="3749040" cy="785160"/>
          </a:xfrm>
          <a:prstGeom prst="rect">
            <a:avLst/>
          </a:prstGeom>
          <a:noFill/>
          <a:ln>
            <a:noFill/>
          </a:ln>
        </p:spPr>
        <p:txBody>
          <a:bodyPr lIns="90000" tIns="45000" rIns="90000" bIns="45000"/>
          <a:lstStyle/>
          <a:p>
            <a:pPr algn="ctr"/>
            <a:r>
              <a:rPr lang="en-US" sz="2200" b="0" strike="noStrike" spc="-1">
                <a:solidFill>
                  <a:srgbClr val="000000"/>
                </a:solidFill>
                <a:uFill>
                  <a:solidFill>
                    <a:srgbClr val="FFFFFF"/>
                  </a:solidFill>
                </a:uFill>
                <a:latin typeface="Arial"/>
              </a:rPr>
              <a:t> Generating attack graph automatically</a:t>
            </a:r>
          </a:p>
        </p:txBody>
      </p:sp>
      <p:sp>
        <p:nvSpPr>
          <p:cNvPr id="55" name="TextShape 3"/>
          <p:cNvSpPr txBox="1"/>
          <p:nvPr/>
        </p:nvSpPr>
        <p:spPr>
          <a:xfrm>
            <a:off x="91440" y="5281560"/>
            <a:ext cx="3840480" cy="1027800"/>
          </a:xfrm>
          <a:prstGeom prst="rect">
            <a:avLst/>
          </a:prstGeom>
          <a:noFill/>
          <a:ln>
            <a:noFill/>
          </a:ln>
        </p:spPr>
        <p:txBody>
          <a:bodyPr lIns="90000" tIns="45000" rIns="90000" bIns="45000"/>
          <a:lstStyle/>
          <a:p>
            <a:pPr algn="ctr"/>
            <a:r>
              <a:rPr lang="en-US" sz="2200" b="0" strike="noStrike" spc="-1">
                <a:solidFill>
                  <a:srgbClr val="000000"/>
                </a:solidFill>
                <a:uFill>
                  <a:solidFill>
                    <a:srgbClr val="FFFFFF"/>
                  </a:solidFill>
                </a:uFill>
                <a:latin typeface="Arial"/>
              </a:rPr>
              <a:t>Assisting incremental development of attack graph</a:t>
            </a:r>
          </a:p>
        </p:txBody>
      </p:sp>
      <p:sp>
        <p:nvSpPr>
          <p:cNvPr id="56" name="Line 4"/>
          <p:cNvSpPr/>
          <p:nvPr/>
        </p:nvSpPr>
        <p:spPr>
          <a:xfrm>
            <a:off x="3840480" y="5577840"/>
            <a:ext cx="640080" cy="0"/>
          </a:xfrm>
          <a:prstGeom prst="line">
            <a:avLst/>
          </a:prstGeom>
          <a:ln>
            <a:solidFill>
              <a:srgbClr val="000000"/>
            </a:solidFill>
            <a:tailEnd type="triangle" w="med" len="med"/>
          </a:ln>
        </p:spPr>
        <p:style>
          <a:lnRef idx="0">
            <a:scrgbClr r="0" g="0" b="0"/>
          </a:lnRef>
          <a:fillRef idx="0">
            <a:scrgbClr r="0" g="0" b="0"/>
          </a:fillRef>
          <a:effectRef idx="0">
            <a:scrgbClr r="0" g="0" b="0"/>
          </a:effectRef>
          <a:fontRef idx="minor"/>
        </p:style>
      </p:sp>
      <p:sp>
        <p:nvSpPr>
          <p:cNvPr id="57" name="Line 5"/>
          <p:cNvSpPr/>
          <p:nvPr/>
        </p:nvSpPr>
        <p:spPr>
          <a:xfrm flipH="1">
            <a:off x="6035040" y="2743200"/>
            <a:ext cx="640080" cy="0"/>
          </a:xfrm>
          <a:prstGeom prst="line">
            <a:avLst/>
          </a:prstGeom>
          <a:ln>
            <a:solidFill>
              <a:srgbClr val="000000"/>
            </a:solidFill>
            <a:tailEnd type="triangle" w="med" len="med"/>
          </a:ln>
        </p:spPr>
        <p:style>
          <a:lnRef idx="0">
            <a:scrgbClr r="0" g="0" b="0"/>
          </a:lnRef>
          <a:fillRef idx="0">
            <a:scrgbClr r="0" g="0" b="0"/>
          </a:fillRef>
          <a:effectRef idx="0">
            <a:scrgbClr r="0" g="0" b="0"/>
          </a:effectRef>
          <a:fontRef idx="minor"/>
        </p:style>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TextShape 1"/>
          <p:cNvSpPr txBox="1"/>
          <p:nvPr/>
        </p:nvSpPr>
        <p:spPr>
          <a:xfrm>
            <a:off x="504000" y="301320"/>
            <a:ext cx="9071640" cy="1262160"/>
          </a:xfrm>
          <a:prstGeom prst="rect">
            <a:avLst/>
          </a:prstGeom>
          <a:noFill/>
          <a:ln>
            <a:noFill/>
          </a:ln>
        </p:spPr>
        <p:txBody>
          <a:bodyPr lIns="0" tIns="0" rIns="0" bIns="0" anchor="ctr"/>
          <a:lstStyle/>
          <a:p>
            <a:pPr algn="ctr"/>
            <a:r>
              <a:rPr lang="en-US" sz="4400" b="0" strike="noStrike" spc="-1">
                <a:solidFill>
                  <a:srgbClr val="FFFFFF"/>
                </a:solidFill>
                <a:uFill>
                  <a:solidFill>
                    <a:srgbClr val="FFFFFF"/>
                  </a:solidFill>
                </a:uFill>
                <a:latin typeface="Arial"/>
              </a:rPr>
              <a:t>PDDL</a:t>
            </a:r>
          </a:p>
        </p:txBody>
      </p:sp>
      <p:sp>
        <p:nvSpPr>
          <p:cNvPr id="59" name="TextShape 2"/>
          <p:cNvSpPr txBox="1"/>
          <p:nvPr/>
        </p:nvSpPr>
        <p:spPr>
          <a:xfrm>
            <a:off x="548640" y="1419480"/>
            <a:ext cx="9052560" cy="5528880"/>
          </a:xfrm>
          <a:prstGeom prst="rect">
            <a:avLst/>
          </a:prstGeom>
          <a:noFill/>
          <a:ln>
            <a:noFill/>
          </a:ln>
        </p:spPr>
        <p:txBody>
          <a:bodyPr lIns="0" tIns="0" rIns="0" bIns="0" anchor="ctr"/>
          <a:lstStyle/>
          <a:p>
            <a:r>
              <a:rPr lang="en-US" sz="3200" b="0" strike="noStrike" spc="-1">
                <a:solidFill>
                  <a:srgbClr val="000000"/>
                </a:solidFill>
                <a:uFill>
                  <a:solidFill>
                    <a:srgbClr val="FFFFFF"/>
                  </a:solidFill>
                </a:uFill>
                <a:latin typeface="Arial"/>
              </a:rPr>
              <a:t>PDDL: </a:t>
            </a:r>
            <a:r>
              <a:rPr lang="en-US" sz="2800" b="0" strike="noStrike" spc="-1">
                <a:solidFill>
                  <a:srgbClr val="000000"/>
                </a:solidFill>
                <a:uFill>
                  <a:solidFill>
                    <a:srgbClr val="FFFFFF"/>
                  </a:solidFill>
                </a:uFill>
                <a:latin typeface="Arial"/>
              </a:rPr>
              <a:t> Planning Domain Definition Language [2]</a:t>
            </a:r>
          </a:p>
          <a:p>
            <a:r>
              <a:rPr lang="en-US" sz="2800" b="0" strike="noStrike" spc="-1">
                <a:solidFill>
                  <a:srgbClr val="000000"/>
                </a:solidFill>
                <a:uFill>
                  <a:solidFill>
                    <a:srgbClr val="FFFFFF"/>
                  </a:solidFill>
                </a:uFill>
                <a:latin typeface="Arial"/>
              </a:rPr>
              <a:t>→ Used to represent the “physics” of a domain or the cause-effect relationships in a domain</a:t>
            </a:r>
          </a:p>
          <a:p>
            <a:r>
              <a:rPr lang="en-US" sz="2800" b="0" strike="noStrike" spc="-1">
                <a:solidFill>
                  <a:srgbClr val="000000"/>
                </a:solidFill>
                <a:uFill>
                  <a:solidFill>
                    <a:srgbClr val="FFFFFF"/>
                  </a:solidFill>
                </a:uFill>
                <a:latin typeface="Arial"/>
              </a:rPr>
              <a:t>→ Comprises PDDL domain and PDDL plans</a:t>
            </a:r>
          </a:p>
          <a:p>
            <a:pPr marL="628200">
              <a:buClr>
                <a:srgbClr val="000000"/>
              </a:buClr>
              <a:buSzPct val="45000"/>
              <a:buFont typeface="Wingdings" charset="2"/>
              <a:buChar char=""/>
            </a:pPr>
            <a:r>
              <a:rPr lang="en-US" sz="2600" b="0" strike="noStrike" spc="-1">
                <a:solidFill>
                  <a:srgbClr val="000000"/>
                </a:solidFill>
                <a:uFill>
                  <a:solidFill>
                    <a:srgbClr val="FFFFFF"/>
                  </a:solidFill>
                </a:uFill>
                <a:latin typeface="Arial"/>
              </a:rPr>
              <a:t>PDDL domain: specifies what actions are possible and what their pre-conditions and effects are</a:t>
            </a:r>
          </a:p>
          <a:p>
            <a:pPr marL="628200">
              <a:buClr>
                <a:srgbClr val="000000"/>
              </a:buClr>
              <a:buSzPct val="45000"/>
              <a:buFont typeface="Wingdings" charset="2"/>
              <a:buChar char=""/>
            </a:pPr>
            <a:r>
              <a:rPr lang="en-US" sz="2600" b="0" strike="noStrike" spc="-1">
                <a:solidFill>
                  <a:srgbClr val="000000"/>
                </a:solidFill>
                <a:uFill>
                  <a:solidFill>
                    <a:srgbClr val="FFFFFF"/>
                  </a:solidFill>
                </a:uFill>
                <a:latin typeface="Arial"/>
              </a:rPr>
              <a:t>PDDL problem: specifies the initial state </a:t>
            </a:r>
            <a:r>
              <a:rPr lang="en-US" sz="2800" b="0" strike="noStrike" spc="-1">
                <a:solidFill>
                  <a:srgbClr val="000000"/>
                </a:solidFill>
                <a:uFill>
                  <a:solidFill>
                    <a:srgbClr val="FFFFFF"/>
                  </a:solidFill>
                </a:uFill>
                <a:latin typeface="Arial"/>
              </a:rPr>
              <a:t>and the goal state</a:t>
            </a:r>
          </a:p>
          <a:p>
            <a:pPr marL="628200">
              <a:buClr>
                <a:srgbClr val="000000"/>
              </a:buClr>
              <a:buSzPct val="45000"/>
              <a:buFont typeface="Wingdings" charset="2"/>
              <a:buChar char=""/>
            </a:pPr>
            <a:r>
              <a:rPr lang="en-US" sz="2800" b="0" strike="noStrike" spc="-1">
                <a:solidFill>
                  <a:srgbClr val="000000"/>
                </a:solidFill>
                <a:uFill>
                  <a:solidFill>
                    <a:srgbClr val="FFFFFF"/>
                  </a:solidFill>
                </a:uFill>
                <a:latin typeface="Arial"/>
              </a:rPr>
              <a:t>PDDL plan: a set of actions from the domain that lead from the initial state to the goal state</a:t>
            </a:r>
          </a:p>
          <a:p>
            <a:pPr marL="628200">
              <a:buClr>
                <a:srgbClr val="000000"/>
              </a:buClr>
              <a:buSzPct val="45000"/>
              <a:buFont typeface="Wingdings" charset="2"/>
              <a:buChar char=""/>
            </a:pPr>
            <a:endParaRPr lang="en-US" sz="2800" b="0" strike="noStrike" spc="-1">
              <a:solidFill>
                <a:srgbClr val="000000"/>
              </a:solidFill>
              <a:uFill>
                <a:solidFill>
                  <a:srgbClr val="FFFFFF"/>
                </a:solidFill>
              </a:uFill>
              <a:latin typeface="Arial"/>
            </a:endParaRPr>
          </a:p>
          <a:p>
            <a:pPr marL="216000" indent="-216000">
              <a:buClr>
                <a:srgbClr val="000000"/>
              </a:buClr>
              <a:buSzPct val="45000"/>
              <a:buFont typeface="Wingdings" charset="2"/>
              <a:buChar char=""/>
            </a:pPr>
            <a:r>
              <a:rPr lang="en-US" sz="2800" b="1" i="1" u="sng" strike="noStrike" spc="-1">
                <a:solidFill>
                  <a:srgbClr val="000000"/>
                </a:solidFill>
                <a:uFill>
                  <a:solidFill>
                    <a:srgbClr val="FFFFFF"/>
                  </a:solidFill>
                </a:uFill>
                <a:latin typeface="Arial"/>
              </a:rPr>
              <a:t>An expressive domain-independent language that can be used for modeling attack graphs</a:t>
            </a:r>
            <a:r>
              <a:rPr lang="en-US" sz="2800" b="0" strike="noStrike" spc="-1">
                <a:solidFill>
                  <a:srgbClr val="000000"/>
                </a:solidFill>
                <a:uFill>
                  <a:solidFill>
                    <a:srgbClr val="FFFFFF"/>
                  </a:solidFill>
                </a:uFill>
                <a:latin typeface="Arial"/>
              </a:rPr>
              <a:t> [3][4][5]</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TextShape 1"/>
          <p:cNvSpPr txBox="1"/>
          <p:nvPr/>
        </p:nvSpPr>
        <p:spPr>
          <a:xfrm>
            <a:off x="504000" y="301320"/>
            <a:ext cx="9071640" cy="1262160"/>
          </a:xfrm>
          <a:prstGeom prst="rect">
            <a:avLst/>
          </a:prstGeom>
          <a:noFill/>
          <a:ln>
            <a:noFill/>
          </a:ln>
        </p:spPr>
        <p:txBody>
          <a:bodyPr lIns="0" tIns="0" rIns="0" bIns="0" anchor="ctr"/>
          <a:lstStyle/>
          <a:p>
            <a:pPr algn="ctr"/>
            <a:r>
              <a:rPr lang="en-US" sz="4400" b="0" strike="noStrike" spc="-1">
                <a:solidFill>
                  <a:srgbClr val="FFFFFF"/>
                </a:solidFill>
                <a:uFill>
                  <a:solidFill>
                    <a:srgbClr val="FFFFFF"/>
                  </a:solidFill>
                </a:uFill>
                <a:latin typeface="Arial"/>
              </a:rPr>
              <a:t>Our Solution : PDDLAssistant</a:t>
            </a:r>
          </a:p>
        </p:txBody>
      </p:sp>
      <p:sp>
        <p:nvSpPr>
          <p:cNvPr id="61" name="TextShape 2"/>
          <p:cNvSpPr txBox="1"/>
          <p:nvPr/>
        </p:nvSpPr>
        <p:spPr>
          <a:xfrm>
            <a:off x="548640" y="1321920"/>
            <a:ext cx="9052560" cy="5724360"/>
          </a:xfrm>
          <a:prstGeom prst="rect">
            <a:avLst/>
          </a:prstGeom>
          <a:noFill/>
          <a:ln>
            <a:noFill/>
          </a:ln>
        </p:spPr>
        <p:txBody>
          <a:bodyPr lIns="0" tIns="0" rIns="0" bIns="0" anchor="ctr"/>
          <a:lstStyle/>
          <a:p>
            <a:r>
              <a:rPr lang="en-US" sz="3200" b="0" strike="noStrike" spc="-1" dirty="0">
                <a:solidFill>
                  <a:srgbClr val="000000"/>
                </a:solidFill>
                <a:uFill>
                  <a:solidFill>
                    <a:srgbClr val="FFFFFF"/>
                  </a:solidFill>
                </a:uFill>
                <a:latin typeface="Arial"/>
              </a:rPr>
              <a:t>We design and develop </a:t>
            </a:r>
            <a:r>
              <a:rPr lang="en-US" sz="3200" b="0" strike="noStrike" spc="-1" dirty="0" smtClean="0">
                <a:solidFill>
                  <a:srgbClr val="000000"/>
                </a:solidFill>
                <a:uFill>
                  <a:solidFill>
                    <a:srgbClr val="FFFFFF"/>
                  </a:solidFill>
                </a:uFill>
                <a:latin typeface="Arial"/>
              </a:rPr>
              <a:t>a tool </a:t>
            </a:r>
            <a:r>
              <a:rPr lang="en-US" sz="3200" b="0" i="1" strike="noStrike" spc="-1" dirty="0" err="1" smtClean="0">
                <a:solidFill>
                  <a:srgbClr val="FF0000"/>
                </a:solidFill>
                <a:uFill>
                  <a:solidFill>
                    <a:srgbClr val="FFFFFF"/>
                  </a:solidFill>
                </a:uFill>
                <a:latin typeface="Arial"/>
              </a:rPr>
              <a:t>PDDLAssistant</a:t>
            </a:r>
            <a:endParaRPr lang="en-US" sz="3200" b="0" i="1" strike="noStrike" spc="-1" dirty="0">
              <a:solidFill>
                <a:srgbClr val="FF0000"/>
              </a:solidFill>
              <a:uFill>
                <a:solidFill>
                  <a:srgbClr val="FFFFFF"/>
                </a:solidFill>
              </a:uFill>
              <a:latin typeface="Arial"/>
            </a:endParaRPr>
          </a:p>
          <a:p>
            <a:pPr marL="571680">
              <a:buClr>
                <a:srgbClr val="000000"/>
              </a:buClr>
              <a:buSzPct val="45000"/>
              <a:buFont typeface="Wingdings" charset="2"/>
              <a:buChar char=""/>
            </a:pPr>
            <a:r>
              <a:rPr lang="en-US" sz="2600" b="0" strike="noStrike" spc="-1" dirty="0" smtClean="0">
                <a:solidFill>
                  <a:srgbClr val="000000"/>
                </a:solidFill>
                <a:uFill>
                  <a:solidFill>
                    <a:srgbClr val="FFFFFF"/>
                  </a:solidFill>
                </a:uFill>
                <a:latin typeface="Arial"/>
              </a:rPr>
              <a:t> Generating </a:t>
            </a:r>
            <a:r>
              <a:rPr lang="en-US" sz="2600" b="0" strike="noStrike" spc="-1" dirty="0">
                <a:solidFill>
                  <a:srgbClr val="000000"/>
                </a:solidFill>
                <a:uFill>
                  <a:solidFill>
                    <a:srgbClr val="FFFFFF"/>
                  </a:solidFill>
                </a:uFill>
                <a:latin typeface="Arial"/>
              </a:rPr>
              <a:t>attack graphs automatically using text based vulnerability descriptions and/or event logs</a:t>
            </a:r>
          </a:p>
          <a:p>
            <a:pPr marL="571680">
              <a:buClr>
                <a:srgbClr val="000000"/>
              </a:buClr>
              <a:buSzPct val="45000"/>
              <a:buFont typeface="Wingdings" charset="2"/>
              <a:buChar char=""/>
            </a:pPr>
            <a:endParaRPr lang="en-US" sz="2600" b="0" strike="noStrike" spc="-1" dirty="0">
              <a:solidFill>
                <a:srgbClr val="000000"/>
              </a:solidFill>
              <a:uFill>
                <a:solidFill>
                  <a:srgbClr val="FFFFFF"/>
                </a:solidFill>
              </a:uFill>
              <a:latin typeface="Arial"/>
            </a:endParaRPr>
          </a:p>
          <a:p>
            <a:pPr marL="571680">
              <a:buClr>
                <a:srgbClr val="000000"/>
              </a:buClr>
              <a:buSzPct val="45000"/>
              <a:buFont typeface="Wingdings" charset="2"/>
              <a:buChar char=""/>
            </a:pPr>
            <a:r>
              <a:rPr lang="en-US" sz="2600" b="0" strike="noStrike" spc="-1" dirty="0" smtClean="0">
                <a:solidFill>
                  <a:srgbClr val="000000"/>
                </a:solidFill>
                <a:uFill>
                  <a:solidFill>
                    <a:srgbClr val="FFFFFF"/>
                  </a:solidFill>
                </a:uFill>
                <a:latin typeface="Arial"/>
              </a:rPr>
              <a:t> Supporting  </a:t>
            </a:r>
            <a:r>
              <a:rPr lang="en-US" sz="2600" b="0" strike="noStrike" spc="-1" dirty="0">
                <a:solidFill>
                  <a:srgbClr val="000000"/>
                </a:solidFill>
                <a:uFill>
                  <a:solidFill>
                    <a:srgbClr val="FFFFFF"/>
                  </a:solidFill>
                </a:uFill>
                <a:latin typeface="Arial"/>
              </a:rPr>
              <a:t>incremental building and/or refinement of the attack graph with </a:t>
            </a:r>
            <a:r>
              <a:rPr lang="en-US" sz="2600" b="0" strike="noStrike" spc="-1" dirty="0" smtClean="0">
                <a:solidFill>
                  <a:srgbClr val="000000"/>
                </a:solidFill>
                <a:uFill>
                  <a:solidFill>
                    <a:srgbClr val="FFFFFF"/>
                  </a:solidFill>
                </a:uFill>
                <a:latin typeface="Arial"/>
              </a:rPr>
              <a:t>feedback</a:t>
            </a:r>
            <a:endParaRPr lang="en-US" sz="2600" b="0" strike="noStrike" spc="-1" dirty="0">
              <a:solidFill>
                <a:srgbClr val="000000"/>
              </a:solidFill>
              <a:uFill>
                <a:solidFill>
                  <a:srgbClr val="FFFFFF"/>
                </a:solidFill>
              </a:uFill>
              <a:latin typeface="Arial"/>
            </a:endParaRPr>
          </a:p>
          <a:p>
            <a:pPr marL="1486080" lvl="3">
              <a:buClr>
                <a:srgbClr val="000000"/>
              </a:buClr>
              <a:buSzPct val="45000"/>
              <a:buFont typeface="Wingdings" charset="2"/>
              <a:buChar char=""/>
            </a:pPr>
            <a:r>
              <a:rPr lang="en-US" sz="2400" b="0" strike="noStrike" spc="-1" dirty="0" smtClean="0">
                <a:solidFill>
                  <a:srgbClr val="000000"/>
                </a:solidFill>
                <a:uFill>
                  <a:solidFill>
                    <a:srgbClr val="FFFFFF"/>
                  </a:solidFill>
                </a:uFill>
                <a:latin typeface="Arial"/>
              </a:rPr>
              <a:t> Reason: Event </a:t>
            </a:r>
            <a:r>
              <a:rPr lang="en-US" sz="2400" b="0" strike="noStrike" spc="-1" dirty="0">
                <a:solidFill>
                  <a:srgbClr val="000000"/>
                </a:solidFill>
                <a:uFill>
                  <a:solidFill>
                    <a:srgbClr val="FFFFFF"/>
                  </a:solidFill>
                </a:uFill>
                <a:latin typeface="Arial"/>
              </a:rPr>
              <a:t>logs or attack descriptions can change, or more attack descriptions may need to be modeled, and therefore, maintaining consistency of the attack graph is </a:t>
            </a:r>
            <a:r>
              <a:rPr lang="en-US" sz="2400" b="0" strike="noStrike" spc="-1" dirty="0" smtClean="0">
                <a:solidFill>
                  <a:srgbClr val="000000"/>
                </a:solidFill>
                <a:uFill>
                  <a:solidFill>
                    <a:srgbClr val="FFFFFF"/>
                  </a:solidFill>
                </a:uFill>
                <a:latin typeface="Arial"/>
              </a:rPr>
              <a:t>challenging</a:t>
            </a:r>
            <a:endParaRPr lang="en-US" sz="2600" b="0" strike="noStrike" spc="-1" dirty="0">
              <a:solidFill>
                <a:srgbClr val="000000"/>
              </a:solidFill>
              <a:uFill>
                <a:solidFill>
                  <a:srgbClr val="FFFFFF"/>
                </a:solidFill>
              </a:uFill>
              <a:latin typeface="Arial"/>
            </a:endParaRPr>
          </a:p>
          <a:p>
            <a:pPr marL="513720" lvl="1">
              <a:buClr>
                <a:srgbClr val="000000"/>
              </a:buClr>
              <a:buSzPct val="45000"/>
              <a:buFont typeface="Wingdings" charset="2"/>
              <a:buChar char=""/>
            </a:pPr>
            <a:endParaRPr lang="en-US" sz="2600" b="0" strike="noStrike" spc="-1" dirty="0">
              <a:solidFill>
                <a:srgbClr val="000000"/>
              </a:solidFill>
              <a:uFill>
                <a:solidFill>
                  <a:srgbClr val="FFFFFF"/>
                </a:solidFill>
              </a:uFill>
              <a:latin typeface="Arial"/>
            </a:endParaRPr>
          </a:p>
          <a:p>
            <a:pPr marL="399600" lvl="1">
              <a:buClr>
                <a:srgbClr val="000000"/>
              </a:buClr>
              <a:buSzPct val="45000"/>
              <a:buFont typeface="Wingdings" charset="2"/>
              <a:buChar char=""/>
            </a:pPr>
            <a:r>
              <a:rPr lang="en-US" sz="2600" b="0" strike="noStrike" spc="-1" dirty="0" smtClean="0">
                <a:solidFill>
                  <a:srgbClr val="000000"/>
                </a:solidFill>
                <a:uFill>
                  <a:solidFill>
                    <a:srgbClr val="FFFFFF"/>
                  </a:solidFill>
                </a:uFill>
                <a:latin typeface="Arial"/>
              </a:rPr>
              <a:t> Visualizing </a:t>
            </a:r>
            <a:r>
              <a:rPr lang="en-US" sz="2600" b="0" strike="noStrike" spc="-1" dirty="0">
                <a:solidFill>
                  <a:srgbClr val="000000"/>
                </a:solidFill>
                <a:uFill>
                  <a:solidFill>
                    <a:srgbClr val="FFFFFF"/>
                  </a:solidFill>
                </a:uFill>
                <a:latin typeface="Arial"/>
              </a:rPr>
              <a:t>attack graphs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978</Words>
  <Application>Microsoft Macintosh PowerPoint</Application>
  <PresentationFormat>Custom</PresentationFormat>
  <Paragraphs>167</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DejaVu Sans</vt:lpstr>
      <vt:lpstr>Symbol</vt:lpstr>
      <vt:lpstr>Times New Roman</vt:lpstr>
      <vt:lpstr>Wingdings</vt:lpstr>
      <vt:lpstr>Arial</vt:lpstr>
      <vt:lpstr>Office Theme</vt:lpstr>
      <vt:lpstr>PowerPoint Presentation</vt:lpstr>
      <vt:lpstr>Project Overview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Ray,Indrakshi</cp:lastModifiedBy>
  <cp:revision>29</cp:revision>
  <dcterms:modified xsi:type="dcterms:W3CDTF">2017-10-05T13:06:45Z</dcterms:modified>
</cp:coreProperties>
</file>