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3" r:id="rId2"/>
    <p:sldId id="271" r:id="rId3"/>
    <p:sldId id="274" r:id="rId4"/>
    <p:sldId id="313" r:id="rId5"/>
    <p:sldId id="308" r:id="rId6"/>
    <p:sldId id="309" r:id="rId7"/>
    <p:sldId id="312" r:id="rId8"/>
    <p:sldId id="306" r:id="rId9"/>
    <p:sldId id="310" r:id="rId10"/>
    <p:sldId id="307" r:id="rId11"/>
  </p:sldIdLst>
  <p:sldSz cx="138176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E4D2B"/>
    <a:srgbClr val="C10065"/>
    <a:srgbClr val="CC006A"/>
    <a:srgbClr val="404140"/>
    <a:srgbClr val="DAD490"/>
    <a:srgbClr val="E1963E"/>
    <a:srgbClr val="7F7F7F"/>
    <a:srgbClr val="E57D30"/>
    <a:srgbClr val="092529"/>
    <a:srgbClr val="55A8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5994" autoAdjust="0"/>
  </p:normalViewPr>
  <p:slideViewPr>
    <p:cSldViewPr snapToGrid="0" snapToObjects="1">
      <p:cViewPr varScale="1">
        <p:scale>
          <a:sx n="64" d="100"/>
          <a:sy n="64" d="100"/>
        </p:scale>
        <p:origin x="-984" y="-120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Jarvix\Documents\MS\Semester_4\CS530\MTTDL_Ques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Users\Jarvix\Documents\MS\Semester_4\CS530\MTTDL_Ques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scatterChart>
        <c:scatterStyle val="lineMarker"/>
        <c:ser>
          <c:idx val="0"/>
          <c:order val="0"/>
          <c:tx>
            <c:strRef>
              <c:f>Sheet1!$L$17</c:f>
              <c:strCache>
                <c:ptCount val="1"/>
                <c:pt idx="0">
                  <c:v>LEP time (s)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Sheet1!$I$18:$I$24</c:f>
              <c:numCache>
                <c:formatCode>General</c:formatCode>
                <c:ptCount val="7"/>
                <c:pt idx="0">
                  <c:v>5</c:v>
                </c:pt>
                <c:pt idx="1">
                  <c:v>8</c:v>
                </c:pt>
                <c:pt idx="2">
                  <c:v>10</c:v>
                </c:pt>
                <c:pt idx="3">
                  <c:v>13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</c:numCache>
            </c:numRef>
          </c:xVal>
          <c:yVal>
            <c:numRef>
              <c:f>Sheet1!$L$18:$L$24</c:f>
              <c:numCache>
                <c:formatCode>General</c:formatCode>
                <c:ptCount val="7"/>
                <c:pt idx="0">
                  <c:v>2.16</c:v>
                </c:pt>
                <c:pt idx="1">
                  <c:v>3.3889999999999998</c:v>
                </c:pt>
                <c:pt idx="2">
                  <c:v>4.2610000000000001</c:v>
                </c:pt>
                <c:pt idx="3">
                  <c:v>6.08</c:v>
                </c:pt>
                <c:pt idx="4">
                  <c:v>6.4730000000000008</c:v>
                </c:pt>
                <c:pt idx="5">
                  <c:v>8.6940000000000008</c:v>
                </c:pt>
                <c:pt idx="6">
                  <c:v>10.754</c:v>
                </c:pt>
              </c:numCache>
            </c:numRef>
          </c:yVal>
        </c:ser>
        <c:dLbls/>
        <c:axId val="40788736"/>
        <c:axId val="40790656"/>
      </c:scatterChart>
      <c:valAx>
        <c:axId val="407887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Number of Nodes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90656"/>
        <c:crosses val="autoZero"/>
        <c:crossBetween val="midCat"/>
      </c:valAx>
      <c:valAx>
        <c:axId val="40790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time in seconds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88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scatterChart>
        <c:scatterStyle val="lineMarker"/>
        <c:ser>
          <c:idx val="0"/>
          <c:order val="0"/>
          <c:tx>
            <c:strRef>
              <c:f>Sheet1!$K$17</c:f>
              <c:strCache>
                <c:ptCount val="1"/>
                <c:pt idx="0">
                  <c:v>No. of LEP messages exchanged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Sheet1!$I$18:$I$24</c:f>
              <c:numCache>
                <c:formatCode>General</c:formatCode>
                <c:ptCount val="7"/>
                <c:pt idx="0">
                  <c:v>5</c:v>
                </c:pt>
                <c:pt idx="1">
                  <c:v>8</c:v>
                </c:pt>
                <c:pt idx="2">
                  <c:v>10</c:v>
                </c:pt>
                <c:pt idx="3">
                  <c:v>13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</c:numCache>
            </c:numRef>
          </c:xVal>
          <c:yVal>
            <c:numRef>
              <c:f>Sheet1!$K$18:$K$24</c:f>
              <c:numCache>
                <c:formatCode>General</c:formatCode>
                <c:ptCount val="7"/>
                <c:pt idx="0">
                  <c:v>130</c:v>
                </c:pt>
                <c:pt idx="1">
                  <c:v>328</c:v>
                </c:pt>
                <c:pt idx="2">
                  <c:v>510</c:v>
                </c:pt>
                <c:pt idx="3">
                  <c:v>858</c:v>
                </c:pt>
                <c:pt idx="4">
                  <c:v>1140</c:v>
                </c:pt>
                <c:pt idx="5">
                  <c:v>2020</c:v>
                </c:pt>
                <c:pt idx="6">
                  <c:v>3150</c:v>
                </c:pt>
              </c:numCache>
            </c:numRef>
          </c:yVal>
        </c:ser>
        <c:dLbls/>
        <c:axId val="40827520"/>
        <c:axId val="41108224"/>
      </c:scatterChart>
      <c:valAx>
        <c:axId val="4082752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number of Nodes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08224"/>
        <c:crosses val="autoZero"/>
        <c:crossBetween val="midCat"/>
      </c:valAx>
      <c:valAx>
        <c:axId val="411082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LEP Messages Exchanged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27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6" y="2695565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597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198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794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39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5" y="5369315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597" indent="0">
              <a:buNone/>
              <a:defRPr/>
            </a:lvl2pPr>
            <a:lvl3pPr marL="1399198" indent="0">
              <a:buNone/>
              <a:defRPr/>
            </a:lvl3pPr>
            <a:lvl4pPr marL="2098794" indent="0">
              <a:buNone/>
              <a:defRPr/>
            </a:lvl4pPr>
            <a:lvl5pPr marL="279839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5" y="5122227"/>
            <a:ext cx="9111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7883" y="6733969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553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31" y="2799377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 smtClean="0"/>
              <a:t>Section Header Goes Here</a:t>
            </a:r>
            <a:endParaRPr lang="en-US" dirty="0"/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31" y="4382001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00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3" y="2797389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1" t="28562" r="1" b="57447"/>
          <a:stretch/>
        </p:blipFill>
        <p:spPr>
          <a:xfrm>
            <a:off x="246888" y="6034885"/>
            <a:ext cx="13267944" cy="18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728874"/>
            <a:ext cx="3604655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52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5" y="2728874"/>
            <a:ext cx="3604655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8" y="2728874"/>
            <a:ext cx="3604655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insert photo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Supporting text goes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599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7" y="982465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 smtClean="0"/>
              <a:t>Headline Copy Goes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7" y="3052262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insert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279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5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 smtClean="0"/>
              <a:t>Headline Copy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4" y="3052262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insert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407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insert photo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7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 smtClean="0"/>
              <a:t>Headline Copy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45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insert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364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29" y="2317591"/>
            <a:ext cx="4039499" cy="1286895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7"/>
            </a:lvl1pPr>
          </a:lstStyle>
          <a:p>
            <a:r>
              <a:rPr lang="en-US" dirty="0" smtClean="0"/>
              <a:t>Headline Copy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29" y="3729514"/>
            <a:ext cx="4039499" cy="500458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4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8702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193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6" y="2695565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597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198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794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39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5" y="5369315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597" indent="0">
              <a:buNone/>
              <a:defRPr/>
            </a:lvl2pPr>
            <a:lvl3pPr marL="1399198" indent="0">
              <a:buNone/>
              <a:defRPr/>
            </a:lvl3pPr>
            <a:lvl4pPr marL="2098794" indent="0">
              <a:buNone/>
              <a:defRPr/>
            </a:lvl4pPr>
            <a:lvl5pPr marL="279839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5" y="5122227"/>
            <a:ext cx="9111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Unit Identifier here (.</a:t>
            </a:r>
            <a:r>
              <a:rPr lang="en-US" dirty="0" err="1" smtClean="0"/>
              <a:t>png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786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31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 smtClean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  <a:endParaRPr lang="en-US" sz="6000" b="0" i="0" dirty="0">
              <a:solidFill>
                <a:schemeClr val="bg1"/>
              </a:solidFill>
              <a:latin typeface="Vitesse Light" charset="0"/>
              <a:ea typeface="Vitesse Light" charset="0"/>
              <a:cs typeface="Vitesse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40" r="31394"/>
          <a:stretch/>
        </p:blipFill>
        <p:spPr>
          <a:xfrm>
            <a:off x="8406692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5" y="5936778"/>
            <a:ext cx="9111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82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31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 smtClean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  <a:endParaRPr lang="en-US" sz="6000" b="0" i="0" dirty="0">
              <a:solidFill>
                <a:schemeClr val="bg1"/>
              </a:solidFill>
              <a:latin typeface="Vitesse Light" charset="0"/>
              <a:ea typeface="Vitesse Light" charset="0"/>
              <a:cs typeface="Vitesse Light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5" y="5936778"/>
            <a:ext cx="9111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alphaModFix amt="8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4710" r="30639" b="6933"/>
          <a:stretch/>
        </p:blipFill>
        <p:spPr>
          <a:xfrm>
            <a:off x="6937516" y="-1"/>
            <a:ext cx="6880085" cy="777240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4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 smtClean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  <a:endParaRPr lang="en-US" sz="6000" b="0" i="0" dirty="0">
              <a:solidFill>
                <a:schemeClr val="tx2"/>
              </a:solidFill>
              <a:latin typeface="Vitesse Light" charset="0"/>
              <a:ea typeface="Vitesse Light" charset="0"/>
              <a:cs typeface="Vitesse Light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5" y="5936351"/>
            <a:ext cx="9111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239" y="6320945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366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4710" r="30639" b="6933"/>
          <a:stretch/>
        </p:blipFill>
        <p:spPr>
          <a:xfrm>
            <a:off x="6937516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6" y="2695565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597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198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794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39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5" y="5369315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597" indent="0">
              <a:buNone/>
              <a:defRPr/>
            </a:lvl2pPr>
            <a:lvl3pPr marL="1399198" indent="0">
              <a:buNone/>
              <a:defRPr/>
            </a:lvl3pPr>
            <a:lvl4pPr marL="2098794" indent="0">
              <a:buNone/>
              <a:defRPr/>
            </a:lvl4pPr>
            <a:lvl5pPr marL="279839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5" y="5122227"/>
            <a:ext cx="9111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7883" y="6733969"/>
            <a:ext cx="3520440" cy="787424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4710" r="30639" b="6933"/>
          <a:stretch/>
        </p:blipFill>
        <p:spPr>
          <a:xfrm>
            <a:off x="6937516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6" y="2695565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597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198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794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39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5" y="5369315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597" indent="0">
              <a:buNone/>
              <a:defRPr/>
            </a:lvl2pPr>
            <a:lvl3pPr marL="1399198" indent="0">
              <a:buNone/>
              <a:defRPr/>
            </a:lvl3pPr>
            <a:lvl4pPr marL="2098794" indent="0">
              <a:buNone/>
              <a:defRPr/>
            </a:lvl4pPr>
            <a:lvl5pPr marL="279839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5" y="5122227"/>
            <a:ext cx="9111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Unit Identifier here (.</a:t>
            </a:r>
            <a:r>
              <a:rPr lang="en-US" dirty="0" err="1" smtClean="0"/>
              <a:t>png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0" y="1236138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3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18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6" y="2695565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597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198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794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39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5" y="5369315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597" indent="0">
              <a:buNone/>
              <a:defRPr/>
            </a:lvl2pPr>
            <a:lvl3pPr marL="1399198" indent="0">
              <a:buNone/>
              <a:defRPr/>
            </a:lvl3pPr>
            <a:lvl4pPr marL="2098794" indent="0">
              <a:buNone/>
              <a:defRPr/>
            </a:lvl4pPr>
            <a:lvl5pPr marL="279839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5" y="5122227"/>
            <a:ext cx="9111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7883" y="6733973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65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0" y="1236138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3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18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6" y="2695565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597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198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794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39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5" y="5369315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597" indent="0">
              <a:buNone/>
              <a:defRPr/>
            </a:lvl2pPr>
            <a:lvl3pPr marL="1399198" indent="0">
              <a:buNone/>
              <a:defRPr/>
            </a:lvl3pPr>
            <a:lvl4pPr marL="2098794" indent="0">
              <a:buNone/>
              <a:defRPr/>
            </a:lvl4pPr>
            <a:lvl5pPr marL="279839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5" y="5122227"/>
            <a:ext cx="9111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Insert Unit Identifier here (.</a:t>
            </a:r>
            <a:r>
              <a:rPr lang="en-US" dirty="0" err="1" smtClean="0"/>
              <a:t>png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730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6" y="905263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 smtClean="0"/>
              <a:t>Headline Copy Goes Here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6" y="2487884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9241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6" y="905263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 smtClean="0"/>
              <a:t>Headline Copy Goes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8593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31" y="2799377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Header Goes Here</a:t>
            </a:r>
            <a:endParaRPr lang="en-US" dirty="0"/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31" y="4382001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31" t="28562" b="11534"/>
          <a:stretch/>
        </p:blipFill>
        <p:spPr>
          <a:xfrm>
            <a:off x="2" y="0"/>
            <a:ext cx="257293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6" y="905263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 smtClean="0"/>
              <a:t>Headline Copy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6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50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672" r:id="rId24"/>
  </p:sldLayoutIdLst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99597" rtl="0" eaLnBrk="1" latinLnBrk="0" hangingPunct="1">
        <a:spcBef>
          <a:spcPct val="0"/>
        </a:spcBef>
        <a:buNone/>
        <a:defRPr sz="5400" b="0" i="0" kern="1200">
          <a:solidFill>
            <a:schemeClr val="tx2"/>
          </a:solidFill>
          <a:latin typeface="Vitesse Light" charset="0"/>
          <a:ea typeface="Vitesse Light" charset="0"/>
          <a:cs typeface="Vitesse Light" charset="0"/>
        </a:defRPr>
      </a:lvl1pPr>
    </p:titleStyle>
    <p:bodyStyle>
      <a:lvl1pPr marL="524699" indent="-524699" algn="l" defTabSz="699597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1pPr>
      <a:lvl2pPr marL="1136846" indent="-437250" algn="l" defTabSz="699597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2pPr>
      <a:lvl3pPr marL="1748996" indent="-349798" algn="l" defTabSz="699597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3pPr>
      <a:lvl4pPr marL="2448593" indent="-349798" algn="l" defTabSz="699597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4pPr>
      <a:lvl5pPr marL="3148193" indent="-349798" algn="l" defTabSz="699597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792" indent="-349798" algn="l" defTabSz="699597" rtl="0" eaLnBrk="1" latinLnBrk="0" hangingPunct="1">
        <a:spcBef>
          <a:spcPct val="20000"/>
        </a:spcBef>
        <a:buFont typeface="Arial"/>
        <a:buChar char="•"/>
        <a:defRPr sz="3023" kern="1200">
          <a:solidFill>
            <a:schemeClr val="tx1"/>
          </a:solidFill>
          <a:latin typeface="+mn-lt"/>
          <a:ea typeface="+mn-ea"/>
          <a:cs typeface="+mn-cs"/>
        </a:defRPr>
      </a:lvl6pPr>
      <a:lvl7pPr marL="4547392" indent="-349798" algn="l" defTabSz="699597" rtl="0" eaLnBrk="1" latinLnBrk="0" hangingPunct="1">
        <a:spcBef>
          <a:spcPct val="20000"/>
        </a:spcBef>
        <a:buFont typeface="Arial"/>
        <a:buChar char="•"/>
        <a:defRPr sz="3023" kern="1200">
          <a:solidFill>
            <a:schemeClr val="tx1"/>
          </a:solidFill>
          <a:latin typeface="+mn-lt"/>
          <a:ea typeface="+mn-ea"/>
          <a:cs typeface="+mn-cs"/>
        </a:defRPr>
      </a:lvl7pPr>
      <a:lvl8pPr marL="5246987" indent="-349798" algn="l" defTabSz="699597" rtl="0" eaLnBrk="1" latinLnBrk="0" hangingPunct="1">
        <a:spcBef>
          <a:spcPct val="20000"/>
        </a:spcBef>
        <a:buFont typeface="Arial"/>
        <a:buChar char="•"/>
        <a:defRPr sz="3023" kern="1200">
          <a:solidFill>
            <a:schemeClr val="tx1"/>
          </a:solidFill>
          <a:latin typeface="+mn-lt"/>
          <a:ea typeface="+mn-ea"/>
          <a:cs typeface="+mn-cs"/>
        </a:defRPr>
      </a:lvl8pPr>
      <a:lvl9pPr marL="5946587" indent="-349798" algn="l" defTabSz="699597" rtl="0" eaLnBrk="1" latinLnBrk="0" hangingPunct="1">
        <a:spcBef>
          <a:spcPct val="20000"/>
        </a:spcBef>
        <a:buFont typeface="Arial"/>
        <a:buChar char="•"/>
        <a:defRPr sz="30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597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597" algn="l" defTabSz="699597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197" algn="l" defTabSz="699597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794" algn="l" defTabSz="699597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395" algn="l" defTabSz="699597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7993" algn="l" defTabSz="699597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590" algn="l" defTabSz="699597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190" algn="l" defTabSz="699597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787" algn="l" defTabSz="699597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8074" y="3344491"/>
            <a:ext cx="12561453" cy="1661993"/>
          </a:xfrm>
        </p:spPr>
        <p:txBody>
          <a:bodyPr/>
          <a:lstStyle/>
          <a:p>
            <a:r>
              <a:rPr lang="en-US" sz="4800" dirty="0" smtClean="0"/>
              <a:t>Implementation </a:t>
            </a:r>
            <a:r>
              <a:rPr lang="en-US" sz="4800" dirty="0"/>
              <a:t>of Access Control Reference Monitor Security using Moving Target Defense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075" y="5369315"/>
            <a:ext cx="12561452" cy="1378839"/>
          </a:xfrm>
        </p:spPr>
        <p:txBody>
          <a:bodyPr/>
          <a:lstStyle/>
          <a:p>
            <a:r>
              <a:rPr lang="en-US" dirty="0" smtClean="0"/>
              <a:t>Athith Amarnath, graduate Student</a:t>
            </a:r>
          </a:p>
          <a:p>
            <a:r>
              <a:rPr lang="en-US" dirty="0" smtClean="0"/>
              <a:t>Database and Security Research Group</a:t>
            </a:r>
          </a:p>
          <a:p>
            <a:r>
              <a:rPr lang="en-US" dirty="0" smtClean="0"/>
              <a:t>Department of Computer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808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8565" y="4245988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</p:spTree>
    <p:extLst>
      <p:ext uri="{BB962C8B-B14F-4D97-AF65-F5344CB8AC3E}">
        <p14:creationId xmlns:p14="http://schemas.microsoft.com/office/powerpoint/2010/main" xmlns="" val="70200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Statement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8" y="2021778"/>
            <a:ext cx="7513032" cy="3167021"/>
          </a:xfrm>
        </p:spPr>
        <p:txBody>
          <a:bodyPr/>
          <a:lstStyle/>
          <a:p>
            <a:r>
              <a:rPr lang="en-US" dirty="0"/>
              <a:t>Security is a very serious concern in this era of digital world </a:t>
            </a:r>
            <a:endParaRPr lang="en-US" dirty="0" smtClean="0"/>
          </a:p>
          <a:p>
            <a:r>
              <a:rPr lang="en-US" dirty="0" smtClean="0"/>
              <a:t>Access Control </a:t>
            </a:r>
            <a:r>
              <a:rPr lang="en-US" dirty="0"/>
              <a:t>E</a:t>
            </a:r>
            <a:r>
              <a:rPr lang="en-US" dirty="0" smtClean="0"/>
              <a:t>nforcement </a:t>
            </a:r>
            <a:r>
              <a:rPr lang="en-US" dirty="0"/>
              <a:t>with strong </a:t>
            </a:r>
            <a:r>
              <a:rPr lang="en-US" dirty="0" smtClean="0"/>
              <a:t>policies that </a:t>
            </a:r>
            <a:r>
              <a:rPr lang="en-US" dirty="0"/>
              <a:t>ensures the confidentiality, availability and integrity of data of interest, protecting them is equally important </a:t>
            </a:r>
            <a:endParaRPr lang="en-US" dirty="0" smtClean="0"/>
          </a:p>
          <a:p>
            <a:r>
              <a:rPr lang="en-US" dirty="0" smtClean="0"/>
              <a:t>Access Control Enforcement achieved by trusted computing base assumed to be tamper proof</a:t>
            </a:r>
          </a:p>
          <a:p>
            <a:pPr lvl="1"/>
            <a:r>
              <a:rPr lang="en-US" dirty="0" smtClean="0"/>
              <a:t>Difficult to achieve without fully implementing the security kernel in trusted hardware </a:t>
            </a:r>
          </a:p>
          <a:p>
            <a:r>
              <a:rPr lang="en-US" dirty="0" smtClean="0"/>
              <a:t>Single server hosting access control enforcement can be vulnerable</a:t>
            </a:r>
          </a:p>
          <a:p>
            <a:pPr lvl="1"/>
            <a:r>
              <a:rPr lang="en-US" dirty="0" smtClean="0"/>
              <a:t>Attacker can eavesdrop, spoof and finally gain access by exploiting vulnerabilities in the 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1110" y="2021778"/>
            <a:ext cx="5277555" cy="31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11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6" y="905263"/>
            <a:ext cx="12561453" cy="1015663"/>
          </a:xfrm>
        </p:spPr>
        <p:txBody>
          <a:bodyPr/>
          <a:lstStyle/>
          <a:p>
            <a:r>
              <a:rPr lang="en-US" dirty="0" smtClean="0"/>
              <a:t>Proposed Solution </a:t>
            </a:r>
            <a:r>
              <a:rPr lang="mr-IN" dirty="0" smtClean="0"/>
              <a:t>–</a:t>
            </a:r>
            <a:r>
              <a:rPr lang="en-US" dirty="0" smtClean="0"/>
              <a:t> Moving Target Defense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511"/>
          <a:stretch/>
        </p:blipFill>
        <p:spPr>
          <a:xfrm>
            <a:off x="165510" y="2258845"/>
            <a:ext cx="3509023" cy="3166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3767" y="2258845"/>
            <a:ext cx="867833" cy="1341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834" y="2258845"/>
            <a:ext cx="867833" cy="1341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7901" y="2258845"/>
            <a:ext cx="867833" cy="1341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4968" y="2258845"/>
            <a:ext cx="867833" cy="13411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2350" y="4859867"/>
            <a:ext cx="85844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Implementation of Leader Election Protocol</a:t>
            </a:r>
          </a:p>
          <a:p>
            <a:pPr marL="852192" lvl="1" indent="-342900">
              <a:buFont typeface="Arial" charset="0"/>
              <a:buChar char="•"/>
            </a:pPr>
            <a:r>
              <a:rPr lang="en-US" dirty="0" smtClean="0"/>
              <a:t>Extension of Byzantine Fault detection using Consensus Algorithm</a:t>
            </a:r>
          </a:p>
          <a:p>
            <a:pPr marL="852192" lvl="1" indent="-342900">
              <a:buFont typeface="Arial" charset="0"/>
              <a:buChar char="•"/>
            </a:pPr>
            <a:r>
              <a:rPr lang="en-US" dirty="0" smtClean="0"/>
              <a:t>Time-Driven and Event- Driven Election strategy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Usage of Selection Location </a:t>
            </a:r>
            <a:r>
              <a:rPr lang="en-US" dirty="0" smtClean="0"/>
              <a:t>Protocol to locate the leader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Messages signed an verified using Digital Signature Algorithm (DSA)</a:t>
            </a:r>
          </a:p>
        </p:txBody>
      </p:sp>
      <p:sp>
        <p:nvSpPr>
          <p:cNvPr id="9" name="Oval 8"/>
          <p:cNvSpPr/>
          <p:nvPr/>
        </p:nvSpPr>
        <p:spPr>
          <a:xfrm>
            <a:off x="3674533" y="2048933"/>
            <a:ext cx="6908800" cy="1793178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 smtClean="0">
              <a:latin typeface="Proxima Nova" charset="0"/>
              <a:ea typeface="Proxima Nova" charset="0"/>
              <a:cs typeface="Proxima Nova" charset="0"/>
            </a:endParaRPr>
          </a:p>
        </p:txBody>
      </p:sp>
      <p:cxnSp>
        <p:nvCxnSpPr>
          <p:cNvPr id="12" name="Straight Connector 11"/>
          <p:cNvCxnSpPr>
            <a:stCxn id="3" idx="3"/>
          </p:cNvCxnSpPr>
          <p:nvPr/>
        </p:nvCxnSpPr>
        <p:spPr>
          <a:xfrm flipV="1">
            <a:off x="3674533" y="3599991"/>
            <a:ext cx="639234" cy="242121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583333" y="2745467"/>
            <a:ext cx="3092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 </a:t>
            </a:r>
            <a:r>
              <a:rPr lang="en-US" smtClean="0"/>
              <a:t>Location Protocol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61135" y="29591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30865" y="27454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6703" y="27253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70367" y="27253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652066" y="27253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288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6" y="997596"/>
            <a:ext cx="12561453" cy="923330"/>
          </a:xfrm>
        </p:spPr>
        <p:txBody>
          <a:bodyPr/>
          <a:lstStyle/>
          <a:p>
            <a:r>
              <a:rPr lang="en-US" sz="4800" dirty="0" smtClean="0"/>
              <a:t>Moving Target Defense Approach	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28076" y="2418735"/>
            <a:ext cx="122536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Group of nodes providing the service instead of a single node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Election Term - a node chosen as a Leader providing Access Control Service for a fixed amount of time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Leader </a:t>
            </a:r>
            <a:r>
              <a:rPr lang="mr-IN" dirty="0" smtClean="0"/>
              <a:t>–</a:t>
            </a:r>
            <a:r>
              <a:rPr lang="en-US" dirty="0" smtClean="0"/>
              <a:t> a node elected using the byzantine consensus algorithm providing service for an election term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08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6" y="997596"/>
            <a:ext cx="12561453" cy="923330"/>
          </a:xfrm>
        </p:spPr>
        <p:txBody>
          <a:bodyPr/>
          <a:lstStyle/>
          <a:p>
            <a:r>
              <a:rPr lang="en-US" sz="4800" dirty="0" smtClean="0"/>
              <a:t>Moving Target Defense Architecture	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076" y="1920926"/>
            <a:ext cx="6683068" cy="4230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78529" y="2920181"/>
            <a:ext cx="32079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UA </a:t>
            </a:r>
            <a:r>
              <a:rPr lang="mr-IN" dirty="0" smtClean="0"/>
              <a:t>–</a:t>
            </a:r>
            <a:r>
              <a:rPr lang="en-US" dirty="0" smtClean="0"/>
              <a:t> User Agent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DA </a:t>
            </a:r>
            <a:r>
              <a:rPr lang="mr-IN" dirty="0" smtClean="0"/>
              <a:t>–</a:t>
            </a:r>
            <a:r>
              <a:rPr lang="en-US" dirty="0" smtClean="0"/>
              <a:t> Directory Agent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FD </a:t>
            </a:r>
            <a:r>
              <a:rPr lang="mr-IN" dirty="0" smtClean="0"/>
              <a:t>–</a:t>
            </a:r>
            <a:r>
              <a:rPr lang="en-US" dirty="0" smtClean="0"/>
              <a:t> Fault Detector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EM </a:t>
            </a:r>
            <a:r>
              <a:rPr lang="mr-IN" dirty="0" smtClean="0"/>
              <a:t>–</a:t>
            </a:r>
            <a:r>
              <a:rPr lang="en-US" dirty="0" smtClean="0"/>
              <a:t> Election Module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MM </a:t>
            </a:r>
            <a:r>
              <a:rPr lang="mr-IN" dirty="0" smtClean="0"/>
              <a:t>–</a:t>
            </a:r>
            <a:r>
              <a:rPr lang="en-US" dirty="0" smtClean="0"/>
              <a:t> Migration Module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751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6" y="997596"/>
            <a:ext cx="12561453" cy="923330"/>
          </a:xfrm>
        </p:spPr>
        <p:txBody>
          <a:bodyPr/>
          <a:lstStyle/>
          <a:p>
            <a:r>
              <a:rPr lang="en-US" sz="4800" dirty="0" smtClean="0"/>
              <a:t>Leader Election Protocol</a:t>
            </a:r>
            <a:endParaRPr lang="en-US" sz="4800" dirty="0"/>
          </a:p>
        </p:txBody>
      </p:sp>
      <p:pic>
        <p:nvPicPr>
          <p:cNvPr id="3" name="Picture 2" descr="../../../../Desktop/Screen%20Shot%202017-04-25%20at%203.03.06%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6503" y="21504917"/>
            <a:ext cx="8438533" cy="335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../../../../Desktop/Screen%20Shot%202017-04-25%20at%203.03.06%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8903" y="21657317"/>
            <a:ext cx="8438533" cy="335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../../../../Desktop/Screen%20Shot%202017-04-25%20at%203.03.06%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41303" y="21809717"/>
            <a:ext cx="8438533" cy="335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../../../../Desktop/Screen%20Shot%202017-04-25%20at%203.03.06%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3703" y="21962117"/>
            <a:ext cx="8438533" cy="3356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../../../../Desktop/Screen%20Shot%202017-04-25%20at%203.03.06%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3691" y="2281639"/>
            <a:ext cx="6410222" cy="2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02890" y="5102942"/>
            <a:ext cx="115419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Coordinator c is given by c = r mod n + 1 where r = number of election term, n = number of nodes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protocol can work with k byzantine nodes where k = (n </a:t>
            </a:r>
            <a:r>
              <a:rPr lang="mr-IN" dirty="0" smtClean="0"/>
              <a:t>–</a:t>
            </a:r>
            <a:r>
              <a:rPr lang="en-US" dirty="0" smtClean="0"/>
              <a:t> 1) / 3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4572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6" y="997596"/>
            <a:ext cx="12561453" cy="923330"/>
          </a:xfrm>
        </p:spPr>
        <p:txBody>
          <a:bodyPr/>
          <a:lstStyle/>
          <a:p>
            <a:r>
              <a:rPr lang="en-US" sz="4800" dirty="0" smtClean="0"/>
              <a:t>Service Location Protocol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1800" y="2273300"/>
            <a:ext cx="53213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16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6" y="905263"/>
            <a:ext cx="12561453" cy="1015663"/>
          </a:xfrm>
        </p:spPr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920164"/>
              </p:ext>
            </p:extLst>
          </p:nvPr>
        </p:nvGraphicFramePr>
        <p:xfrm>
          <a:off x="628077" y="2306359"/>
          <a:ext cx="7129577" cy="3040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748"/>
                <a:gridCol w="1092031"/>
                <a:gridCol w="1092031"/>
                <a:gridCol w="1092031"/>
                <a:gridCol w="1066925"/>
                <a:gridCol w="790780"/>
                <a:gridCol w="1092031"/>
              </a:tblGrid>
              <a:tr h="1244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Nodes (n)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No. of Max Faults (k)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No. of LEP messages exchanged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LEP time (s)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Service Registration Time (s)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Access respone time (s)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User Agent Query Time  (s)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</a:rPr>
                        <a:t>130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2.16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0.012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0.095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21.043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2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328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3.389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0.2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0.062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24.05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>
                          <a:effectLst/>
                        </a:rPr>
                        <a:t>510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4.261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0.034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0.074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24.054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91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13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858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6.08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0.034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0.07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</a:rPr>
                        <a:t>21.053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9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>
                          <a:effectLst/>
                        </a:rPr>
                        <a:t>1140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6.473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0.056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0.057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24.055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91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20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2020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>
                          <a:effectLst/>
                        </a:rPr>
                        <a:t>8.694</a:t>
                      </a:r>
                      <a:endParaRPr lang="hr-HR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0.045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</a:rPr>
                        <a:t>0.078</a:t>
                      </a:r>
                      <a:endParaRPr lang="is-I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24.045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491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</a:rPr>
                        <a:t>25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10.754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0.58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0.73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effectLst/>
                        </a:rPr>
                        <a:t>24.034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57882013"/>
              </p:ext>
            </p:extLst>
          </p:nvPr>
        </p:nvGraphicFramePr>
        <p:xfrm>
          <a:off x="8191910" y="79353"/>
          <a:ext cx="4572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6585624"/>
              </p:ext>
            </p:extLst>
          </p:nvPr>
        </p:nvGraphicFramePr>
        <p:xfrm>
          <a:off x="8191910" y="38264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6857" y="945008"/>
            <a:ext cx="975918" cy="97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786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6" y="905263"/>
            <a:ext cx="12561453" cy="1015663"/>
          </a:xfrm>
        </p:spPr>
        <p:txBody>
          <a:bodyPr/>
          <a:lstStyle/>
          <a:p>
            <a:r>
              <a:rPr lang="en-US" dirty="0" smtClean="0"/>
              <a:t>Problems with this Approach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2890" y="2212258"/>
            <a:ext cx="11474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Leader Election protocol is Deterministic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Fault Detector detects nodes that deviate from the algorithm or do not follow the message format</a:t>
            </a:r>
          </a:p>
        </p:txBody>
      </p:sp>
    </p:spTree>
    <p:extLst>
      <p:ext uri="{BB962C8B-B14F-4D97-AF65-F5344CB8AC3E}">
        <p14:creationId xmlns:p14="http://schemas.microsoft.com/office/powerpoint/2010/main" xmlns="" val="44328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30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274320" tIns="182880" rIns="274320" bIns="182880" rtlCol="0" anchor="ctr"/>
      <a:lstStyle>
        <a:defPPr>
          <a:defRPr dirty="0" smtClean="0">
            <a:latin typeface="Proxima Nova" charset="0"/>
            <a:ea typeface="Proxima Nova" charset="0"/>
            <a:cs typeface="Proxima Nova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2511</TotalTime>
  <Words>432</Words>
  <Application>Microsoft Office PowerPoint</Application>
  <PresentationFormat>Custom</PresentationFormat>
  <Paragraphs>106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Problem Statement</vt:lpstr>
      <vt:lpstr>Proposed Solution – Moving Target Defense</vt:lpstr>
      <vt:lpstr>Moving Target Defense Approach </vt:lpstr>
      <vt:lpstr>Moving Target Defense Architecture </vt:lpstr>
      <vt:lpstr>Leader Election Protocol</vt:lpstr>
      <vt:lpstr>Service Location Protocol</vt:lpstr>
      <vt:lpstr>Result</vt:lpstr>
      <vt:lpstr>Problems with this Approach</vt:lpstr>
      <vt:lpstr>Slide 10</vt:lpstr>
    </vt:vector>
  </TitlesOfParts>
  <Company>Colorado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user</cp:lastModifiedBy>
  <cp:revision>186</cp:revision>
  <dcterms:created xsi:type="dcterms:W3CDTF">2015-06-30T23:05:53Z</dcterms:created>
  <dcterms:modified xsi:type="dcterms:W3CDTF">2017-11-28T23:22:25Z</dcterms:modified>
</cp:coreProperties>
</file>