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  <p:sldMasterId id="2147483833" r:id="rId2"/>
  </p:sldMasterIdLst>
  <p:notesMasterIdLst>
    <p:notesMasterId r:id="rId40"/>
  </p:notesMasterIdLst>
  <p:sldIdLst>
    <p:sldId id="256" r:id="rId3"/>
    <p:sldId id="295" r:id="rId4"/>
    <p:sldId id="258" r:id="rId5"/>
    <p:sldId id="260" r:id="rId6"/>
    <p:sldId id="261" r:id="rId7"/>
    <p:sldId id="262" r:id="rId8"/>
    <p:sldId id="263" r:id="rId9"/>
    <p:sldId id="296" r:id="rId10"/>
    <p:sldId id="292" r:id="rId11"/>
    <p:sldId id="284" r:id="rId12"/>
    <p:sldId id="265" r:id="rId13"/>
    <p:sldId id="283" r:id="rId14"/>
    <p:sldId id="267" r:id="rId15"/>
    <p:sldId id="268" r:id="rId16"/>
    <p:sldId id="269" r:id="rId17"/>
    <p:sldId id="285" r:id="rId18"/>
    <p:sldId id="293" r:id="rId19"/>
    <p:sldId id="270" r:id="rId20"/>
    <p:sldId id="286" r:id="rId21"/>
    <p:sldId id="287" r:id="rId22"/>
    <p:sldId id="288" r:id="rId23"/>
    <p:sldId id="271" r:id="rId24"/>
    <p:sldId id="290" r:id="rId25"/>
    <p:sldId id="272" r:id="rId26"/>
    <p:sldId id="273" r:id="rId27"/>
    <p:sldId id="274" r:id="rId28"/>
    <p:sldId id="275" r:id="rId29"/>
    <p:sldId id="276" r:id="rId30"/>
    <p:sldId id="277" r:id="rId31"/>
    <p:sldId id="297" r:id="rId32"/>
    <p:sldId id="278" r:id="rId33"/>
    <p:sldId id="279" r:id="rId34"/>
    <p:sldId id="280" r:id="rId35"/>
    <p:sldId id="281" r:id="rId36"/>
    <p:sldId id="282" r:id="rId37"/>
    <p:sldId id="294" r:id="rId38"/>
    <p:sldId id="298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27674B1-96DF-F04E-BB15-954AEFE690DD}">
          <p14:sldIdLst>
            <p14:sldId id="256"/>
            <p14:sldId id="295"/>
            <p14:sldId id="258"/>
            <p14:sldId id="260"/>
            <p14:sldId id="261"/>
            <p14:sldId id="262"/>
            <p14:sldId id="263"/>
            <p14:sldId id="296"/>
            <p14:sldId id="292"/>
            <p14:sldId id="284"/>
            <p14:sldId id="265"/>
            <p14:sldId id="283"/>
            <p14:sldId id="267"/>
            <p14:sldId id="268"/>
            <p14:sldId id="269"/>
            <p14:sldId id="285"/>
            <p14:sldId id="293"/>
            <p14:sldId id="270"/>
            <p14:sldId id="286"/>
            <p14:sldId id="287"/>
            <p14:sldId id="288"/>
            <p14:sldId id="271"/>
            <p14:sldId id="290"/>
            <p14:sldId id="272"/>
            <p14:sldId id="273"/>
            <p14:sldId id="274"/>
            <p14:sldId id="275"/>
            <p14:sldId id="276"/>
            <p14:sldId id="277"/>
            <p14:sldId id="297"/>
            <p14:sldId id="278"/>
            <p14:sldId id="279"/>
            <p14:sldId id="280"/>
            <p14:sldId id="281"/>
            <p14:sldId id="282"/>
            <p14:sldId id="294"/>
          </p14:sldIdLst>
        </p14:section>
        <p14:section name="Backau-slides" id="{021420CD-9166-8942-8F28-42AA4927715C}">
          <p14:sldIdLst>
            <p14:sldId id="2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3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8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96C62-A5B9-4771-B2C4-206F0401C8F4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1F7BB-7393-4A3B-A341-3016B00B0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577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1F7BB-7393-4A3B-A341-3016B00B0E5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4181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1F7BB-7393-4A3B-A341-3016B00B0E5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6221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/>
              <a:t>Carefully define in your talk the two things that are verified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1F7BB-7393-4A3B-A341-3016B00B0E5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854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1F7BB-7393-4A3B-A341-3016B00B0E5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6718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1F7BB-7393-4A3B-A341-3016B00B0E5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6718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1F7BB-7393-4A3B-A341-3016B00B0E50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597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1F7BB-7393-4A3B-A341-3016B00B0E5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613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1F7BB-7393-4A3B-A341-3016B00B0E5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6680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1F7BB-7393-4A3B-A341-3016B00B0E5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335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/>
              <a:t>Be prepared to answer which type of assertion gets violated more often. Which property gets violated more often? Same with least often.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1F7BB-7393-4A3B-A341-3016B00B0E5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6196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/>
              <a:t>Be prepared to answer which type of assertion gets violated more often. Which property gets violated more often? Same with least often.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1F7BB-7393-4A3B-A341-3016B00B0E5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12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1F7BB-7393-4A3B-A341-3016B00B0E5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4309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1F7BB-7393-4A3B-A341-3016B00B0E5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42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1F7BB-7393-4A3B-A341-3016B00B0E5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683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1F7BB-7393-4A3B-A341-3016B00B0E5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8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1F7BB-7393-4A3B-A341-3016B00B0E5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909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/>
              <a:t>Incorrect modes may be unclear, so be careful when describing the bullets.</a:t>
            </a:r>
          </a:p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1F7BB-7393-4A3B-A341-3016B00B0E5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833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1F7BB-7393-4A3B-A341-3016B00B0E5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226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1F7BB-7393-4A3B-A341-3016B00B0E5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10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1F7BB-7393-4A3B-A341-3016B00B0E5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048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BCFBE88-B3A7-48DC-83A1-045EFABA6E03}" type="datetime1">
              <a:rPr lang="en-US" smtClean="0"/>
              <a:t>11/30/2017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72105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7C27B-A068-4CD7-9585-1EC483289860}" type="datetime1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7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60FDD-606A-433B-81BC-417B2EEEE15A}" type="datetime1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02620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742BB-CAE3-4AED-99A1-D63B728EE00F}" type="datetime1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765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9114-6BB0-4E8D-9A70-7D10F8FDADBD}" type="datetime1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083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F0ED-66D7-4E40-9DD6-6F921B7C2886}" type="datetime1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5022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9B4F-95CC-4AC7-837F-A04F89F7A4E1}" type="datetime1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79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B7F7-EC14-4984-B18A-E38611041215}" type="datetime1">
              <a:rPr lang="en-US" smtClean="0"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248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18660-0B8E-42D8-AE58-30807826237D}" type="datetime1">
              <a:rPr lang="en-US" smtClean="0"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8628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FE74-21ED-481F-ADCA-6D1D68E43E45}" type="datetime1">
              <a:rPr lang="en-US" smtClean="0"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4698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A4E50F0-E9B3-420D-90B3-1D34E82E499F}" type="datetime1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7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E747-0021-48CB-A30A-2DD06E720137}" type="datetime1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686053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1FEA-25F9-46CE-B61D-CA864039CA38}" type="datetime1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880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C09B-CBFA-4C67-91F5-401A51897C5C}" type="datetime1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2018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CDC95-1740-49FB-9BBF-279F864B9E00}" type="datetime1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45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5257D69-6E6C-4F42-B042-E4B19671B799}" type="datetime1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155579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EB00-8483-408B-A22E-A4089B53D69C}" type="datetime1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70931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38AE-D937-4EC1-A877-439025B1FE97}" type="datetime1">
              <a:rPr lang="en-US" smtClean="0"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90617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714FE-2D5B-4E79-9D9F-D48BD1DB70C2}" type="datetime1">
              <a:rPr lang="en-US" smtClean="0"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10817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90A06-6848-47D6-B4A6-C34E5576C88C}" type="datetime1">
              <a:rPr lang="en-US" smtClean="0"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1643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8B0A-5F50-4C49-934D-1ED4FE56D4DD}" type="datetime1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64741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5E6-8E9B-43A6-AC52-2E140C562DA1}" type="datetime1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116032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5369B44-0791-43EF-AEEC-0F4A5B47C10A}" type="datetime1">
              <a:rPr lang="en-US" smtClean="0"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83203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A8E75EC-DB8E-4754-93E4-FD4317496DDE}" type="datetime1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759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b">
            <a:noAutofit/>
          </a:bodyPr>
          <a:lstStyle/>
          <a:p>
            <a:pPr algn="ctr"/>
            <a:r>
              <a:rPr lang="en-US" sz="3600" b="1" dirty="0"/>
              <a:t>An Approach for Testing </a:t>
            </a:r>
            <a:br>
              <a:rPr lang="en-US" sz="3600" b="1" dirty="0"/>
            </a:br>
            <a:r>
              <a:rPr lang="en-US" sz="3600" b="1" dirty="0"/>
              <a:t>the Extract-Transform-Load Process</a:t>
            </a:r>
            <a:br>
              <a:rPr lang="en-US" sz="3600" b="1" dirty="0"/>
            </a:br>
            <a:r>
              <a:rPr lang="en-US" sz="3600" b="1" dirty="0"/>
              <a:t> in Data Warehouse Systems  </a:t>
            </a:r>
            <a:br>
              <a:rPr lang="en-US" sz="3600" b="1" dirty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2800" b="1" dirty="0"/>
              <a:t>Master’s Defense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Hajar Homayouni</a:t>
            </a:r>
          </a:p>
          <a:p>
            <a:pPr algn="ctr"/>
            <a:r>
              <a:rPr lang="en-US" dirty="0"/>
              <a:t>Dec. 1, 2017</a:t>
            </a:r>
          </a:p>
        </p:txBody>
      </p:sp>
      <p:pic>
        <p:nvPicPr>
          <p:cNvPr id="1026" name="Picture 2" descr="Image result for colorado state university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501" y="227896"/>
            <a:ext cx="1092518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Faults in Data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Autofit/>
          </a:bodyPr>
          <a:lstStyle/>
          <a:p>
            <a:pPr algn="just"/>
            <a:r>
              <a:rPr lang="en-US" sz="2400" dirty="0" smtClean="0"/>
              <a:t>Complexity </a:t>
            </a:r>
            <a:r>
              <a:rPr lang="en-US" sz="2400" dirty="0"/>
              <a:t>of transformations make ETL </a:t>
            </a:r>
            <a:r>
              <a:rPr lang="en-US" sz="2400" dirty="0" smtClean="0"/>
              <a:t>implementations fault </a:t>
            </a:r>
            <a:r>
              <a:rPr lang="en-US" sz="2400" dirty="0"/>
              <a:t>prone </a:t>
            </a:r>
            <a:endParaRPr lang="en-US" sz="2400" dirty="0" smtClean="0"/>
          </a:p>
          <a:p>
            <a:pPr algn="just"/>
            <a:r>
              <a:rPr lang="en-US" sz="2400" dirty="0"/>
              <a:t>Faulty ETL </a:t>
            </a:r>
            <a:r>
              <a:rPr lang="en-US" sz="2400" dirty="0" smtClean="0"/>
              <a:t>implementations lead </a:t>
            </a:r>
            <a:r>
              <a:rPr lang="en-US" sz="2400" dirty="0"/>
              <a:t>to incorrect data in data </a:t>
            </a:r>
            <a:r>
              <a:rPr lang="en-US" sz="2400" dirty="0" smtClean="0"/>
              <a:t>warehouse</a:t>
            </a:r>
          </a:p>
          <a:p>
            <a:pPr algn="just"/>
            <a:r>
              <a:rPr lang="en-US" sz="2400" dirty="0" smtClean="0"/>
              <a:t>System </a:t>
            </a:r>
            <a:r>
              <a:rPr lang="en-US" sz="2400" dirty="0"/>
              <a:t>failures or connection loss </a:t>
            </a:r>
            <a:r>
              <a:rPr lang="en-US" sz="2400" dirty="0" smtClean="0"/>
              <a:t>may result </a:t>
            </a:r>
            <a:r>
              <a:rPr lang="en-US" sz="2400" dirty="0"/>
              <a:t>in data loss or duplication </a:t>
            </a:r>
          </a:p>
          <a:p>
            <a:pPr algn="just"/>
            <a:r>
              <a:rPr lang="en-US" sz="2400" dirty="0"/>
              <a:t>Erroneous setting of ETL </a:t>
            </a:r>
            <a:r>
              <a:rPr lang="en-US" sz="2400" dirty="0" smtClean="0"/>
              <a:t>parameters can </a:t>
            </a:r>
            <a:r>
              <a:rPr lang="en-US" sz="2400" dirty="0"/>
              <a:t>result in incorrect data</a:t>
            </a:r>
          </a:p>
          <a:p>
            <a:pPr algn="just"/>
            <a:r>
              <a:rPr lang="en-US" sz="2400" dirty="0"/>
              <a:t>Malicious programs may remove or modify data in data warehouses</a:t>
            </a:r>
          </a:p>
          <a:p>
            <a:pPr marL="0" indent="0" algn="just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7306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Motivating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371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Table </a:t>
            </a:r>
            <a:r>
              <a:rPr lang="en-US" dirty="0"/>
              <a:t>mappings</a:t>
            </a:r>
          </a:p>
          <a:p>
            <a:pPr lvl="1"/>
            <a:r>
              <a:rPr lang="en-US" dirty="0"/>
              <a:t>One-to-one table mapping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Many-to-one table mapping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sz="1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Does </a:t>
            </a:r>
            <a:r>
              <a:rPr lang="en-US" sz="1800" dirty="0"/>
              <a:t>the </a:t>
            </a:r>
            <a:r>
              <a:rPr lang="en-US" sz="1800" i="1" dirty="0"/>
              <a:t>Person </a:t>
            </a:r>
            <a:r>
              <a:rPr lang="en-US" sz="1800" dirty="0"/>
              <a:t>table lose any current patients?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Does the </a:t>
            </a:r>
            <a:r>
              <a:rPr lang="en-US" sz="1800" i="1" dirty="0" smtClean="0"/>
              <a:t>Location</a:t>
            </a:r>
            <a:r>
              <a:rPr lang="en-US" sz="1800" dirty="0" smtClean="0"/>
              <a:t> </a:t>
            </a:r>
            <a:r>
              <a:rPr lang="en-US" sz="1800" dirty="0"/>
              <a:t>table lose any addresses of patients admitted after </a:t>
            </a:r>
            <a:r>
              <a:rPr lang="en-US" sz="1800" i="1" dirty="0"/>
              <a:t>Year </a:t>
            </a:r>
            <a:r>
              <a:rPr lang="en-US" sz="1800" dirty="0"/>
              <a:t>2000?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645049"/>
              </p:ext>
            </p:extLst>
          </p:nvPr>
        </p:nvGraphicFramePr>
        <p:xfrm>
          <a:off x="747180" y="2024045"/>
          <a:ext cx="7608278" cy="8280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92430">
                  <a:extLst>
                    <a:ext uri="{9D8B030D-6E8A-4147-A177-3AD203B41FA5}">
                      <a16:colId xmlns:a16="http://schemas.microsoft.com/office/drawing/2014/main" val="1487595903"/>
                    </a:ext>
                  </a:extLst>
                </a:gridCol>
                <a:gridCol w="1396014">
                  <a:extLst>
                    <a:ext uri="{9D8B030D-6E8A-4147-A177-3AD203B41FA5}">
                      <a16:colId xmlns:a16="http://schemas.microsoft.com/office/drawing/2014/main" val="1966058575"/>
                    </a:ext>
                  </a:extLst>
                </a:gridCol>
                <a:gridCol w="1064462">
                  <a:extLst>
                    <a:ext uri="{9D8B030D-6E8A-4147-A177-3AD203B41FA5}">
                      <a16:colId xmlns:a16="http://schemas.microsoft.com/office/drawing/2014/main" val="3770826312"/>
                    </a:ext>
                  </a:extLst>
                </a:gridCol>
                <a:gridCol w="1396014">
                  <a:extLst>
                    <a:ext uri="{9D8B030D-6E8A-4147-A177-3AD203B41FA5}">
                      <a16:colId xmlns:a16="http://schemas.microsoft.com/office/drawing/2014/main" val="1658486041"/>
                    </a:ext>
                  </a:extLst>
                </a:gridCol>
                <a:gridCol w="2559358">
                  <a:extLst>
                    <a:ext uri="{9D8B030D-6E8A-4147-A177-3AD203B41FA5}">
                      <a16:colId xmlns:a16="http://schemas.microsoft.com/office/drawing/2014/main" val="11851430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/>
                        <a:t>Source 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Source Attribute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Target</a:t>
                      </a:r>
                      <a:r>
                        <a:rPr lang="en-US" sz="1200" baseline="0"/>
                        <a:t> Table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Target Attribute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Selection Condition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130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Address_key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err="1"/>
                        <a:t>Location_id</a:t>
                      </a:r>
                      <a:endParaRPr lang="en-US" sz="1200"/>
                    </a:p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Transform all the new addresses (Year&gt;2000)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211680"/>
                  </a:ext>
                </a:extLst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785397" y="2438065"/>
            <a:ext cx="627184" cy="23601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3387920" y="2438065"/>
            <a:ext cx="627184" cy="23601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294518"/>
              </p:ext>
            </p:extLst>
          </p:nvPr>
        </p:nvGraphicFramePr>
        <p:xfrm>
          <a:off x="747180" y="3792646"/>
          <a:ext cx="7608278" cy="8280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92430">
                  <a:extLst>
                    <a:ext uri="{9D8B030D-6E8A-4147-A177-3AD203B41FA5}">
                      <a16:colId xmlns:a16="http://schemas.microsoft.com/office/drawing/2014/main" val="1487595903"/>
                    </a:ext>
                  </a:extLst>
                </a:gridCol>
                <a:gridCol w="1396014">
                  <a:extLst>
                    <a:ext uri="{9D8B030D-6E8A-4147-A177-3AD203B41FA5}">
                      <a16:colId xmlns:a16="http://schemas.microsoft.com/office/drawing/2014/main" val="1966058575"/>
                    </a:ext>
                  </a:extLst>
                </a:gridCol>
                <a:gridCol w="1064462">
                  <a:extLst>
                    <a:ext uri="{9D8B030D-6E8A-4147-A177-3AD203B41FA5}">
                      <a16:colId xmlns:a16="http://schemas.microsoft.com/office/drawing/2014/main" val="3770826312"/>
                    </a:ext>
                  </a:extLst>
                </a:gridCol>
                <a:gridCol w="1396014">
                  <a:extLst>
                    <a:ext uri="{9D8B030D-6E8A-4147-A177-3AD203B41FA5}">
                      <a16:colId xmlns:a16="http://schemas.microsoft.com/office/drawing/2014/main" val="1658486041"/>
                    </a:ext>
                  </a:extLst>
                </a:gridCol>
                <a:gridCol w="2559358">
                  <a:extLst>
                    <a:ext uri="{9D8B030D-6E8A-4147-A177-3AD203B41FA5}">
                      <a16:colId xmlns:a16="http://schemas.microsoft.com/office/drawing/2014/main" val="11851430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/>
                        <a:t>Source 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Source Attribute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Target</a:t>
                      </a:r>
                      <a:r>
                        <a:rPr lang="en-US" sz="1200" baseline="0"/>
                        <a:t> Table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Target Attribute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Selection Condition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130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/>
                        <a:t>Patient</a:t>
                      </a:r>
                    </a:p>
                    <a:p>
                      <a:r>
                        <a:rPr lang="en-US" sz="120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Address_key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err="1"/>
                        <a:t>Location_id</a:t>
                      </a:r>
                      <a:endParaRPr lang="en-US" sz="1200"/>
                    </a:p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Transform all the current patients with their new addresses (Year&gt;2000)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211680"/>
                  </a:ext>
                </a:extLst>
              </a:tr>
            </a:tbl>
          </a:graphicData>
        </a:graphic>
      </p:graphicFrame>
      <p:sp>
        <p:nvSpPr>
          <p:cNvPr id="21" name="Rounded Rectangle 20"/>
          <p:cNvSpPr/>
          <p:nvPr/>
        </p:nvSpPr>
        <p:spPr>
          <a:xfrm>
            <a:off x="747180" y="4202388"/>
            <a:ext cx="627184" cy="37082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349703" y="4202388"/>
            <a:ext cx="627184" cy="22428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Curved Connector 28"/>
          <p:cNvCxnSpPr>
            <a:stCxn id="12" idx="2"/>
            <a:endCxn id="13" idx="2"/>
          </p:cNvCxnSpPr>
          <p:nvPr/>
        </p:nvCxnSpPr>
        <p:spPr>
          <a:xfrm rot="16200000" flipH="1">
            <a:off x="2400250" y="1372815"/>
            <a:ext cx="12700" cy="2602523"/>
          </a:xfrm>
          <a:prstGeom prst="curvedConnector3">
            <a:avLst>
              <a:gd name="adj1" fmla="val 1800000"/>
            </a:avLst>
          </a:prstGeom>
          <a:ln w="1905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>
            <a:stCxn id="21" idx="2"/>
            <a:endCxn id="22" idx="2"/>
          </p:cNvCxnSpPr>
          <p:nvPr/>
        </p:nvCxnSpPr>
        <p:spPr>
          <a:xfrm rot="5400000" flipH="1" flipV="1">
            <a:off x="2288763" y="3198685"/>
            <a:ext cx="146539" cy="2602523"/>
          </a:xfrm>
          <a:prstGeom prst="curvedConnector3">
            <a:avLst>
              <a:gd name="adj1" fmla="val -155999"/>
            </a:avLst>
          </a:prstGeom>
          <a:ln w="1905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1" idx="1"/>
            <a:endCxn id="21" idx="3"/>
          </p:cNvCxnSpPr>
          <p:nvPr/>
        </p:nvCxnSpPr>
        <p:spPr>
          <a:xfrm>
            <a:off x="747180" y="4387802"/>
            <a:ext cx="62718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45086" y="4598754"/>
            <a:ext cx="9230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rgbClr val="FF0000"/>
                </a:solidFill>
              </a:rPr>
              <a:t>LEFT JOIN</a:t>
            </a:r>
          </a:p>
        </p:txBody>
      </p:sp>
    </p:spTree>
    <p:extLst>
      <p:ext uri="{BB962C8B-B14F-4D97-AF65-F5344CB8AC3E}">
        <p14:creationId xmlns:p14="http://schemas.microsoft.com/office/powerpoint/2010/main" val="358589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21" grpId="0" animBg="1"/>
      <p:bldP spid="22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Motivating Example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 fontScale="77500" lnSpcReduction="20000"/>
          </a:bodyPr>
          <a:lstStyle/>
          <a:p>
            <a:r>
              <a:rPr lang="en-US" dirty="0" smtClean="0"/>
              <a:t>Attribute </a:t>
            </a:r>
            <a:r>
              <a:rPr lang="en-US" dirty="0"/>
              <a:t>mappings</a:t>
            </a:r>
          </a:p>
          <a:p>
            <a:pPr lvl="1"/>
            <a:r>
              <a:rPr lang="en-US" dirty="0"/>
              <a:t>One-to-one attribute mapping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Many-to-one attribute mapping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sz="1700" dirty="0"/>
          </a:p>
          <a:p>
            <a:pPr lvl="1"/>
            <a:endParaRPr lang="en-US" sz="1700" dirty="0"/>
          </a:p>
          <a:p>
            <a:pPr lvl="1"/>
            <a:endParaRPr lang="en-US" sz="17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900" dirty="0" smtClean="0"/>
              <a:t>Are </a:t>
            </a:r>
            <a:r>
              <a:rPr lang="en-US" sz="1900" dirty="0"/>
              <a:t>any of the attribute values incorrect?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900" dirty="0"/>
              <a:t>Is </a:t>
            </a:r>
            <a:r>
              <a:rPr lang="en-US" sz="1900" i="1" dirty="0" err="1"/>
              <a:t>Date_of_birth</a:t>
            </a:r>
            <a:r>
              <a:rPr lang="en-US" sz="1900" dirty="0"/>
              <a:t> the correct concatenation of three attributes in the source?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53248"/>
              </p:ext>
            </p:extLst>
          </p:nvPr>
        </p:nvGraphicFramePr>
        <p:xfrm>
          <a:off x="729928" y="1981866"/>
          <a:ext cx="7608278" cy="8280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92430">
                  <a:extLst>
                    <a:ext uri="{9D8B030D-6E8A-4147-A177-3AD203B41FA5}">
                      <a16:colId xmlns:a16="http://schemas.microsoft.com/office/drawing/2014/main" val="1487595903"/>
                    </a:ext>
                  </a:extLst>
                </a:gridCol>
                <a:gridCol w="1396014">
                  <a:extLst>
                    <a:ext uri="{9D8B030D-6E8A-4147-A177-3AD203B41FA5}">
                      <a16:colId xmlns:a16="http://schemas.microsoft.com/office/drawing/2014/main" val="1966058575"/>
                    </a:ext>
                  </a:extLst>
                </a:gridCol>
                <a:gridCol w="1064462">
                  <a:extLst>
                    <a:ext uri="{9D8B030D-6E8A-4147-A177-3AD203B41FA5}">
                      <a16:colId xmlns:a16="http://schemas.microsoft.com/office/drawing/2014/main" val="3770826312"/>
                    </a:ext>
                  </a:extLst>
                </a:gridCol>
                <a:gridCol w="1396014">
                  <a:extLst>
                    <a:ext uri="{9D8B030D-6E8A-4147-A177-3AD203B41FA5}">
                      <a16:colId xmlns:a16="http://schemas.microsoft.com/office/drawing/2014/main" val="1658486041"/>
                    </a:ext>
                  </a:extLst>
                </a:gridCol>
                <a:gridCol w="2559358">
                  <a:extLst>
                    <a:ext uri="{9D8B030D-6E8A-4147-A177-3AD203B41FA5}">
                      <a16:colId xmlns:a16="http://schemas.microsoft.com/office/drawing/2014/main" val="11851430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/>
                        <a:t>Source 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Source Attribute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Target</a:t>
                      </a:r>
                      <a:r>
                        <a:rPr lang="en-US" sz="1200" baseline="0"/>
                        <a:t> Table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Target Attribute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Selection Condition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130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Address_key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err="1"/>
                        <a:t>Location_id</a:t>
                      </a:r>
                      <a:endParaRPr lang="en-US" sz="1200"/>
                    </a:p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Transform all the new addresses (Year&gt;2000)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211680"/>
                  </a:ext>
                </a:extLst>
              </a:tr>
            </a:tbl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4437467" y="2395886"/>
            <a:ext cx="852737" cy="23601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474729"/>
              </p:ext>
            </p:extLst>
          </p:nvPr>
        </p:nvGraphicFramePr>
        <p:xfrm>
          <a:off x="729928" y="3750467"/>
          <a:ext cx="7608278" cy="10109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92430">
                  <a:extLst>
                    <a:ext uri="{9D8B030D-6E8A-4147-A177-3AD203B41FA5}">
                      <a16:colId xmlns:a16="http://schemas.microsoft.com/office/drawing/2014/main" val="1487595903"/>
                    </a:ext>
                  </a:extLst>
                </a:gridCol>
                <a:gridCol w="1396014">
                  <a:extLst>
                    <a:ext uri="{9D8B030D-6E8A-4147-A177-3AD203B41FA5}">
                      <a16:colId xmlns:a16="http://schemas.microsoft.com/office/drawing/2014/main" val="1966058575"/>
                    </a:ext>
                  </a:extLst>
                </a:gridCol>
                <a:gridCol w="1064462">
                  <a:extLst>
                    <a:ext uri="{9D8B030D-6E8A-4147-A177-3AD203B41FA5}">
                      <a16:colId xmlns:a16="http://schemas.microsoft.com/office/drawing/2014/main" val="3770826312"/>
                    </a:ext>
                  </a:extLst>
                </a:gridCol>
                <a:gridCol w="1396014">
                  <a:extLst>
                    <a:ext uri="{9D8B030D-6E8A-4147-A177-3AD203B41FA5}">
                      <a16:colId xmlns:a16="http://schemas.microsoft.com/office/drawing/2014/main" val="1658486041"/>
                    </a:ext>
                  </a:extLst>
                </a:gridCol>
                <a:gridCol w="2559358">
                  <a:extLst>
                    <a:ext uri="{9D8B030D-6E8A-4147-A177-3AD203B41FA5}">
                      <a16:colId xmlns:a16="http://schemas.microsoft.com/office/drawing/2014/main" val="11851430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/>
                        <a:t>Source 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Source Attribute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Target</a:t>
                      </a:r>
                      <a:r>
                        <a:rPr lang="en-US" sz="1200" baseline="0"/>
                        <a:t> Table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Target Attribute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Selection Condition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130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/>
                        <a:t>Patient</a:t>
                      </a:r>
                    </a:p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err="1"/>
                        <a:t>Day_of_birth</a:t>
                      </a:r>
                      <a:endParaRPr lang="en-US" sz="1200"/>
                    </a:p>
                    <a:p>
                      <a:r>
                        <a:rPr lang="en-US" sz="1200" err="1"/>
                        <a:t>Month_of_birth</a:t>
                      </a:r>
                      <a:endParaRPr lang="en-US" sz="1200"/>
                    </a:p>
                    <a:p>
                      <a:r>
                        <a:rPr lang="en-US" sz="1200" err="1"/>
                        <a:t>Year_of_birth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err="1"/>
                        <a:t>Date_of_birth</a:t>
                      </a:r>
                      <a:endParaRPr lang="en-US" sz="1200"/>
                    </a:p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Transform all the current patients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211680"/>
                  </a:ext>
                </a:extLst>
              </a:tr>
            </a:tbl>
          </a:graphicData>
        </a:graphic>
      </p:graphicFrame>
      <p:cxnSp>
        <p:nvCxnSpPr>
          <p:cNvPr id="29" name="Curved Connector 28"/>
          <p:cNvCxnSpPr/>
          <p:nvPr/>
        </p:nvCxnSpPr>
        <p:spPr>
          <a:xfrm rot="16200000" flipH="1">
            <a:off x="3639691" y="1368246"/>
            <a:ext cx="12700" cy="2602523"/>
          </a:xfrm>
          <a:prstGeom prst="curvedConnector3">
            <a:avLst>
              <a:gd name="adj1" fmla="val 1800000"/>
            </a:avLst>
          </a:prstGeom>
          <a:ln w="1905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1958037" y="2395886"/>
            <a:ext cx="946521" cy="23601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958037" y="4137921"/>
            <a:ext cx="1110645" cy="62346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58037" y="4373448"/>
            <a:ext cx="1110645" cy="518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946316" y="4556217"/>
            <a:ext cx="1110645" cy="518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4424338" y="4141052"/>
            <a:ext cx="965513" cy="23601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Curved Connector 22"/>
          <p:cNvCxnSpPr>
            <a:stCxn id="16" idx="2"/>
            <a:endCxn id="20" idx="2"/>
          </p:cNvCxnSpPr>
          <p:nvPr/>
        </p:nvCxnSpPr>
        <p:spPr>
          <a:xfrm rot="5400000" flipH="1" flipV="1">
            <a:off x="3518065" y="3372358"/>
            <a:ext cx="384323" cy="2393735"/>
          </a:xfrm>
          <a:prstGeom prst="curvedConnector3">
            <a:avLst>
              <a:gd name="adj1" fmla="val -59481"/>
            </a:avLst>
          </a:prstGeom>
          <a:ln w="1905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645580" y="4837587"/>
            <a:ext cx="5862" cy="13481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3583866" y="4899133"/>
            <a:ext cx="140679" cy="58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142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Proposed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Define properties </a:t>
            </a:r>
            <a:r>
              <a:rPr lang="en-US" sz="2400" dirty="0"/>
              <a:t>to be checked in balancing tests</a:t>
            </a:r>
          </a:p>
          <a:p>
            <a:pPr algn="just"/>
            <a:r>
              <a:rPr lang="en-US" sz="2400" dirty="0"/>
              <a:t>Identify source-to-target mappings from </a:t>
            </a:r>
            <a:r>
              <a:rPr lang="en-US" sz="2400" dirty="0" smtClean="0"/>
              <a:t>transformation </a:t>
            </a:r>
            <a:r>
              <a:rPr lang="en-US" sz="2400" dirty="0"/>
              <a:t>rules</a:t>
            </a:r>
          </a:p>
          <a:p>
            <a:pPr algn="just"/>
            <a:r>
              <a:rPr lang="en-US" sz="2400" dirty="0"/>
              <a:t>Generate balancing tests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5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Balancing Properties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Completeness</a:t>
            </a:r>
          </a:p>
          <a:p>
            <a:r>
              <a:rPr lang="en-US" dirty="0"/>
              <a:t>Consistency</a:t>
            </a:r>
          </a:p>
          <a:p>
            <a:r>
              <a:rPr lang="en-US" dirty="0"/>
              <a:t>Syntactic validity</a:t>
            </a:r>
          </a:p>
        </p:txBody>
      </p:sp>
    </p:spTree>
    <p:extLst>
      <p:ext uri="{BB962C8B-B14F-4D97-AF65-F5344CB8AC3E}">
        <p14:creationId xmlns:p14="http://schemas.microsoft.com/office/powerpoint/2010/main" val="5309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Completeness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Ensures that all the source data that must be transformed and loaded are present in the </a:t>
            </a:r>
            <a:r>
              <a:rPr lang="en-US" dirty="0" smtClean="0"/>
              <a:t>warehouse</a:t>
            </a:r>
          </a:p>
          <a:p>
            <a:pPr algn="just"/>
            <a:endParaRPr lang="en-US" dirty="0"/>
          </a:p>
          <a:p>
            <a:r>
              <a:rPr lang="en-US" dirty="0"/>
              <a:t>Verified by checking:</a:t>
            </a:r>
          </a:p>
          <a:p>
            <a:pPr lvl="1"/>
            <a:r>
              <a:rPr lang="en-US" dirty="0"/>
              <a:t>Record count match</a:t>
            </a:r>
          </a:p>
          <a:p>
            <a:pPr lvl="1"/>
            <a:r>
              <a:rPr lang="en-US" dirty="0"/>
              <a:t>Distinct record count match</a:t>
            </a:r>
          </a:p>
        </p:txBody>
      </p:sp>
    </p:spTree>
    <p:extLst>
      <p:ext uri="{BB962C8B-B14F-4D97-AF65-F5344CB8AC3E}">
        <p14:creationId xmlns:p14="http://schemas.microsoft.com/office/powerpoint/2010/main" val="57880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Record Count Match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/>
          </a:bodyPr>
          <a:lstStyle/>
          <a:p>
            <a:pPr lvl="1"/>
            <a:r>
              <a:rPr lang="en-US" dirty="0"/>
              <a:t>One-to-one table mapping</a:t>
            </a:r>
          </a:p>
          <a:p>
            <a:pPr marL="594360" lvl="2" indent="0">
              <a:buNone/>
            </a:pPr>
            <a:r>
              <a:rPr lang="en-US" sz="1700" i="1" dirty="0" smtClean="0">
                <a:solidFill>
                  <a:schemeClr val="tx2"/>
                </a:solidFill>
              </a:rPr>
              <a:t>COUNT(</a:t>
            </a:r>
            <a:r>
              <a:rPr lang="en-US" sz="1700" i="1" dirty="0" err="1" smtClean="0">
                <a:solidFill>
                  <a:schemeClr val="tx2"/>
                </a:solidFill>
              </a:rPr>
              <a:t>target_table</a:t>
            </a:r>
            <a:r>
              <a:rPr lang="en-US" sz="1700" i="1" dirty="0">
                <a:solidFill>
                  <a:schemeClr val="tx2"/>
                </a:solidFill>
              </a:rPr>
              <a:t>) = </a:t>
            </a:r>
            <a:r>
              <a:rPr lang="en-US" sz="1700" i="1" dirty="0" smtClean="0">
                <a:solidFill>
                  <a:schemeClr val="tx2"/>
                </a:solidFill>
              </a:rPr>
              <a:t>COUNT(</a:t>
            </a:r>
            <a:r>
              <a:rPr lang="en-US" sz="1700" i="1" dirty="0" err="1" smtClean="0">
                <a:solidFill>
                  <a:schemeClr val="tx2"/>
                </a:solidFill>
              </a:rPr>
              <a:t>source_table</a:t>
            </a:r>
            <a:r>
              <a:rPr lang="en-US" sz="1700" i="1" dirty="0">
                <a:solidFill>
                  <a:schemeClr val="tx2"/>
                </a:solidFill>
              </a:rPr>
              <a:t>) Where condition</a:t>
            </a:r>
          </a:p>
          <a:p>
            <a:pPr marL="594360" lvl="2" indent="0">
              <a:buNone/>
            </a:pPr>
            <a:r>
              <a:rPr lang="en-US" sz="1700" b="1" i="1" dirty="0">
                <a:solidFill>
                  <a:schemeClr val="tx2"/>
                </a:solidFill>
              </a:rPr>
              <a:t>Example:</a:t>
            </a:r>
          </a:p>
          <a:p>
            <a:pPr marL="594360" lvl="2" indent="0">
              <a:buNone/>
            </a:pPr>
            <a:r>
              <a:rPr lang="en-US" sz="1700" i="1" dirty="0">
                <a:solidFill>
                  <a:schemeClr val="tx2"/>
                </a:solidFill>
              </a:rPr>
              <a:t>COUNT(Location</a:t>
            </a:r>
            <a:r>
              <a:rPr lang="en-US" sz="1700" i="1" dirty="0">
                <a:solidFill>
                  <a:schemeClr val="tx2"/>
                </a:solidFill>
              </a:rPr>
              <a:t>) = </a:t>
            </a:r>
            <a:r>
              <a:rPr lang="en-US" sz="1700" i="1" dirty="0" smtClean="0">
                <a:solidFill>
                  <a:schemeClr val="tx2"/>
                </a:solidFill>
              </a:rPr>
              <a:t>COUNT(</a:t>
            </a:r>
            <a:r>
              <a:rPr lang="en-US" sz="1700" i="1" dirty="0" smtClean="0">
                <a:solidFill>
                  <a:schemeClr val="tx2"/>
                </a:solidFill>
              </a:rPr>
              <a:t>Address</a:t>
            </a:r>
            <a:r>
              <a:rPr lang="en-US" sz="1700" i="1" dirty="0">
                <a:solidFill>
                  <a:schemeClr val="tx2"/>
                </a:solidFill>
              </a:rPr>
              <a:t>) Where (Year&gt;2000)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Many-to-one table mapping</a:t>
            </a:r>
          </a:p>
          <a:p>
            <a:pPr marL="594360" lvl="2" indent="0">
              <a:buNone/>
            </a:pPr>
            <a:r>
              <a:rPr lang="en-US" sz="1700" dirty="0">
                <a:solidFill>
                  <a:schemeClr val="tx2"/>
                </a:solidFill>
              </a:rPr>
              <a:t>N and M are the number of records in the left and right source tables</a:t>
            </a:r>
          </a:p>
          <a:p>
            <a:pPr marL="594360" lvl="2" indent="0">
              <a:buNone/>
            </a:pPr>
            <a:r>
              <a:rPr lang="en-US" sz="1700" i="1" dirty="0">
                <a:solidFill>
                  <a:schemeClr val="tx2"/>
                </a:solidFill>
              </a:rPr>
              <a:t>Upper bound </a:t>
            </a:r>
            <a:r>
              <a:rPr lang="en-US" sz="1700" i="1" dirty="0" smtClean="0">
                <a:solidFill>
                  <a:schemeClr val="tx2"/>
                </a:solidFill>
              </a:rPr>
              <a:t>COUNT(</a:t>
            </a:r>
            <a:r>
              <a:rPr lang="en-US" sz="1700" i="1" dirty="0" err="1" smtClean="0">
                <a:solidFill>
                  <a:schemeClr val="tx2"/>
                </a:solidFill>
              </a:rPr>
              <a:t>target_table</a:t>
            </a:r>
            <a:r>
              <a:rPr lang="en-US" sz="1700" i="1" dirty="0">
                <a:solidFill>
                  <a:schemeClr val="tx2"/>
                </a:solidFill>
              </a:rPr>
              <a:t>) in UNION=N+M</a:t>
            </a:r>
          </a:p>
          <a:p>
            <a:pPr marL="594360" lvl="2" indent="0">
              <a:buNone/>
            </a:pPr>
            <a:r>
              <a:rPr lang="en-US" sz="1700" i="1" dirty="0">
                <a:solidFill>
                  <a:schemeClr val="tx2"/>
                </a:solidFill>
              </a:rPr>
              <a:t>Upper bound </a:t>
            </a:r>
            <a:r>
              <a:rPr lang="en-US" sz="1700" i="1" dirty="0" smtClean="0">
                <a:solidFill>
                  <a:schemeClr val="tx2"/>
                </a:solidFill>
              </a:rPr>
              <a:t>COUNT(</a:t>
            </a:r>
            <a:r>
              <a:rPr lang="en-US" sz="1700" i="1" dirty="0" err="1" smtClean="0">
                <a:solidFill>
                  <a:schemeClr val="tx2"/>
                </a:solidFill>
              </a:rPr>
              <a:t>target_table</a:t>
            </a:r>
            <a:r>
              <a:rPr lang="en-US" sz="1700" i="1" dirty="0">
                <a:solidFill>
                  <a:schemeClr val="tx2"/>
                </a:solidFill>
              </a:rPr>
              <a:t>) in JOIN=N∗M</a:t>
            </a:r>
          </a:p>
          <a:p>
            <a:pPr marL="594360" lvl="2" indent="0">
              <a:buNone/>
            </a:pPr>
            <a:r>
              <a:rPr lang="en-US" sz="1700" i="1" dirty="0">
                <a:solidFill>
                  <a:schemeClr val="tx2"/>
                </a:solidFill>
              </a:rPr>
              <a:t>Lower bound </a:t>
            </a:r>
            <a:r>
              <a:rPr lang="en-US" sz="1700" i="1" dirty="0" smtClean="0">
                <a:solidFill>
                  <a:schemeClr val="tx2"/>
                </a:solidFill>
              </a:rPr>
              <a:t>COUNT(</a:t>
            </a:r>
            <a:r>
              <a:rPr lang="en-US" sz="1700" i="1" dirty="0" err="1" smtClean="0">
                <a:solidFill>
                  <a:schemeClr val="tx2"/>
                </a:solidFill>
              </a:rPr>
              <a:t>target_table</a:t>
            </a:r>
            <a:r>
              <a:rPr lang="en-US" sz="1700" i="1" dirty="0">
                <a:solidFill>
                  <a:schemeClr val="tx2"/>
                </a:solidFill>
              </a:rPr>
              <a:t>) in JOIN= 0</a:t>
            </a:r>
            <a:endParaRPr lang="en-US" dirty="0"/>
          </a:p>
          <a:p>
            <a:pPr marL="594360" lvl="2" indent="0">
              <a:buNone/>
            </a:pPr>
            <a:r>
              <a:rPr lang="en-US" sz="1700" i="1" dirty="0">
                <a:solidFill>
                  <a:schemeClr val="tx2"/>
                </a:solidFill>
              </a:rPr>
              <a:t>Lower bound </a:t>
            </a:r>
            <a:r>
              <a:rPr lang="en-US" sz="1700" i="1" dirty="0" smtClean="0">
                <a:solidFill>
                  <a:schemeClr val="tx2"/>
                </a:solidFill>
              </a:rPr>
              <a:t>COUNT(</a:t>
            </a:r>
            <a:r>
              <a:rPr lang="en-US" sz="1700" i="1" dirty="0" err="1" smtClean="0">
                <a:solidFill>
                  <a:schemeClr val="tx2"/>
                </a:solidFill>
              </a:rPr>
              <a:t>target_table</a:t>
            </a:r>
            <a:r>
              <a:rPr lang="en-US" sz="1700" i="1" dirty="0">
                <a:solidFill>
                  <a:schemeClr val="tx2"/>
                </a:solidFill>
              </a:rPr>
              <a:t>) in LEFT JOIN=N</a:t>
            </a:r>
          </a:p>
          <a:p>
            <a:pPr marL="594360" lvl="2" indent="0">
              <a:buNone/>
            </a:pPr>
            <a:r>
              <a:rPr lang="en-US" sz="1700" i="1" dirty="0">
                <a:solidFill>
                  <a:schemeClr val="tx2"/>
                </a:solidFill>
              </a:rPr>
              <a:t>Lower bound </a:t>
            </a:r>
            <a:r>
              <a:rPr lang="en-US" sz="1700" i="1" dirty="0" smtClean="0">
                <a:solidFill>
                  <a:schemeClr val="tx2"/>
                </a:solidFill>
              </a:rPr>
              <a:t>COUNT(</a:t>
            </a:r>
            <a:r>
              <a:rPr lang="en-US" sz="1700" i="1" dirty="0" err="1" smtClean="0">
                <a:solidFill>
                  <a:schemeClr val="tx2"/>
                </a:solidFill>
              </a:rPr>
              <a:t>target_table</a:t>
            </a:r>
            <a:r>
              <a:rPr lang="en-US" sz="1700" i="1" dirty="0">
                <a:solidFill>
                  <a:schemeClr val="tx2"/>
                </a:solidFill>
              </a:rPr>
              <a:t>) in RIGHT JOIN=M</a:t>
            </a:r>
          </a:p>
          <a:p>
            <a:pPr marL="594360" lvl="2" indent="0">
              <a:buNone/>
            </a:pPr>
            <a:r>
              <a:rPr lang="en-US" sz="1700" b="1" i="1" dirty="0">
                <a:solidFill>
                  <a:schemeClr val="tx2"/>
                </a:solidFill>
              </a:rPr>
              <a:t>Example:</a:t>
            </a:r>
          </a:p>
          <a:p>
            <a:pPr marL="594360" lvl="2" indent="0">
              <a:buNone/>
            </a:pPr>
            <a:r>
              <a:rPr lang="en-US" sz="1700" i="1" dirty="0">
                <a:solidFill>
                  <a:schemeClr val="tx2"/>
                </a:solidFill>
              </a:rPr>
              <a:t>COUNT(Person</a:t>
            </a:r>
            <a:r>
              <a:rPr lang="en-US" sz="1700" i="1" dirty="0">
                <a:solidFill>
                  <a:schemeClr val="tx2"/>
                </a:solidFill>
              </a:rPr>
              <a:t>) &gt;= </a:t>
            </a:r>
            <a:r>
              <a:rPr lang="en-US" sz="1700" i="1" dirty="0" smtClean="0">
                <a:solidFill>
                  <a:schemeClr val="tx2"/>
                </a:solidFill>
              </a:rPr>
              <a:t>COUNT(</a:t>
            </a:r>
            <a:r>
              <a:rPr lang="en-US" sz="1700" i="1" dirty="0" smtClean="0">
                <a:solidFill>
                  <a:schemeClr val="tx2"/>
                </a:solidFill>
              </a:rPr>
              <a:t>Patient</a:t>
            </a:r>
            <a:r>
              <a:rPr lang="en-US" sz="1700" i="1" dirty="0">
                <a:solidFill>
                  <a:schemeClr val="tx2"/>
                </a:solidFill>
              </a:rPr>
              <a:t>) Where (</a:t>
            </a:r>
            <a:r>
              <a:rPr lang="en-US" sz="1700" i="1" dirty="0" err="1">
                <a:solidFill>
                  <a:schemeClr val="tx2"/>
                </a:solidFill>
              </a:rPr>
              <a:t>IsCurrent</a:t>
            </a:r>
            <a:r>
              <a:rPr lang="en-US" sz="1700" i="1" dirty="0">
                <a:solidFill>
                  <a:schemeClr val="tx2"/>
                </a:solidFill>
              </a:rPr>
              <a:t>=TRUE)</a:t>
            </a:r>
          </a:p>
          <a:p>
            <a:pPr marL="594360" lvl="2" indent="0">
              <a:buNone/>
            </a:pPr>
            <a:endParaRPr lang="en-US" sz="17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12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Distinct Record Count Match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One-to-one table mapping</a:t>
            </a:r>
          </a:p>
          <a:p>
            <a:pPr marL="594360" lvl="2" indent="0">
              <a:buNone/>
            </a:pPr>
            <a:r>
              <a:rPr lang="en-US" sz="1700" i="1" dirty="0" smtClean="0">
                <a:solidFill>
                  <a:schemeClr val="tx2"/>
                </a:solidFill>
              </a:rPr>
              <a:t>DISTINCT COUNT(</a:t>
            </a:r>
            <a:r>
              <a:rPr lang="en-US" sz="1700" i="1" dirty="0" err="1" smtClean="0">
                <a:solidFill>
                  <a:schemeClr val="tx2"/>
                </a:solidFill>
              </a:rPr>
              <a:t>target_table</a:t>
            </a:r>
            <a:r>
              <a:rPr lang="en-US" sz="1700" i="1" dirty="0">
                <a:solidFill>
                  <a:schemeClr val="tx2"/>
                </a:solidFill>
              </a:rPr>
              <a:t>) = </a:t>
            </a:r>
            <a:r>
              <a:rPr lang="en-US" sz="1700" i="1" dirty="0" smtClean="0">
                <a:solidFill>
                  <a:schemeClr val="tx2"/>
                </a:solidFill>
              </a:rPr>
              <a:t>COUNT(</a:t>
            </a:r>
            <a:r>
              <a:rPr lang="en-US" sz="1700" i="1" dirty="0" err="1" smtClean="0">
                <a:solidFill>
                  <a:schemeClr val="tx2"/>
                </a:solidFill>
              </a:rPr>
              <a:t>source_table</a:t>
            </a:r>
            <a:r>
              <a:rPr lang="en-US" sz="1700" i="1" dirty="0">
                <a:solidFill>
                  <a:schemeClr val="tx2"/>
                </a:solidFill>
              </a:rPr>
              <a:t>) Where condition</a:t>
            </a:r>
          </a:p>
          <a:p>
            <a:pPr marL="594360" lvl="2" indent="0">
              <a:buNone/>
            </a:pPr>
            <a:r>
              <a:rPr lang="en-US" sz="1700" b="1" i="1" dirty="0">
                <a:solidFill>
                  <a:schemeClr val="tx2"/>
                </a:solidFill>
              </a:rPr>
              <a:t>Example:</a:t>
            </a:r>
          </a:p>
          <a:p>
            <a:pPr marL="594360" lvl="2" indent="0">
              <a:buNone/>
            </a:pPr>
            <a:r>
              <a:rPr lang="en-US" sz="1700" i="1" dirty="0" smtClean="0">
                <a:solidFill>
                  <a:schemeClr val="tx2"/>
                </a:solidFill>
              </a:rPr>
              <a:t>DISTINCT COUNT(Location</a:t>
            </a:r>
            <a:r>
              <a:rPr lang="en-US" sz="1700" i="1" dirty="0">
                <a:solidFill>
                  <a:schemeClr val="tx2"/>
                </a:solidFill>
              </a:rPr>
              <a:t>) = </a:t>
            </a:r>
            <a:r>
              <a:rPr lang="en-US" sz="1700" i="1" dirty="0" smtClean="0">
                <a:solidFill>
                  <a:schemeClr val="tx2"/>
                </a:solidFill>
              </a:rPr>
              <a:t>COUNT(Address</a:t>
            </a:r>
            <a:r>
              <a:rPr lang="en-US" sz="1700" i="1" dirty="0">
                <a:solidFill>
                  <a:schemeClr val="tx2"/>
                </a:solidFill>
              </a:rPr>
              <a:t>) Where (Year&gt;2000)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Many-to-one table mapping</a:t>
            </a:r>
          </a:p>
          <a:p>
            <a:pPr marL="594360" lvl="2" indent="0">
              <a:buNone/>
            </a:pPr>
            <a:r>
              <a:rPr lang="en-US" sz="1700" i="1" dirty="0">
                <a:solidFill>
                  <a:schemeClr val="tx2"/>
                </a:solidFill>
              </a:rPr>
              <a:t>Upper bound </a:t>
            </a:r>
            <a:r>
              <a:rPr lang="en-US" sz="1700" i="1" dirty="0">
                <a:solidFill>
                  <a:schemeClr val="tx2"/>
                </a:solidFill>
              </a:rPr>
              <a:t>DISTINCT </a:t>
            </a:r>
            <a:r>
              <a:rPr lang="en-US" sz="1700" i="1" dirty="0" smtClean="0">
                <a:solidFill>
                  <a:schemeClr val="tx2"/>
                </a:solidFill>
              </a:rPr>
              <a:t>COUNT(</a:t>
            </a:r>
            <a:r>
              <a:rPr lang="en-US" sz="1700" i="1" dirty="0" err="1" smtClean="0">
                <a:solidFill>
                  <a:schemeClr val="tx2"/>
                </a:solidFill>
              </a:rPr>
              <a:t>target_table</a:t>
            </a:r>
            <a:r>
              <a:rPr lang="en-US" sz="1700" i="1" dirty="0">
                <a:solidFill>
                  <a:schemeClr val="tx2"/>
                </a:solidFill>
              </a:rPr>
              <a:t>) in UNION=N+M</a:t>
            </a:r>
          </a:p>
          <a:p>
            <a:pPr marL="594360" lvl="2" indent="0">
              <a:buNone/>
            </a:pPr>
            <a:r>
              <a:rPr lang="en-US" sz="1700" i="1" dirty="0">
                <a:solidFill>
                  <a:schemeClr val="tx2"/>
                </a:solidFill>
              </a:rPr>
              <a:t>Upper bound </a:t>
            </a:r>
            <a:r>
              <a:rPr lang="en-US" sz="1700" i="1" dirty="0">
                <a:solidFill>
                  <a:schemeClr val="tx2"/>
                </a:solidFill>
              </a:rPr>
              <a:t>DISTINCT </a:t>
            </a:r>
            <a:r>
              <a:rPr lang="en-US" sz="1700" i="1" dirty="0" smtClean="0">
                <a:solidFill>
                  <a:schemeClr val="tx2"/>
                </a:solidFill>
              </a:rPr>
              <a:t>COUNT(</a:t>
            </a:r>
            <a:r>
              <a:rPr lang="en-US" sz="1700" i="1" dirty="0" err="1" smtClean="0">
                <a:solidFill>
                  <a:schemeClr val="tx2"/>
                </a:solidFill>
              </a:rPr>
              <a:t>target_table</a:t>
            </a:r>
            <a:r>
              <a:rPr lang="en-US" sz="1700" i="1" dirty="0">
                <a:solidFill>
                  <a:schemeClr val="tx2"/>
                </a:solidFill>
              </a:rPr>
              <a:t>) in JOIN=N∗M</a:t>
            </a:r>
          </a:p>
          <a:p>
            <a:pPr marL="594360" lvl="2" indent="0">
              <a:buNone/>
            </a:pPr>
            <a:r>
              <a:rPr lang="en-US" sz="1700" i="1" dirty="0" smtClean="0">
                <a:solidFill>
                  <a:schemeClr val="tx2"/>
                </a:solidFill>
              </a:rPr>
              <a:t>Lower bound </a:t>
            </a:r>
            <a:r>
              <a:rPr lang="en-US" sz="1700" i="1" dirty="0">
                <a:solidFill>
                  <a:schemeClr val="tx2"/>
                </a:solidFill>
              </a:rPr>
              <a:t>DISTINCT </a:t>
            </a:r>
            <a:r>
              <a:rPr lang="en-US" sz="1700" i="1" dirty="0" smtClean="0">
                <a:solidFill>
                  <a:schemeClr val="tx2"/>
                </a:solidFill>
              </a:rPr>
              <a:t>COUNT(</a:t>
            </a:r>
            <a:r>
              <a:rPr lang="en-US" sz="1700" i="1" dirty="0" err="1" smtClean="0">
                <a:solidFill>
                  <a:schemeClr val="tx2"/>
                </a:solidFill>
              </a:rPr>
              <a:t>target_table</a:t>
            </a:r>
            <a:r>
              <a:rPr lang="en-US" sz="1700" i="1" dirty="0">
                <a:solidFill>
                  <a:schemeClr val="tx2"/>
                </a:solidFill>
              </a:rPr>
              <a:t>) in JOIN= 0</a:t>
            </a:r>
          </a:p>
          <a:p>
            <a:pPr marL="594360" lvl="2" indent="0">
              <a:buNone/>
            </a:pPr>
            <a:r>
              <a:rPr lang="en-US" sz="1700" i="1" dirty="0">
                <a:solidFill>
                  <a:schemeClr val="tx2"/>
                </a:solidFill>
              </a:rPr>
              <a:t>Lower bound </a:t>
            </a:r>
            <a:r>
              <a:rPr lang="en-US" sz="1700" i="1" dirty="0">
                <a:solidFill>
                  <a:schemeClr val="tx2"/>
                </a:solidFill>
              </a:rPr>
              <a:t>DISTINCT </a:t>
            </a:r>
            <a:r>
              <a:rPr lang="en-US" sz="1700" i="1" dirty="0" smtClean="0">
                <a:solidFill>
                  <a:schemeClr val="tx2"/>
                </a:solidFill>
              </a:rPr>
              <a:t>COUNT(</a:t>
            </a:r>
            <a:r>
              <a:rPr lang="en-US" sz="1700" i="1" dirty="0" err="1" smtClean="0">
                <a:solidFill>
                  <a:schemeClr val="tx2"/>
                </a:solidFill>
              </a:rPr>
              <a:t>target_table</a:t>
            </a:r>
            <a:r>
              <a:rPr lang="en-US" sz="1700" i="1" dirty="0">
                <a:solidFill>
                  <a:schemeClr val="tx2"/>
                </a:solidFill>
              </a:rPr>
              <a:t>) in LEFT JOIN=N</a:t>
            </a:r>
          </a:p>
          <a:p>
            <a:pPr marL="594360" lvl="2" indent="0">
              <a:buNone/>
            </a:pPr>
            <a:r>
              <a:rPr lang="en-US" sz="1700" i="1" dirty="0">
                <a:solidFill>
                  <a:schemeClr val="tx2"/>
                </a:solidFill>
              </a:rPr>
              <a:t>Lower bound </a:t>
            </a:r>
            <a:r>
              <a:rPr lang="en-US" sz="1700" i="1" dirty="0">
                <a:solidFill>
                  <a:schemeClr val="tx2"/>
                </a:solidFill>
              </a:rPr>
              <a:t>DISTINCT </a:t>
            </a:r>
            <a:r>
              <a:rPr lang="en-US" sz="1700" i="1" dirty="0" smtClean="0">
                <a:solidFill>
                  <a:schemeClr val="tx2"/>
                </a:solidFill>
              </a:rPr>
              <a:t>COUNT(</a:t>
            </a:r>
            <a:r>
              <a:rPr lang="en-US" sz="1700" i="1" dirty="0" err="1" smtClean="0">
                <a:solidFill>
                  <a:schemeClr val="tx2"/>
                </a:solidFill>
              </a:rPr>
              <a:t>target_table</a:t>
            </a:r>
            <a:r>
              <a:rPr lang="en-US" sz="1700" i="1" dirty="0">
                <a:solidFill>
                  <a:schemeClr val="tx2"/>
                </a:solidFill>
              </a:rPr>
              <a:t>) in RIGHT JOIN=M</a:t>
            </a:r>
          </a:p>
          <a:p>
            <a:pPr marL="594360" lvl="2" indent="0">
              <a:buNone/>
            </a:pPr>
            <a:r>
              <a:rPr lang="en-US" sz="1700" i="1" dirty="0">
                <a:solidFill>
                  <a:schemeClr val="tx2"/>
                </a:solidFill>
              </a:rPr>
              <a:t>Where N and M are the number of records in the left and right source tables</a:t>
            </a:r>
          </a:p>
          <a:p>
            <a:pPr marL="594360" lvl="2" indent="0">
              <a:buNone/>
            </a:pPr>
            <a:r>
              <a:rPr lang="en-US" sz="1700" b="1" i="1" dirty="0">
                <a:solidFill>
                  <a:schemeClr val="tx2"/>
                </a:solidFill>
              </a:rPr>
              <a:t>Example:</a:t>
            </a:r>
          </a:p>
          <a:p>
            <a:pPr marL="594360" lvl="2" indent="0">
              <a:buNone/>
            </a:pPr>
            <a:r>
              <a:rPr lang="en-US" sz="1700" i="1" dirty="0">
                <a:solidFill>
                  <a:schemeClr val="tx2"/>
                </a:solidFill>
              </a:rPr>
              <a:t>DISTINCT COUNT(Person</a:t>
            </a:r>
            <a:r>
              <a:rPr lang="en-US" sz="1700" i="1" dirty="0">
                <a:solidFill>
                  <a:schemeClr val="tx2"/>
                </a:solidFill>
              </a:rPr>
              <a:t>) </a:t>
            </a:r>
            <a:r>
              <a:rPr lang="en-US" sz="1700" i="1" dirty="0" smtClean="0">
                <a:solidFill>
                  <a:schemeClr val="tx2"/>
                </a:solidFill>
              </a:rPr>
              <a:t>&gt;= </a:t>
            </a:r>
            <a:r>
              <a:rPr lang="en-US" sz="1700" i="1" dirty="0" smtClean="0">
                <a:solidFill>
                  <a:schemeClr val="tx2"/>
                </a:solidFill>
              </a:rPr>
              <a:t>COUNT(Patient</a:t>
            </a:r>
            <a:r>
              <a:rPr lang="en-US" sz="1700" i="1" dirty="0">
                <a:solidFill>
                  <a:schemeClr val="tx2"/>
                </a:solidFill>
              </a:rPr>
              <a:t>) Where (</a:t>
            </a:r>
            <a:r>
              <a:rPr lang="en-US" sz="1700" i="1" dirty="0" err="1">
                <a:solidFill>
                  <a:schemeClr val="tx2"/>
                </a:solidFill>
              </a:rPr>
              <a:t>IsCurrent</a:t>
            </a:r>
            <a:r>
              <a:rPr lang="en-US" sz="1700" i="1" dirty="0">
                <a:solidFill>
                  <a:schemeClr val="tx2"/>
                </a:solidFill>
              </a:rPr>
              <a:t>=TRUE)</a:t>
            </a:r>
          </a:p>
          <a:p>
            <a:pPr marL="594360" lvl="2" indent="0">
              <a:buNone/>
            </a:pPr>
            <a:endParaRPr lang="en-US" sz="17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21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Consistency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Ensures </a:t>
            </a:r>
            <a:r>
              <a:rPr lang="en-US" dirty="0"/>
              <a:t>that </a:t>
            </a:r>
            <a:r>
              <a:rPr lang="en-US" dirty="0" smtClean="0"/>
              <a:t>attribute </a:t>
            </a:r>
            <a:r>
              <a:rPr lang="en-US" dirty="0"/>
              <a:t>contents in </a:t>
            </a:r>
            <a:r>
              <a:rPr lang="en-US" dirty="0" smtClean="0"/>
              <a:t>target </a:t>
            </a:r>
            <a:r>
              <a:rPr lang="en-US" dirty="0"/>
              <a:t>table conform to the corresponding ones in </a:t>
            </a:r>
            <a:r>
              <a:rPr lang="en-US" dirty="0" smtClean="0"/>
              <a:t>source </a:t>
            </a:r>
            <a:r>
              <a:rPr lang="en-US" dirty="0"/>
              <a:t>table(s) based </a:t>
            </a:r>
            <a:r>
              <a:rPr lang="en-US" dirty="0" smtClean="0"/>
              <a:t>on transformation rules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Verified by checking:</a:t>
            </a:r>
          </a:p>
          <a:p>
            <a:pPr lvl="1" algn="just"/>
            <a:r>
              <a:rPr lang="en-US" dirty="0"/>
              <a:t>Attribute value match</a:t>
            </a:r>
          </a:p>
          <a:p>
            <a:pPr lvl="1" algn="just"/>
            <a:r>
              <a:rPr lang="en-US" dirty="0"/>
              <a:t>Attribute constraint match</a:t>
            </a:r>
          </a:p>
          <a:p>
            <a:pPr lvl="1" algn="just"/>
            <a:r>
              <a:rPr lang="en-US" dirty="0"/>
              <a:t>Attribute outlier match</a:t>
            </a:r>
          </a:p>
          <a:p>
            <a:pPr lvl="1" algn="just"/>
            <a:r>
              <a:rPr lang="en-US" dirty="0"/>
              <a:t>Attribute average match</a:t>
            </a:r>
          </a:p>
        </p:txBody>
      </p:sp>
    </p:spTree>
    <p:extLst>
      <p:ext uri="{BB962C8B-B14F-4D97-AF65-F5344CB8AC3E}">
        <p14:creationId xmlns:p14="http://schemas.microsoft.com/office/powerpoint/2010/main" val="343421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Consistency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00B050"/>
                </a:solidFill>
              </a:rPr>
              <a:t>Attribute value match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847156"/>
              </p:ext>
            </p:extLst>
          </p:nvPr>
        </p:nvGraphicFramePr>
        <p:xfrm>
          <a:off x="738554" y="2239706"/>
          <a:ext cx="7608278" cy="8280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92430">
                  <a:extLst>
                    <a:ext uri="{9D8B030D-6E8A-4147-A177-3AD203B41FA5}">
                      <a16:colId xmlns:a16="http://schemas.microsoft.com/office/drawing/2014/main" val="1487595903"/>
                    </a:ext>
                  </a:extLst>
                </a:gridCol>
                <a:gridCol w="1396014">
                  <a:extLst>
                    <a:ext uri="{9D8B030D-6E8A-4147-A177-3AD203B41FA5}">
                      <a16:colId xmlns:a16="http://schemas.microsoft.com/office/drawing/2014/main" val="1966058575"/>
                    </a:ext>
                  </a:extLst>
                </a:gridCol>
                <a:gridCol w="1064462">
                  <a:extLst>
                    <a:ext uri="{9D8B030D-6E8A-4147-A177-3AD203B41FA5}">
                      <a16:colId xmlns:a16="http://schemas.microsoft.com/office/drawing/2014/main" val="3770826312"/>
                    </a:ext>
                  </a:extLst>
                </a:gridCol>
                <a:gridCol w="1396014">
                  <a:extLst>
                    <a:ext uri="{9D8B030D-6E8A-4147-A177-3AD203B41FA5}">
                      <a16:colId xmlns:a16="http://schemas.microsoft.com/office/drawing/2014/main" val="1658486041"/>
                    </a:ext>
                  </a:extLst>
                </a:gridCol>
                <a:gridCol w="2559358">
                  <a:extLst>
                    <a:ext uri="{9D8B030D-6E8A-4147-A177-3AD203B41FA5}">
                      <a16:colId xmlns:a16="http://schemas.microsoft.com/office/drawing/2014/main" val="11851430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Source 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Source Attribute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Target</a:t>
                      </a:r>
                      <a:r>
                        <a:rPr lang="en-US" sz="1200" baseline="0" dirty="0"/>
                        <a:t> Table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Target Attribute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Selection Condition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130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Address_key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err="1"/>
                        <a:t>Location_id</a:t>
                      </a:r>
                      <a:endParaRPr lang="en-US" sz="1200"/>
                    </a:p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Transform all the new addresses (Year&gt;2000)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211680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4446093" y="2653726"/>
            <a:ext cx="852737" cy="23601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398688"/>
              </p:ext>
            </p:extLst>
          </p:nvPr>
        </p:nvGraphicFramePr>
        <p:xfrm>
          <a:off x="738554" y="4008307"/>
          <a:ext cx="7608278" cy="10109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92430">
                  <a:extLst>
                    <a:ext uri="{9D8B030D-6E8A-4147-A177-3AD203B41FA5}">
                      <a16:colId xmlns:a16="http://schemas.microsoft.com/office/drawing/2014/main" val="1487595903"/>
                    </a:ext>
                  </a:extLst>
                </a:gridCol>
                <a:gridCol w="1396014">
                  <a:extLst>
                    <a:ext uri="{9D8B030D-6E8A-4147-A177-3AD203B41FA5}">
                      <a16:colId xmlns:a16="http://schemas.microsoft.com/office/drawing/2014/main" val="1966058575"/>
                    </a:ext>
                  </a:extLst>
                </a:gridCol>
                <a:gridCol w="1064462">
                  <a:extLst>
                    <a:ext uri="{9D8B030D-6E8A-4147-A177-3AD203B41FA5}">
                      <a16:colId xmlns:a16="http://schemas.microsoft.com/office/drawing/2014/main" val="3770826312"/>
                    </a:ext>
                  </a:extLst>
                </a:gridCol>
                <a:gridCol w="1396014">
                  <a:extLst>
                    <a:ext uri="{9D8B030D-6E8A-4147-A177-3AD203B41FA5}">
                      <a16:colId xmlns:a16="http://schemas.microsoft.com/office/drawing/2014/main" val="1658486041"/>
                    </a:ext>
                  </a:extLst>
                </a:gridCol>
                <a:gridCol w="2559358">
                  <a:extLst>
                    <a:ext uri="{9D8B030D-6E8A-4147-A177-3AD203B41FA5}">
                      <a16:colId xmlns:a16="http://schemas.microsoft.com/office/drawing/2014/main" val="11851430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/>
                        <a:t>Source 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Source Attribute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Target</a:t>
                      </a:r>
                      <a:r>
                        <a:rPr lang="en-US" sz="1200" baseline="0"/>
                        <a:t> Table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Target Attribute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Selection Condition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130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/>
                        <a:t>Patient</a:t>
                      </a:r>
                    </a:p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err="1"/>
                        <a:t>Day_of_birth</a:t>
                      </a:r>
                      <a:endParaRPr lang="en-US" sz="1200"/>
                    </a:p>
                    <a:p>
                      <a:r>
                        <a:rPr lang="en-US" sz="1200" err="1"/>
                        <a:t>Month_of_birth</a:t>
                      </a:r>
                      <a:endParaRPr lang="en-US" sz="1200"/>
                    </a:p>
                    <a:p>
                      <a:r>
                        <a:rPr lang="en-US" sz="1200" err="1"/>
                        <a:t>Year_of_birth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err="1"/>
                        <a:t>Date_of_birth</a:t>
                      </a:r>
                      <a:endParaRPr lang="en-US" sz="1200"/>
                    </a:p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Transform all the current patients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211680"/>
                  </a:ext>
                </a:extLst>
              </a:tr>
            </a:tbl>
          </a:graphicData>
        </a:graphic>
      </p:graphicFrame>
      <p:cxnSp>
        <p:nvCxnSpPr>
          <p:cNvPr id="8" name="Curved Connector 7"/>
          <p:cNvCxnSpPr>
            <a:stCxn id="6" idx="2"/>
            <a:endCxn id="9" idx="2"/>
          </p:cNvCxnSpPr>
          <p:nvPr/>
        </p:nvCxnSpPr>
        <p:spPr>
          <a:xfrm rot="5400000">
            <a:off x="3656193" y="1673469"/>
            <a:ext cx="12700" cy="2432538"/>
          </a:xfrm>
          <a:prstGeom prst="curvedConnector3">
            <a:avLst>
              <a:gd name="adj1" fmla="val 2954717"/>
            </a:avLst>
          </a:prstGeom>
          <a:ln w="1905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1966663" y="2653726"/>
            <a:ext cx="946521" cy="23601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966663" y="4395761"/>
            <a:ext cx="1110645" cy="62346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966663" y="4631288"/>
            <a:ext cx="1110645" cy="518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54942" y="4814057"/>
            <a:ext cx="1110645" cy="518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4432964" y="4398892"/>
            <a:ext cx="965513" cy="23601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Curved Connector 13"/>
          <p:cNvCxnSpPr>
            <a:stCxn id="13" idx="2"/>
            <a:endCxn id="10" idx="2"/>
          </p:cNvCxnSpPr>
          <p:nvPr/>
        </p:nvCxnSpPr>
        <p:spPr>
          <a:xfrm rot="5400000">
            <a:off x="3526693" y="3630198"/>
            <a:ext cx="384323" cy="2393735"/>
          </a:xfrm>
          <a:prstGeom prst="curvedConnector3">
            <a:avLst>
              <a:gd name="adj1" fmla="val 181927"/>
            </a:avLst>
          </a:prstGeom>
          <a:ln w="1905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381055" y="3267280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rgbClr val="00B050"/>
                </a:solidFill>
              </a:rPr>
              <a:t>IN ?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358613" y="530849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rgbClr val="00B050"/>
                </a:solidFill>
              </a:rPr>
              <a:t>IN ?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92894" y="4538217"/>
            <a:ext cx="1137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B050"/>
                </a:solidFill>
              </a:rPr>
              <a:t>CONCAT</a:t>
            </a:r>
            <a:endParaRPr lang="en-US" b="1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93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Survey of data warehouse testing research</a:t>
            </a:r>
          </a:p>
          <a:p>
            <a:r>
              <a:rPr lang="en-US" dirty="0" smtClean="0"/>
              <a:t>Problem description and goal</a:t>
            </a:r>
          </a:p>
          <a:p>
            <a:r>
              <a:rPr lang="en-US" dirty="0" smtClean="0"/>
              <a:t>Motivating example</a:t>
            </a:r>
          </a:p>
          <a:p>
            <a:r>
              <a:rPr lang="en-US" dirty="0" smtClean="0"/>
              <a:t>Proposed approach for functional testing of ETL</a:t>
            </a:r>
          </a:p>
          <a:p>
            <a:r>
              <a:rPr lang="en-US" dirty="0" smtClean="0"/>
              <a:t>Demonstration and evaluation</a:t>
            </a:r>
          </a:p>
          <a:p>
            <a:r>
              <a:rPr lang="en-US" dirty="0" smtClean="0"/>
              <a:t>Conclusions</a:t>
            </a:r>
          </a:p>
          <a:p>
            <a:r>
              <a:rPr lang="en-US" dirty="0" smtClean="0"/>
              <a:t>Future work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701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Consistency Example (Cont.)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>
                <a:solidFill>
                  <a:srgbClr val="00B050"/>
                </a:solidFill>
              </a:rPr>
              <a:t>Attribute constraint match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094153"/>
              </p:ext>
            </p:extLst>
          </p:nvPr>
        </p:nvGraphicFramePr>
        <p:xfrm>
          <a:off x="738554" y="2239706"/>
          <a:ext cx="7608278" cy="8280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92430">
                  <a:extLst>
                    <a:ext uri="{9D8B030D-6E8A-4147-A177-3AD203B41FA5}">
                      <a16:colId xmlns:a16="http://schemas.microsoft.com/office/drawing/2014/main" val="1487595903"/>
                    </a:ext>
                  </a:extLst>
                </a:gridCol>
                <a:gridCol w="1396014">
                  <a:extLst>
                    <a:ext uri="{9D8B030D-6E8A-4147-A177-3AD203B41FA5}">
                      <a16:colId xmlns:a16="http://schemas.microsoft.com/office/drawing/2014/main" val="1966058575"/>
                    </a:ext>
                  </a:extLst>
                </a:gridCol>
                <a:gridCol w="1064462">
                  <a:extLst>
                    <a:ext uri="{9D8B030D-6E8A-4147-A177-3AD203B41FA5}">
                      <a16:colId xmlns:a16="http://schemas.microsoft.com/office/drawing/2014/main" val="3770826312"/>
                    </a:ext>
                  </a:extLst>
                </a:gridCol>
                <a:gridCol w="1396014">
                  <a:extLst>
                    <a:ext uri="{9D8B030D-6E8A-4147-A177-3AD203B41FA5}">
                      <a16:colId xmlns:a16="http://schemas.microsoft.com/office/drawing/2014/main" val="1658486041"/>
                    </a:ext>
                  </a:extLst>
                </a:gridCol>
                <a:gridCol w="2559358">
                  <a:extLst>
                    <a:ext uri="{9D8B030D-6E8A-4147-A177-3AD203B41FA5}">
                      <a16:colId xmlns:a16="http://schemas.microsoft.com/office/drawing/2014/main" val="11851430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/>
                        <a:t>Source 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Source Attribute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Target</a:t>
                      </a:r>
                      <a:r>
                        <a:rPr lang="en-US" sz="1200" baseline="0"/>
                        <a:t> Table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Target Attribute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Selection Condition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130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Address_key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err="1"/>
                        <a:t>Location_id</a:t>
                      </a:r>
                      <a:endParaRPr lang="en-US" sz="1200"/>
                    </a:p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Transform all the new addresses (Year&gt;2000)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211680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4446093" y="2653726"/>
            <a:ext cx="852737" cy="23601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98804"/>
              </p:ext>
            </p:extLst>
          </p:nvPr>
        </p:nvGraphicFramePr>
        <p:xfrm>
          <a:off x="738554" y="4008307"/>
          <a:ext cx="7608278" cy="10109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92430">
                  <a:extLst>
                    <a:ext uri="{9D8B030D-6E8A-4147-A177-3AD203B41FA5}">
                      <a16:colId xmlns:a16="http://schemas.microsoft.com/office/drawing/2014/main" val="1487595903"/>
                    </a:ext>
                  </a:extLst>
                </a:gridCol>
                <a:gridCol w="1396014">
                  <a:extLst>
                    <a:ext uri="{9D8B030D-6E8A-4147-A177-3AD203B41FA5}">
                      <a16:colId xmlns:a16="http://schemas.microsoft.com/office/drawing/2014/main" val="1966058575"/>
                    </a:ext>
                  </a:extLst>
                </a:gridCol>
                <a:gridCol w="1064462">
                  <a:extLst>
                    <a:ext uri="{9D8B030D-6E8A-4147-A177-3AD203B41FA5}">
                      <a16:colId xmlns:a16="http://schemas.microsoft.com/office/drawing/2014/main" val="3770826312"/>
                    </a:ext>
                  </a:extLst>
                </a:gridCol>
                <a:gridCol w="1396014">
                  <a:extLst>
                    <a:ext uri="{9D8B030D-6E8A-4147-A177-3AD203B41FA5}">
                      <a16:colId xmlns:a16="http://schemas.microsoft.com/office/drawing/2014/main" val="1658486041"/>
                    </a:ext>
                  </a:extLst>
                </a:gridCol>
                <a:gridCol w="2559358">
                  <a:extLst>
                    <a:ext uri="{9D8B030D-6E8A-4147-A177-3AD203B41FA5}">
                      <a16:colId xmlns:a16="http://schemas.microsoft.com/office/drawing/2014/main" val="11851430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Source 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Source Attribute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Target</a:t>
                      </a:r>
                      <a:r>
                        <a:rPr lang="en-US" sz="1200" baseline="0"/>
                        <a:t> Table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Target Attribute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Selection Condition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130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/>
                        <a:t>Patient</a:t>
                      </a:r>
                    </a:p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err="1"/>
                        <a:t>Day_of_birth</a:t>
                      </a:r>
                      <a:endParaRPr lang="en-US" sz="1200"/>
                    </a:p>
                    <a:p>
                      <a:r>
                        <a:rPr lang="en-US" sz="1200" err="1"/>
                        <a:t>Month_of_birth</a:t>
                      </a:r>
                      <a:endParaRPr lang="en-US" sz="1200"/>
                    </a:p>
                    <a:p>
                      <a:r>
                        <a:rPr lang="en-US" sz="1200" err="1"/>
                        <a:t>Year_of_birth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err="1"/>
                        <a:t>Date_of_birth</a:t>
                      </a:r>
                      <a:endParaRPr lang="en-US" sz="1200"/>
                    </a:p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Transform all the current patients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211680"/>
                  </a:ext>
                </a:extLst>
              </a:tr>
            </a:tbl>
          </a:graphicData>
        </a:graphic>
      </p:graphicFrame>
      <p:cxnSp>
        <p:nvCxnSpPr>
          <p:cNvPr id="8" name="Curved Connector 7"/>
          <p:cNvCxnSpPr>
            <a:stCxn id="6" idx="2"/>
            <a:endCxn id="9" idx="2"/>
          </p:cNvCxnSpPr>
          <p:nvPr/>
        </p:nvCxnSpPr>
        <p:spPr>
          <a:xfrm rot="5400000">
            <a:off x="3656193" y="1673469"/>
            <a:ext cx="12700" cy="2432538"/>
          </a:xfrm>
          <a:prstGeom prst="curvedConnector3">
            <a:avLst>
              <a:gd name="adj1" fmla="val 2954717"/>
            </a:avLst>
          </a:prstGeom>
          <a:ln w="1905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1966663" y="2653726"/>
            <a:ext cx="946521" cy="23601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966663" y="4395761"/>
            <a:ext cx="1110645" cy="62346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966663" y="4631288"/>
            <a:ext cx="1110645" cy="518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54942" y="4814057"/>
            <a:ext cx="1110645" cy="518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4432964" y="4398892"/>
            <a:ext cx="965513" cy="23601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Curved Connector 13"/>
          <p:cNvCxnSpPr>
            <a:stCxn id="13" idx="2"/>
            <a:endCxn id="10" idx="2"/>
          </p:cNvCxnSpPr>
          <p:nvPr/>
        </p:nvCxnSpPr>
        <p:spPr>
          <a:xfrm rot="5400000">
            <a:off x="3526693" y="3630198"/>
            <a:ext cx="384323" cy="2393735"/>
          </a:xfrm>
          <a:prstGeom prst="curvedConnector3">
            <a:avLst>
              <a:gd name="adj1" fmla="val 181927"/>
            </a:avLst>
          </a:prstGeom>
          <a:ln w="1905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368825" y="3030195"/>
            <a:ext cx="13238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B050"/>
                </a:solidFill>
              </a:rPr>
              <a:t>NOT NULL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76519" y="5218617"/>
            <a:ext cx="27568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00B050"/>
                </a:solidFill>
              </a:rPr>
              <a:t>Year_of_birth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smtClean="0">
                <a:solidFill>
                  <a:srgbClr val="00B050"/>
                </a:solidFill>
              </a:rPr>
              <a:t>&lt; </a:t>
            </a:r>
            <a:r>
              <a:rPr lang="en-US" sz="1600" b="1" dirty="0" err="1">
                <a:solidFill>
                  <a:srgbClr val="00B050"/>
                </a:solidFill>
              </a:rPr>
              <a:t>Year.Now</a:t>
            </a:r>
            <a:r>
              <a:rPr lang="en-US" sz="1600" b="1" dirty="0">
                <a:solidFill>
                  <a:srgbClr val="00B050"/>
                </a:solidFill>
              </a:rPr>
              <a:t>()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61687" y="3067746"/>
            <a:ext cx="14008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B050"/>
                </a:solidFill>
              </a:rPr>
              <a:t>NOT NULL?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408915" y="5218617"/>
            <a:ext cx="29700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00B050"/>
                </a:solidFill>
              </a:rPr>
              <a:t>Date_of_birth</a:t>
            </a:r>
            <a:r>
              <a:rPr lang="en-US" sz="1600" b="1" dirty="0">
                <a:solidFill>
                  <a:srgbClr val="00B050"/>
                </a:solidFill>
              </a:rPr>
              <a:t> </a:t>
            </a:r>
            <a:r>
              <a:rPr lang="en-US" sz="1600" b="1" dirty="0" smtClean="0">
                <a:solidFill>
                  <a:srgbClr val="00B050"/>
                </a:solidFill>
              </a:rPr>
              <a:t>&lt; </a:t>
            </a:r>
            <a:r>
              <a:rPr lang="en-US" sz="1600" b="1" dirty="0" err="1">
                <a:solidFill>
                  <a:srgbClr val="00B050"/>
                </a:solidFill>
              </a:rPr>
              <a:t>Date.Now</a:t>
            </a:r>
            <a:r>
              <a:rPr lang="en-US" sz="1600" b="1" dirty="0">
                <a:solidFill>
                  <a:srgbClr val="00B050"/>
                </a:solidFill>
              </a:rPr>
              <a:t>()?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29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Consistency Example (Cont.)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00B050"/>
                </a:solidFill>
              </a:rPr>
              <a:t>Attribute </a:t>
            </a:r>
            <a:r>
              <a:rPr lang="en-US" dirty="0" smtClean="0">
                <a:solidFill>
                  <a:srgbClr val="00B050"/>
                </a:solidFill>
              </a:rPr>
              <a:t>outlier/</a:t>
            </a:r>
            <a:r>
              <a:rPr lang="en-US" dirty="0">
                <a:solidFill>
                  <a:srgbClr val="00B050"/>
                </a:solidFill>
              </a:rPr>
              <a:t>average match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775541"/>
              </p:ext>
            </p:extLst>
          </p:nvPr>
        </p:nvGraphicFramePr>
        <p:xfrm>
          <a:off x="738554" y="2239706"/>
          <a:ext cx="7608278" cy="8280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92430">
                  <a:extLst>
                    <a:ext uri="{9D8B030D-6E8A-4147-A177-3AD203B41FA5}">
                      <a16:colId xmlns:a16="http://schemas.microsoft.com/office/drawing/2014/main" val="1487595903"/>
                    </a:ext>
                  </a:extLst>
                </a:gridCol>
                <a:gridCol w="1396014">
                  <a:extLst>
                    <a:ext uri="{9D8B030D-6E8A-4147-A177-3AD203B41FA5}">
                      <a16:colId xmlns:a16="http://schemas.microsoft.com/office/drawing/2014/main" val="1966058575"/>
                    </a:ext>
                  </a:extLst>
                </a:gridCol>
                <a:gridCol w="1064462">
                  <a:extLst>
                    <a:ext uri="{9D8B030D-6E8A-4147-A177-3AD203B41FA5}">
                      <a16:colId xmlns:a16="http://schemas.microsoft.com/office/drawing/2014/main" val="3770826312"/>
                    </a:ext>
                  </a:extLst>
                </a:gridCol>
                <a:gridCol w="1396014">
                  <a:extLst>
                    <a:ext uri="{9D8B030D-6E8A-4147-A177-3AD203B41FA5}">
                      <a16:colId xmlns:a16="http://schemas.microsoft.com/office/drawing/2014/main" val="1658486041"/>
                    </a:ext>
                  </a:extLst>
                </a:gridCol>
                <a:gridCol w="2559358">
                  <a:extLst>
                    <a:ext uri="{9D8B030D-6E8A-4147-A177-3AD203B41FA5}">
                      <a16:colId xmlns:a16="http://schemas.microsoft.com/office/drawing/2014/main" val="11851430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/>
                        <a:t>Source 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Source Attribute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Target</a:t>
                      </a:r>
                      <a:r>
                        <a:rPr lang="en-US" sz="1200" baseline="0"/>
                        <a:t> Table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Target Attribute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Selection Condition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130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Address_key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err="1"/>
                        <a:t>Location_id</a:t>
                      </a:r>
                      <a:endParaRPr lang="en-US" sz="1200"/>
                    </a:p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Transform all the new addresses (Year&gt;2000)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211680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4446093" y="2653726"/>
            <a:ext cx="852737" cy="23601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515230"/>
              </p:ext>
            </p:extLst>
          </p:nvPr>
        </p:nvGraphicFramePr>
        <p:xfrm>
          <a:off x="738554" y="4008307"/>
          <a:ext cx="7608278" cy="8280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92430">
                  <a:extLst>
                    <a:ext uri="{9D8B030D-6E8A-4147-A177-3AD203B41FA5}">
                      <a16:colId xmlns:a16="http://schemas.microsoft.com/office/drawing/2014/main" val="1487595903"/>
                    </a:ext>
                  </a:extLst>
                </a:gridCol>
                <a:gridCol w="1396014">
                  <a:extLst>
                    <a:ext uri="{9D8B030D-6E8A-4147-A177-3AD203B41FA5}">
                      <a16:colId xmlns:a16="http://schemas.microsoft.com/office/drawing/2014/main" val="1966058575"/>
                    </a:ext>
                  </a:extLst>
                </a:gridCol>
                <a:gridCol w="1064462">
                  <a:extLst>
                    <a:ext uri="{9D8B030D-6E8A-4147-A177-3AD203B41FA5}">
                      <a16:colId xmlns:a16="http://schemas.microsoft.com/office/drawing/2014/main" val="3770826312"/>
                    </a:ext>
                  </a:extLst>
                </a:gridCol>
                <a:gridCol w="1396014">
                  <a:extLst>
                    <a:ext uri="{9D8B030D-6E8A-4147-A177-3AD203B41FA5}">
                      <a16:colId xmlns:a16="http://schemas.microsoft.com/office/drawing/2014/main" val="1658486041"/>
                    </a:ext>
                  </a:extLst>
                </a:gridCol>
                <a:gridCol w="2559358">
                  <a:extLst>
                    <a:ext uri="{9D8B030D-6E8A-4147-A177-3AD203B41FA5}">
                      <a16:colId xmlns:a16="http://schemas.microsoft.com/office/drawing/2014/main" val="11851430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/>
                        <a:t>Source 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Source Attribute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Target</a:t>
                      </a:r>
                      <a:r>
                        <a:rPr lang="en-US" sz="1200" baseline="0"/>
                        <a:t> Table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Target Attribute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Selection Condition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130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/>
                        <a:t>Patient</a:t>
                      </a:r>
                    </a:p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Weight</a:t>
                      </a:r>
                    </a:p>
                    <a:p>
                      <a:r>
                        <a:rPr lang="en-US" sz="1200" dirty="0" smtClean="0"/>
                        <a:t>Height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BMI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Transform all the current patients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211680"/>
                  </a:ext>
                </a:extLst>
              </a:tr>
            </a:tbl>
          </a:graphicData>
        </a:graphic>
      </p:graphicFrame>
      <p:cxnSp>
        <p:nvCxnSpPr>
          <p:cNvPr id="8" name="Curved Connector 7"/>
          <p:cNvCxnSpPr>
            <a:stCxn id="6" idx="2"/>
            <a:endCxn id="9" idx="2"/>
          </p:cNvCxnSpPr>
          <p:nvPr/>
        </p:nvCxnSpPr>
        <p:spPr>
          <a:xfrm rot="5400000">
            <a:off x="3656193" y="1673469"/>
            <a:ext cx="12700" cy="2432538"/>
          </a:xfrm>
          <a:prstGeom prst="curvedConnector3">
            <a:avLst>
              <a:gd name="adj1" fmla="val 2954717"/>
            </a:avLst>
          </a:prstGeom>
          <a:ln w="1905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1966663" y="2653726"/>
            <a:ext cx="946521" cy="23601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966663" y="4395761"/>
            <a:ext cx="1110645" cy="46782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966663" y="4631288"/>
            <a:ext cx="1110645" cy="518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4432964" y="4398892"/>
            <a:ext cx="965513" cy="23601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Curved Connector 13"/>
          <p:cNvCxnSpPr>
            <a:stCxn id="13" idx="2"/>
            <a:endCxn id="10" idx="2"/>
          </p:cNvCxnSpPr>
          <p:nvPr/>
        </p:nvCxnSpPr>
        <p:spPr>
          <a:xfrm rot="5400000">
            <a:off x="3604511" y="3552380"/>
            <a:ext cx="228686" cy="2393735"/>
          </a:xfrm>
          <a:prstGeom prst="curvedConnector3">
            <a:avLst>
              <a:gd name="adj1" fmla="val 199962"/>
            </a:avLst>
          </a:prstGeom>
          <a:ln w="1905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502883" y="3185361"/>
            <a:ext cx="429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rgbClr val="00B050"/>
                </a:solidFill>
              </a:rPr>
              <a:t>=?</a:t>
            </a:r>
            <a:endParaRPr lang="en-US" b="1">
              <a:solidFill>
                <a:srgbClr val="00B05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35683" y="4498821"/>
            <a:ext cx="5045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00B050"/>
                </a:solidFill>
              </a:rPr>
              <a:t>BMI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82698" y="5045462"/>
            <a:ext cx="429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rgbClr val="00B050"/>
                </a:solidFill>
              </a:rPr>
              <a:t>=?</a:t>
            </a:r>
            <a:endParaRPr lang="en-US" b="1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15580" y="2421791"/>
            <a:ext cx="10486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b="1">
                <a:solidFill>
                  <a:srgbClr val="00B050"/>
                </a:solidFill>
              </a:rPr>
              <a:t>Min/Max/</a:t>
            </a:r>
            <a:r>
              <a:rPr lang="en-US" sz="1100" b="1" err="1">
                <a:solidFill>
                  <a:srgbClr val="00B050"/>
                </a:solidFill>
              </a:rPr>
              <a:t>Avg</a:t>
            </a:r>
            <a:endParaRPr lang="en-US" sz="1600" b="1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21708" y="2427226"/>
            <a:ext cx="10486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b="1">
                <a:solidFill>
                  <a:srgbClr val="00B050"/>
                </a:solidFill>
              </a:rPr>
              <a:t>Min/Max/</a:t>
            </a:r>
            <a:r>
              <a:rPr lang="en-US" sz="1100" b="1" err="1">
                <a:solidFill>
                  <a:srgbClr val="00B050"/>
                </a:solidFill>
              </a:rPr>
              <a:t>Avg</a:t>
            </a:r>
            <a:endParaRPr lang="en-US" sz="1600" b="1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77599" y="4169691"/>
            <a:ext cx="10486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b="1">
                <a:solidFill>
                  <a:srgbClr val="00B050"/>
                </a:solidFill>
              </a:rPr>
              <a:t>Min/Max/</a:t>
            </a:r>
            <a:r>
              <a:rPr lang="en-US" sz="1100" b="1" err="1">
                <a:solidFill>
                  <a:srgbClr val="00B050"/>
                </a:solidFill>
              </a:rPr>
              <a:t>Avg</a:t>
            </a:r>
            <a:endParaRPr lang="en-US" sz="1600" b="1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91377" y="4155675"/>
            <a:ext cx="10486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b="1">
                <a:solidFill>
                  <a:srgbClr val="00B050"/>
                </a:solidFill>
              </a:rPr>
              <a:t>Min/Max/</a:t>
            </a:r>
            <a:r>
              <a:rPr lang="en-US" sz="1100" b="1" err="1">
                <a:solidFill>
                  <a:srgbClr val="00B050"/>
                </a:solidFill>
              </a:rPr>
              <a:t>Avg</a:t>
            </a:r>
            <a:endParaRPr lang="en-US" sz="1600" b="1">
              <a:solidFill>
                <a:srgbClr val="00B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90895" y="5718509"/>
            <a:ext cx="3108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8000"/>
                </a:solidFill>
              </a:rPr>
              <a:t>BMI=</a:t>
            </a:r>
            <a:r>
              <a:rPr lang="en-US" sz="1200" b="1" dirty="0" err="1">
                <a:solidFill>
                  <a:srgbClr val="008000"/>
                </a:solidFill>
              </a:rPr>
              <a:t>Avg</a:t>
            </a:r>
            <a:r>
              <a:rPr lang="en-US" sz="1200" b="1" dirty="0">
                <a:solidFill>
                  <a:srgbClr val="008000"/>
                </a:solidFill>
              </a:rPr>
              <a:t>(Weight)/ </a:t>
            </a:r>
            <a:r>
              <a:rPr lang="en-US" sz="1200" b="1" dirty="0" err="1">
                <a:solidFill>
                  <a:srgbClr val="008000"/>
                </a:solidFill>
              </a:rPr>
              <a:t>Avg</a:t>
            </a:r>
            <a:r>
              <a:rPr lang="en-US" sz="1200" b="1" dirty="0">
                <a:solidFill>
                  <a:srgbClr val="008000"/>
                </a:solidFill>
              </a:rPr>
              <a:t>(Height)^2</a:t>
            </a:r>
          </a:p>
          <a:p>
            <a:endParaRPr lang="en-US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60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Syntactic Validity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Ensures </a:t>
            </a:r>
            <a:r>
              <a:rPr lang="en-US" dirty="0"/>
              <a:t>that </a:t>
            </a:r>
            <a:r>
              <a:rPr lang="en-US" dirty="0" smtClean="0"/>
              <a:t>syntax </a:t>
            </a:r>
            <a:r>
              <a:rPr lang="en-US" dirty="0"/>
              <a:t>of attributes in </a:t>
            </a:r>
            <a:r>
              <a:rPr lang="en-US" dirty="0" smtClean="0"/>
              <a:t>target </a:t>
            </a:r>
            <a:r>
              <a:rPr lang="en-US" dirty="0"/>
              <a:t>table conforms to </a:t>
            </a:r>
            <a:r>
              <a:rPr lang="en-US" dirty="0" smtClean="0"/>
              <a:t>syntax </a:t>
            </a:r>
            <a:r>
              <a:rPr lang="en-US" dirty="0"/>
              <a:t>of </a:t>
            </a:r>
            <a:r>
              <a:rPr lang="en-US" dirty="0" smtClean="0"/>
              <a:t>the </a:t>
            </a:r>
            <a:r>
              <a:rPr lang="en-US" dirty="0"/>
              <a:t>corresponding ones in source table(s) based on transformation rules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/>
              <a:t>Verified by checking:</a:t>
            </a:r>
          </a:p>
          <a:p>
            <a:pPr lvl="1" algn="just"/>
            <a:r>
              <a:rPr lang="en-US" dirty="0"/>
              <a:t>Attribute data type match</a:t>
            </a:r>
          </a:p>
          <a:p>
            <a:pPr lvl="1" algn="just"/>
            <a:r>
              <a:rPr lang="en-US" dirty="0"/>
              <a:t>Attribute length match</a:t>
            </a:r>
          </a:p>
        </p:txBody>
      </p:sp>
    </p:spTree>
    <p:extLst>
      <p:ext uri="{BB962C8B-B14F-4D97-AF65-F5344CB8AC3E}">
        <p14:creationId xmlns:p14="http://schemas.microsoft.com/office/powerpoint/2010/main" val="381215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Syntactic Validity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00B050"/>
                </a:solidFill>
              </a:rPr>
              <a:t>Attribute data type match</a:t>
            </a:r>
          </a:p>
          <a:p>
            <a:pPr marL="0" indent="0" algn="ctr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B050"/>
                </a:solidFill>
              </a:rPr>
              <a:t>Attribute length match</a:t>
            </a:r>
          </a:p>
          <a:p>
            <a:pPr marL="0" indent="0" algn="ctr">
              <a:buNone/>
            </a:pP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456929"/>
              </p:ext>
            </p:extLst>
          </p:nvPr>
        </p:nvGraphicFramePr>
        <p:xfrm>
          <a:off x="738554" y="1929170"/>
          <a:ext cx="7608278" cy="8280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92430">
                  <a:extLst>
                    <a:ext uri="{9D8B030D-6E8A-4147-A177-3AD203B41FA5}">
                      <a16:colId xmlns:a16="http://schemas.microsoft.com/office/drawing/2014/main" val="1487595903"/>
                    </a:ext>
                  </a:extLst>
                </a:gridCol>
                <a:gridCol w="1396014">
                  <a:extLst>
                    <a:ext uri="{9D8B030D-6E8A-4147-A177-3AD203B41FA5}">
                      <a16:colId xmlns:a16="http://schemas.microsoft.com/office/drawing/2014/main" val="1966058575"/>
                    </a:ext>
                  </a:extLst>
                </a:gridCol>
                <a:gridCol w="1064462">
                  <a:extLst>
                    <a:ext uri="{9D8B030D-6E8A-4147-A177-3AD203B41FA5}">
                      <a16:colId xmlns:a16="http://schemas.microsoft.com/office/drawing/2014/main" val="3770826312"/>
                    </a:ext>
                  </a:extLst>
                </a:gridCol>
                <a:gridCol w="1396014">
                  <a:extLst>
                    <a:ext uri="{9D8B030D-6E8A-4147-A177-3AD203B41FA5}">
                      <a16:colId xmlns:a16="http://schemas.microsoft.com/office/drawing/2014/main" val="1658486041"/>
                    </a:ext>
                  </a:extLst>
                </a:gridCol>
                <a:gridCol w="2559358">
                  <a:extLst>
                    <a:ext uri="{9D8B030D-6E8A-4147-A177-3AD203B41FA5}">
                      <a16:colId xmlns:a16="http://schemas.microsoft.com/office/drawing/2014/main" val="11851430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/>
                        <a:t>Source 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Source Attribute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Target</a:t>
                      </a:r>
                      <a:r>
                        <a:rPr lang="en-US" sz="1200" baseline="0"/>
                        <a:t> Table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Target Attribute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Selection Condition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130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Address_key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err="1"/>
                        <a:t>Location_id</a:t>
                      </a:r>
                      <a:endParaRPr lang="en-US" sz="1200"/>
                    </a:p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Transform all the new addresses (Year&gt;2000)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211680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4446093" y="2343190"/>
            <a:ext cx="852737" cy="23601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Curved Connector 7"/>
          <p:cNvCxnSpPr>
            <a:stCxn id="6" idx="2"/>
            <a:endCxn id="9" idx="2"/>
          </p:cNvCxnSpPr>
          <p:nvPr/>
        </p:nvCxnSpPr>
        <p:spPr>
          <a:xfrm rot="5400000">
            <a:off x="3671871" y="1378611"/>
            <a:ext cx="12700" cy="2401182"/>
          </a:xfrm>
          <a:prstGeom prst="curvedConnector3">
            <a:avLst>
              <a:gd name="adj1" fmla="val 1800000"/>
            </a:avLst>
          </a:prstGeom>
          <a:ln w="1905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1998019" y="2343190"/>
            <a:ext cx="946521" cy="23601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755428" y="2719659"/>
            <a:ext cx="7665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err="1">
                <a:solidFill>
                  <a:srgbClr val="00B050"/>
                </a:solidFill>
              </a:rPr>
              <a:t>BigInt</a:t>
            </a:r>
            <a:endParaRPr lang="en-US" sz="1600" b="1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4807" y="2759428"/>
            <a:ext cx="8787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00B050"/>
                </a:solidFill>
              </a:rPr>
              <a:t>INT64?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205729"/>
              </p:ext>
            </p:extLst>
          </p:nvPr>
        </p:nvGraphicFramePr>
        <p:xfrm>
          <a:off x="738554" y="4269200"/>
          <a:ext cx="7608278" cy="10109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92430">
                  <a:extLst>
                    <a:ext uri="{9D8B030D-6E8A-4147-A177-3AD203B41FA5}">
                      <a16:colId xmlns:a16="http://schemas.microsoft.com/office/drawing/2014/main" val="1487595903"/>
                    </a:ext>
                  </a:extLst>
                </a:gridCol>
                <a:gridCol w="1396014">
                  <a:extLst>
                    <a:ext uri="{9D8B030D-6E8A-4147-A177-3AD203B41FA5}">
                      <a16:colId xmlns:a16="http://schemas.microsoft.com/office/drawing/2014/main" val="1966058575"/>
                    </a:ext>
                  </a:extLst>
                </a:gridCol>
                <a:gridCol w="1064462">
                  <a:extLst>
                    <a:ext uri="{9D8B030D-6E8A-4147-A177-3AD203B41FA5}">
                      <a16:colId xmlns:a16="http://schemas.microsoft.com/office/drawing/2014/main" val="3770826312"/>
                    </a:ext>
                  </a:extLst>
                </a:gridCol>
                <a:gridCol w="1396014">
                  <a:extLst>
                    <a:ext uri="{9D8B030D-6E8A-4147-A177-3AD203B41FA5}">
                      <a16:colId xmlns:a16="http://schemas.microsoft.com/office/drawing/2014/main" val="1658486041"/>
                    </a:ext>
                  </a:extLst>
                </a:gridCol>
                <a:gridCol w="2559358">
                  <a:extLst>
                    <a:ext uri="{9D8B030D-6E8A-4147-A177-3AD203B41FA5}">
                      <a16:colId xmlns:a16="http://schemas.microsoft.com/office/drawing/2014/main" val="11851430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/>
                        <a:t>Source 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Source Attribute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Target</a:t>
                      </a:r>
                      <a:r>
                        <a:rPr lang="en-US" sz="1200" baseline="0"/>
                        <a:t> Table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Target Attribute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Selection Condition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130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/>
                        <a:t>Patient</a:t>
                      </a:r>
                    </a:p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err="1"/>
                        <a:t>Day_of_birth</a:t>
                      </a:r>
                      <a:endParaRPr lang="en-US" sz="1200"/>
                    </a:p>
                    <a:p>
                      <a:r>
                        <a:rPr lang="en-US" sz="1200" err="1"/>
                        <a:t>Month_of_birth</a:t>
                      </a:r>
                      <a:endParaRPr lang="en-US" sz="1200"/>
                    </a:p>
                    <a:p>
                      <a:r>
                        <a:rPr lang="en-US" sz="1200" err="1"/>
                        <a:t>Year_of_birth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err="1"/>
                        <a:t>Date_of_birth</a:t>
                      </a:r>
                      <a:endParaRPr lang="en-US" sz="1200"/>
                    </a:p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Transform all the current patients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211680"/>
                  </a:ext>
                </a:extLst>
              </a:tr>
            </a:tbl>
          </a:graphicData>
        </a:graphic>
      </p:graphicFrame>
      <p:sp>
        <p:nvSpPr>
          <p:cNvPr id="21" name="Rounded Rectangle 20"/>
          <p:cNvSpPr/>
          <p:nvPr/>
        </p:nvSpPr>
        <p:spPr>
          <a:xfrm>
            <a:off x="1966663" y="4656654"/>
            <a:ext cx="1110645" cy="62346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1966663" y="4892181"/>
            <a:ext cx="1110645" cy="518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954942" y="5074950"/>
            <a:ext cx="1110645" cy="518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4432964" y="4659785"/>
            <a:ext cx="965513" cy="23601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Curved Connector 24"/>
          <p:cNvCxnSpPr>
            <a:stCxn id="24" idx="2"/>
            <a:endCxn id="21" idx="2"/>
          </p:cNvCxnSpPr>
          <p:nvPr/>
        </p:nvCxnSpPr>
        <p:spPr>
          <a:xfrm rot="5400000">
            <a:off x="3526693" y="3891091"/>
            <a:ext cx="384323" cy="2393735"/>
          </a:xfrm>
          <a:prstGeom prst="curvedConnector3">
            <a:avLst>
              <a:gd name="adj1" fmla="val 181927"/>
            </a:avLst>
          </a:prstGeom>
          <a:ln w="1905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143844" y="4813340"/>
            <a:ext cx="9657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>
                <a:solidFill>
                  <a:srgbClr val="00B050"/>
                </a:solidFill>
              </a:rPr>
              <a:t>CONCAT</a:t>
            </a:r>
            <a:endParaRPr lang="en-US" b="1">
              <a:solidFill>
                <a:srgbClr val="00B05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47580" y="5522514"/>
            <a:ext cx="429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rgbClr val="00B050"/>
                </a:solidFill>
              </a:rPr>
              <a:t>=?</a:t>
            </a:r>
            <a:endParaRPr lang="en-US" b="1">
              <a:solidFill>
                <a:srgbClr val="00B05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872775" y="4419880"/>
            <a:ext cx="12410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b="1">
                <a:solidFill>
                  <a:srgbClr val="00B050"/>
                </a:solidFill>
              </a:rPr>
              <a:t>Average Length</a:t>
            </a:r>
            <a:endParaRPr lang="en-US" sz="1600" b="1">
              <a:solidFill>
                <a:srgbClr val="00B05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15425" y="4420639"/>
            <a:ext cx="12410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b="1">
                <a:solidFill>
                  <a:srgbClr val="00B050"/>
                </a:solidFill>
              </a:rPr>
              <a:t>Average Length</a:t>
            </a:r>
            <a:endParaRPr lang="en-US" sz="1600" b="1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02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Identify Source-to-Target Mappings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Table mapping</a:t>
            </a:r>
          </a:p>
          <a:p>
            <a:pPr lvl="1"/>
            <a:r>
              <a:rPr lang="en-US" dirty="0"/>
              <a:t>Target </a:t>
            </a:r>
            <a:r>
              <a:rPr lang="en-US" dirty="0" smtClean="0"/>
              <a:t>table: Insert </a:t>
            </a:r>
            <a:r>
              <a:rPr lang="en-US" dirty="0"/>
              <a:t>into clause</a:t>
            </a:r>
          </a:p>
          <a:p>
            <a:pPr lvl="1"/>
            <a:r>
              <a:rPr lang="en-US" dirty="0"/>
              <a:t>Source table(</a:t>
            </a:r>
            <a:r>
              <a:rPr lang="en-US"/>
              <a:t>s</a:t>
            </a:r>
            <a:r>
              <a:rPr lang="en-US" smtClean="0"/>
              <a:t>): From </a:t>
            </a:r>
            <a:r>
              <a:rPr lang="en-US" dirty="0"/>
              <a:t>clause</a:t>
            </a:r>
          </a:p>
          <a:p>
            <a:pPr lvl="1"/>
            <a:r>
              <a:rPr lang="en-US" dirty="0"/>
              <a:t>Table operation(s</a:t>
            </a:r>
            <a:r>
              <a:rPr lang="en-US" dirty="0" smtClean="0"/>
              <a:t>): Join</a:t>
            </a:r>
            <a:r>
              <a:rPr lang="en-US" dirty="0"/>
              <a:t>/union clause(s) </a:t>
            </a:r>
          </a:p>
          <a:p>
            <a:pPr lvl="1"/>
            <a:r>
              <a:rPr lang="en-US" dirty="0"/>
              <a:t>Selection </a:t>
            </a:r>
            <a:r>
              <a:rPr lang="en-US" dirty="0" smtClean="0"/>
              <a:t>condition: Where </a:t>
            </a:r>
            <a:r>
              <a:rPr lang="en-US" dirty="0"/>
              <a:t>clause</a:t>
            </a:r>
          </a:p>
          <a:p>
            <a:r>
              <a:rPr lang="en-US" dirty="0"/>
              <a:t>Attribute mapping</a:t>
            </a:r>
          </a:p>
          <a:p>
            <a:pPr lvl="1"/>
            <a:r>
              <a:rPr lang="en-US" dirty="0"/>
              <a:t>Source/target attribute(s</a:t>
            </a:r>
            <a:r>
              <a:rPr lang="en-US" dirty="0" smtClean="0"/>
              <a:t>): As </a:t>
            </a:r>
            <a:r>
              <a:rPr lang="en-US" dirty="0"/>
              <a:t>clause</a:t>
            </a:r>
          </a:p>
          <a:p>
            <a:pPr lvl="1"/>
            <a:r>
              <a:rPr lang="en-US" dirty="0"/>
              <a:t>Attribute operation(s</a:t>
            </a:r>
            <a:r>
              <a:rPr lang="en-US" dirty="0" smtClean="0"/>
              <a:t>): Aggregation </a:t>
            </a:r>
            <a:r>
              <a:rPr lang="en-US" dirty="0"/>
              <a:t>function(s)</a:t>
            </a:r>
          </a:p>
        </p:txBody>
      </p:sp>
      <p:sp>
        <p:nvSpPr>
          <p:cNvPr id="6" name="Snip Single Corner Rectangle 5"/>
          <p:cNvSpPr/>
          <p:nvPr/>
        </p:nvSpPr>
        <p:spPr>
          <a:xfrm>
            <a:off x="1657794" y="1437280"/>
            <a:ext cx="1578635" cy="767752"/>
          </a:xfrm>
          <a:prstGeom prst="snip1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tx1"/>
                </a:solidFill>
              </a:rPr>
              <a:t>ETL transformation rules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433313" y="1342390"/>
            <a:ext cx="1923690" cy="107830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Identify</a:t>
            </a:r>
          </a:p>
          <a:p>
            <a:pPr algn="ctr"/>
            <a:r>
              <a:rPr lang="en-US" sz="1600" b="1">
                <a:solidFill>
                  <a:schemeClr val="tx1"/>
                </a:solidFill>
              </a:rPr>
              <a:t> source-to-target mappings</a:t>
            </a:r>
          </a:p>
        </p:txBody>
      </p:sp>
      <p:sp>
        <p:nvSpPr>
          <p:cNvPr id="9" name="Snip Single Corner Rectangle 8"/>
          <p:cNvSpPr/>
          <p:nvPr/>
        </p:nvSpPr>
        <p:spPr>
          <a:xfrm>
            <a:off x="5553887" y="1437280"/>
            <a:ext cx="1578635" cy="767752"/>
          </a:xfrm>
          <a:prstGeom prst="snip1Rect">
            <a:avLst/>
          </a:prstGeom>
          <a:noFill/>
          <a:ln>
            <a:solidFill>
              <a:srgbClr val="9FB8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tx1"/>
                </a:solidFill>
              </a:rPr>
              <a:t>Mapping table</a:t>
            </a:r>
          </a:p>
        </p:txBody>
      </p:sp>
      <p:cxnSp>
        <p:nvCxnSpPr>
          <p:cNvPr id="11" name="Straight Arrow Connector 10"/>
          <p:cNvCxnSpPr>
            <a:stCxn id="6" idx="0"/>
          </p:cNvCxnSpPr>
          <p:nvPr/>
        </p:nvCxnSpPr>
        <p:spPr>
          <a:xfrm>
            <a:off x="3236429" y="1821156"/>
            <a:ext cx="196884" cy="4312"/>
          </a:xfrm>
          <a:prstGeom prst="straightConnector1">
            <a:avLst/>
          </a:prstGeom>
          <a:ln w="28575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357003" y="1821156"/>
            <a:ext cx="196884" cy="4312"/>
          </a:xfrm>
          <a:prstGeom prst="straightConnector1">
            <a:avLst/>
          </a:prstGeom>
          <a:ln w="28575">
            <a:solidFill>
              <a:srgbClr val="D2DA7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547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Generate Balancing Tests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751774" y="2792413"/>
            <a:ext cx="7591321" cy="1382712"/>
            <a:chOff x="1090440" y="2894013"/>
            <a:chExt cx="7591321" cy="1382712"/>
          </a:xfrm>
        </p:grpSpPr>
        <p:sp>
          <p:nvSpPr>
            <p:cNvPr id="6" name="Rectangle: Rounded Corners 30">
              <a:extLst>
                <a:ext uri="{FF2B5EF4-FFF2-40B4-BE49-F238E27FC236}">
                  <a16:creationId xmlns:a16="http://schemas.microsoft.com/office/drawing/2014/main" id="{FA621152-7F35-42F3-B12E-D0CE35D3B331}"/>
                </a:ext>
              </a:extLst>
            </p:cNvPr>
            <p:cNvSpPr/>
            <p:nvPr/>
          </p:nvSpPr>
          <p:spPr>
            <a:xfrm>
              <a:off x="2305580" y="2894013"/>
              <a:ext cx="5056119" cy="1382712"/>
            </a:xfrm>
            <a:prstGeom prst="roundRect">
              <a:avLst/>
            </a:prstGeom>
            <a:noFill/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b="1" err="1">
                <a:solidFill>
                  <a:srgbClr val="008000"/>
                </a:solidFill>
              </a:endParaRPr>
            </a:p>
          </p:txBody>
        </p:sp>
        <p:sp>
          <p:nvSpPr>
            <p:cNvPr id="7" name="Rectangle: Top Corners One Rounded and One Snipped 8">
              <a:extLst>
                <a:ext uri="{FF2B5EF4-FFF2-40B4-BE49-F238E27FC236}">
                  <a16:creationId xmlns:a16="http://schemas.microsoft.com/office/drawing/2014/main" id="{74A0F41E-E8B4-4D02-B6AE-0CDA4CACFD9D}"/>
                </a:ext>
              </a:extLst>
            </p:cNvPr>
            <p:cNvSpPr/>
            <p:nvPr/>
          </p:nvSpPr>
          <p:spPr>
            <a:xfrm>
              <a:off x="1090440" y="3617305"/>
              <a:ext cx="1085786" cy="434975"/>
            </a:xfrm>
            <a:prstGeom prst="snipRoundRect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0000"/>
                  </a:solidFill>
                </a:rPr>
                <a:t>Mapping </a:t>
              </a:r>
              <a:r>
                <a:rPr lang="en-US" sz="1200" b="1" dirty="0" smtClean="0">
                  <a:solidFill>
                    <a:srgbClr val="000000"/>
                  </a:solidFill>
                </a:rPr>
                <a:t>Table</a:t>
              </a:r>
              <a:endParaRPr lang="en-US" sz="1200" b="1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8" name="Rectangle: Top Corners One Rounded and One Snipped 12">
              <a:extLst>
                <a:ext uri="{FF2B5EF4-FFF2-40B4-BE49-F238E27FC236}">
                  <a16:creationId xmlns:a16="http://schemas.microsoft.com/office/drawing/2014/main" id="{644C67A6-905C-48F6-88C1-9E3D19A1425E}"/>
                </a:ext>
              </a:extLst>
            </p:cNvPr>
            <p:cNvSpPr/>
            <p:nvPr/>
          </p:nvSpPr>
          <p:spPr>
            <a:xfrm>
              <a:off x="7559399" y="3321050"/>
              <a:ext cx="1122362" cy="487407"/>
            </a:xfrm>
            <a:prstGeom prst="snipRoundRect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>
                  <a:solidFill>
                    <a:srgbClr val="000000"/>
                  </a:solidFill>
                </a:rPr>
                <a:t>Test</a:t>
              </a:r>
            </a:p>
            <a:p>
              <a:pPr algn="ctr"/>
              <a:r>
                <a:rPr lang="en-US" sz="1200" b="1">
                  <a:solidFill>
                    <a:srgbClr val="000000"/>
                  </a:solidFill>
                </a:rPr>
                <a:t>Assertions</a:t>
              </a:r>
              <a:endParaRPr lang="en-US" sz="1200" b="1">
                <a:solidFill>
                  <a:srgbClr val="000000"/>
                </a:solidFill>
                <a:latin typeface="Calibri"/>
              </a:endParaRP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86BEB2F7-01D6-452E-8C59-3B374303F1EC}"/>
                </a:ext>
              </a:extLst>
            </p:cNvPr>
            <p:cNvCxnSpPr>
              <a:cxnSpLocks/>
            </p:cNvCxnSpPr>
            <p:nvPr/>
          </p:nvCxnSpPr>
          <p:spPr>
            <a:xfrm>
              <a:off x="7187882" y="3549650"/>
              <a:ext cx="346280" cy="1353"/>
            </a:xfrm>
            <a:prstGeom prst="straightConnector1">
              <a:avLst/>
            </a:prstGeom>
            <a:ln w="28575">
              <a:solidFill>
                <a:srgbClr val="008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: Rounded Corners 18">
              <a:extLst>
                <a:ext uri="{FF2B5EF4-FFF2-40B4-BE49-F238E27FC236}">
                  <a16:creationId xmlns:a16="http://schemas.microsoft.com/office/drawing/2014/main" id="{AF777F48-2F4D-48BE-9427-B59948C267E8}"/>
                </a:ext>
              </a:extLst>
            </p:cNvPr>
            <p:cNvSpPr/>
            <p:nvPr/>
          </p:nvSpPr>
          <p:spPr>
            <a:xfrm>
              <a:off x="2465917" y="3049780"/>
              <a:ext cx="1531876" cy="104012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Generate Analysis Queries</a:t>
              </a:r>
              <a:endParaRPr lang="en-US" sz="1400"/>
            </a:p>
          </p:txBody>
        </p:sp>
        <p:sp>
          <p:nvSpPr>
            <p:cNvPr id="11" name="Rectangle: Top Corners One Rounded and One Snipped 20">
              <a:extLst>
                <a:ext uri="{FF2B5EF4-FFF2-40B4-BE49-F238E27FC236}">
                  <a16:creationId xmlns:a16="http://schemas.microsoft.com/office/drawing/2014/main" id="{33FD2B46-AA77-4D28-8744-50568F76A6C5}"/>
                </a:ext>
              </a:extLst>
            </p:cNvPr>
            <p:cNvSpPr/>
            <p:nvPr/>
          </p:nvSpPr>
          <p:spPr>
            <a:xfrm>
              <a:off x="1104817" y="3086457"/>
              <a:ext cx="1079500" cy="450309"/>
            </a:xfrm>
            <a:prstGeom prst="snipRoundRect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>
                  <a:solidFill>
                    <a:srgbClr val="000000"/>
                  </a:solidFill>
                </a:rPr>
                <a:t>Properties</a:t>
              </a:r>
              <a:endParaRPr lang="en-US" sz="1200" b="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2" name="Rectangle: Rounded Corners 29">
              <a:extLst>
                <a:ext uri="{FF2B5EF4-FFF2-40B4-BE49-F238E27FC236}">
                  <a16:creationId xmlns:a16="http://schemas.microsoft.com/office/drawing/2014/main" id="{11F0112F-BDCB-4F78-8EEA-243FF4E6DCDC}"/>
                </a:ext>
              </a:extLst>
            </p:cNvPr>
            <p:cNvSpPr/>
            <p:nvPr/>
          </p:nvSpPr>
          <p:spPr>
            <a:xfrm>
              <a:off x="5635131" y="3082925"/>
              <a:ext cx="1586198" cy="928044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Generate Test Assertions</a:t>
              </a:r>
              <a:endParaRPr lang="en-US" sz="1400"/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D171245C-453A-49ED-A420-DD2F06174025}"/>
                </a:ext>
              </a:extLst>
            </p:cNvPr>
            <p:cNvCxnSpPr>
              <a:cxnSpLocks/>
            </p:cNvCxnSpPr>
            <p:nvPr/>
          </p:nvCxnSpPr>
          <p:spPr>
            <a:xfrm>
              <a:off x="5425557" y="3321050"/>
              <a:ext cx="204195" cy="1353"/>
            </a:xfrm>
            <a:prstGeom prst="straightConnector1">
              <a:avLst/>
            </a:prstGeom>
            <a:ln w="28575">
              <a:solidFill>
                <a:srgbClr val="008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A1DAF38D-6CCA-4535-8DE0-EE223BA29091}"/>
                </a:ext>
              </a:extLst>
            </p:cNvPr>
            <p:cNvCxnSpPr>
              <a:cxnSpLocks/>
            </p:cNvCxnSpPr>
            <p:nvPr/>
          </p:nvCxnSpPr>
          <p:spPr>
            <a:xfrm>
              <a:off x="5435084" y="3749675"/>
              <a:ext cx="194722" cy="1353"/>
            </a:xfrm>
            <a:prstGeom prst="straightConnector1">
              <a:avLst/>
            </a:prstGeom>
            <a:ln w="28575">
              <a:solidFill>
                <a:srgbClr val="008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: Top Corners One Rounded and One Snipped 21">
              <a:extLst>
                <a:ext uri="{FF2B5EF4-FFF2-40B4-BE49-F238E27FC236}">
                  <a16:creationId xmlns:a16="http://schemas.microsoft.com/office/drawing/2014/main" id="{04ADC6A2-BF29-4E6F-AA0F-6F7F32F0F101}"/>
                </a:ext>
              </a:extLst>
            </p:cNvPr>
            <p:cNvSpPr/>
            <p:nvPr/>
          </p:nvSpPr>
          <p:spPr>
            <a:xfrm>
              <a:off x="4196694" y="3063875"/>
              <a:ext cx="1207613" cy="487363"/>
            </a:xfrm>
            <a:prstGeom prst="snipRoundRect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>
                  <a:solidFill>
                    <a:srgbClr val="000000"/>
                  </a:solidFill>
                </a:rPr>
                <a:t>Source Analysis Values</a:t>
              </a:r>
              <a:endParaRPr lang="en-US" sz="1050"/>
            </a:p>
          </p:txBody>
        </p:sp>
        <p:sp>
          <p:nvSpPr>
            <p:cNvPr id="16" name="Rectangle: Top Corners One Rounded and One Snipped 23">
              <a:extLst>
                <a:ext uri="{FF2B5EF4-FFF2-40B4-BE49-F238E27FC236}">
                  <a16:creationId xmlns:a16="http://schemas.microsoft.com/office/drawing/2014/main" id="{F26B0984-B110-4540-91AF-E4FCCD4656E4}"/>
                </a:ext>
              </a:extLst>
            </p:cNvPr>
            <p:cNvSpPr/>
            <p:nvPr/>
          </p:nvSpPr>
          <p:spPr>
            <a:xfrm>
              <a:off x="4206220" y="3625850"/>
              <a:ext cx="1207613" cy="487363"/>
            </a:xfrm>
            <a:prstGeom prst="snipRoundRect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>
                  <a:solidFill>
                    <a:srgbClr val="000000"/>
                  </a:solidFill>
                </a:rPr>
                <a:t>Target Analysis Values</a:t>
              </a:r>
              <a:endParaRPr lang="en-US" sz="1050"/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D82D48D9-77FA-44B5-86BC-56567F6DECA5}"/>
                </a:ext>
              </a:extLst>
            </p:cNvPr>
            <p:cNvCxnSpPr>
              <a:cxnSpLocks/>
            </p:cNvCxnSpPr>
            <p:nvPr/>
          </p:nvCxnSpPr>
          <p:spPr>
            <a:xfrm>
              <a:off x="3977594" y="3311525"/>
              <a:ext cx="204195" cy="1353"/>
            </a:xfrm>
            <a:prstGeom prst="straightConnector1">
              <a:avLst/>
            </a:prstGeom>
            <a:ln w="28575">
              <a:solidFill>
                <a:srgbClr val="008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CBA9B53F-5276-46E9-8BB0-E03C560B3F53}"/>
                </a:ext>
              </a:extLst>
            </p:cNvPr>
            <p:cNvCxnSpPr>
              <a:cxnSpLocks/>
            </p:cNvCxnSpPr>
            <p:nvPr/>
          </p:nvCxnSpPr>
          <p:spPr>
            <a:xfrm>
              <a:off x="3977594" y="3854450"/>
              <a:ext cx="204195" cy="1353"/>
            </a:xfrm>
            <a:prstGeom prst="straightConnector1">
              <a:avLst/>
            </a:prstGeom>
            <a:ln w="28575">
              <a:solidFill>
                <a:srgbClr val="008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1568B497-E373-4EB5-AE37-007D69AA8AE3}"/>
                </a:ext>
              </a:extLst>
            </p:cNvPr>
            <p:cNvCxnSpPr>
              <a:cxnSpLocks/>
            </p:cNvCxnSpPr>
            <p:nvPr/>
          </p:nvCxnSpPr>
          <p:spPr>
            <a:xfrm>
              <a:off x="2184768" y="3340100"/>
              <a:ext cx="291669" cy="1353"/>
            </a:xfrm>
            <a:prstGeom prst="straightConnector1">
              <a:avLst/>
            </a:prstGeom>
            <a:ln w="28575">
              <a:solidFill>
                <a:srgbClr val="008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33AC1A7D-DC2F-42CB-8399-F26270FF9834}"/>
                </a:ext>
              </a:extLst>
            </p:cNvPr>
            <p:cNvCxnSpPr>
              <a:cxnSpLocks/>
            </p:cNvCxnSpPr>
            <p:nvPr/>
          </p:nvCxnSpPr>
          <p:spPr>
            <a:xfrm>
              <a:off x="2178068" y="3768267"/>
              <a:ext cx="291669" cy="1353"/>
            </a:xfrm>
            <a:prstGeom prst="straightConnector1">
              <a:avLst/>
            </a:prstGeom>
            <a:ln w="28575">
              <a:solidFill>
                <a:srgbClr val="008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Cloud Callout 4"/>
          <p:cNvSpPr/>
          <p:nvPr/>
        </p:nvSpPr>
        <p:spPr>
          <a:xfrm>
            <a:off x="3059723" y="1560511"/>
            <a:ext cx="2231363" cy="1194595"/>
          </a:xfrm>
          <a:prstGeom prst="cloudCallout">
            <a:avLst>
              <a:gd name="adj1" fmla="val -20456"/>
              <a:gd name="adj2" fmla="val 86052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ysClr val="windowText" lastClr="000000"/>
                </a:solidFill>
              </a:rPr>
              <a:t>Translator</a:t>
            </a:r>
          </a:p>
          <a:p>
            <a:pPr algn="ctr"/>
            <a:r>
              <a:rPr lang="en-US" sz="1400" b="1" dirty="0" smtClean="0">
                <a:solidFill>
                  <a:sysClr val="windowText" lastClr="000000"/>
                </a:solidFill>
              </a:rPr>
              <a:t> for </a:t>
            </a:r>
          </a:p>
          <a:p>
            <a:pPr algn="ctr"/>
            <a:r>
              <a:rPr lang="en-US" sz="1400" b="1" dirty="0" smtClean="0">
                <a:solidFill>
                  <a:sysClr val="windowText" lastClr="000000"/>
                </a:solidFill>
              </a:rPr>
              <a:t>SQL Dialects</a:t>
            </a:r>
            <a:endParaRPr lang="en-US" sz="14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52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Generate Analysis Queries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/>
          </a:bodyPr>
          <a:lstStyle/>
          <a:p>
            <a:r>
              <a:rPr lang="en-US" dirty="0"/>
              <a:t>For each of the mapping rows, generate analysis queries to check the balancing properties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Record count match</a:t>
            </a:r>
          </a:p>
          <a:p>
            <a:pPr marL="274320" lvl="1" indent="0">
              <a:buNone/>
            </a:pPr>
            <a:r>
              <a:rPr lang="en-US" sz="1600" dirty="0" smtClean="0"/>
              <a:t>Source </a:t>
            </a:r>
            <a:r>
              <a:rPr lang="en-US" sz="1600" dirty="0"/>
              <a:t>analysis </a:t>
            </a:r>
            <a:r>
              <a:rPr lang="en-US" sz="1600" dirty="0" smtClean="0"/>
              <a:t>query: </a:t>
            </a:r>
            <a:r>
              <a:rPr lang="en-US" sz="1600" i="1" dirty="0" smtClean="0"/>
              <a:t>SELECT COUNT(</a:t>
            </a:r>
            <a:r>
              <a:rPr lang="en-US" sz="1600" i="1" dirty="0"/>
              <a:t>Patient) Where </a:t>
            </a:r>
            <a:r>
              <a:rPr lang="en-US" sz="1600" i="1" dirty="0" err="1"/>
              <a:t>IsCurrent</a:t>
            </a:r>
            <a:r>
              <a:rPr lang="en-US" sz="1600" i="1" dirty="0"/>
              <a:t>=TRUE</a:t>
            </a:r>
          </a:p>
          <a:p>
            <a:pPr marL="274320" lvl="1" indent="0">
              <a:buNone/>
            </a:pPr>
            <a:r>
              <a:rPr lang="en-US" sz="1600" dirty="0"/>
              <a:t>Target analysis </a:t>
            </a:r>
            <a:r>
              <a:rPr lang="en-US" sz="1600" dirty="0" smtClean="0"/>
              <a:t>query: </a:t>
            </a:r>
            <a:r>
              <a:rPr lang="en-US" sz="1600" i="1" dirty="0" smtClean="0"/>
              <a:t>SELECT</a:t>
            </a:r>
            <a:r>
              <a:rPr lang="en-US" sz="1600" i="1" dirty="0"/>
              <a:t> </a:t>
            </a:r>
            <a:r>
              <a:rPr lang="en-US" sz="1600" i="1" dirty="0" smtClean="0"/>
              <a:t>COUNT(</a:t>
            </a:r>
            <a:r>
              <a:rPr lang="en-US" sz="1600" i="1" dirty="0"/>
              <a:t>Person)</a:t>
            </a:r>
          </a:p>
          <a:p>
            <a:r>
              <a:rPr lang="en-US" dirty="0" smtClean="0"/>
              <a:t>Attribute outlier </a:t>
            </a:r>
            <a:r>
              <a:rPr lang="en-US" dirty="0"/>
              <a:t>match</a:t>
            </a:r>
          </a:p>
          <a:p>
            <a:pPr marL="274320" lvl="1" indent="0">
              <a:buNone/>
            </a:pPr>
            <a:r>
              <a:rPr lang="en-US" sz="1600" dirty="0" smtClean="0"/>
              <a:t>Source </a:t>
            </a:r>
            <a:r>
              <a:rPr lang="en-US" sz="1600" dirty="0"/>
              <a:t>analysis </a:t>
            </a:r>
            <a:r>
              <a:rPr lang="en-US" sz="1600" dirty="0" smtClean="0"/>
              <a:t>query:</a:t>
            </a:r>
            <a:r>
              <a:rPr lang="en-US" sz="1600" dirty="0"/>
              <a:t> </a:t>
            </a:r>
            <a:r>
              <a:rPr lang="en-US" sz="1600" i="1" dirty="0" smtClean="0"/>
              <a:t>SELECT MIN/MAX(</a:t>
            </a:r>
            <a:r>
              <a:rPr lang="en-US" sz="1600" i="1" dirty="0" err="1"/>
              <a:t>Avg</a:t>
            </a:r>
            <a:r>
              <a:rPr lang="en-US" sz="1600" i="1" dirty="0"/>
              <a:t>(Weight) / (</a:t>
            </a:r>
            <a:r>
              <a:rPr lang="en-US" sz="1600" i="1" dirty="0" err="1"/>
              <a:t>Avg</a:t>
            </a:r>
            <a:r>
              <a:rPr lang="en-US" sz="1600" i="1" dirty="0"/>
              <a:t>(Height)^2) Where </a:t>
            </a:r>
            <a:r>
              <a:rPr lang="en-US" sz="1600" i="1" dirty="0" err="1"/>
              <a:t>IsCurrent</a:t>
            </a:r>
            <a:r>
              <a:rPr lang="en-US" sz="1600" i="1" dirty="0"/>
              <a:t>=TRUE</a:t>
            </a:r>
            <a:endParaRPr lang="en-US" sz="1600" i="1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sz="1600" dirty="0"/>
              <a:t>Target analysis </a:t>
            </a:r>
            <a:r>
              <a:rPr lang="en-US" sz="1600" dirty="0" smtClean="0"/>
              <a:t>query: </a:t>
            </a:r>
            <a:r>
              <a:rPr lang="en-US" sz="1600" i="1" dirty="0" smtClean="0"/>
              <a:t>SELECT MIN/MAX(</a:t>
            </a:r>
            <a:r>
              <a:rPr lang="en-US" sz="1600" i="1" dirty="0"/>
              <a:t>BMI)</a:t>
            </a:r>
          </a:p>
          <a:p>
            <a:pPr marL="274320" lvl="1" indent="0">
              <a:buNone/>
            </a:pPr>
            <a:endParaRPr lang="en-US" sz="1800" i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858032"/>
              </p:ext>
            </p:extLst>
          </p:nvPr>
        </p:nvGraphicFramePr>
        <p:xfrm>
          <a:off x="988259" y="2287996"/>
          <a:ext cx="7280640" cy="11125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47881">
                  <a:extLst>
                    <a:ext uri="{9D8B030D-6E8A-4147-A177-3AD203B41FA5}">
                      <a16:colId xmlns:a16="http://schemas.microsoft.com/office/drawing/2014/main" val="1487595903"/>
                    </a:ext>
                  </a:extLst>
                </a:gridCol>
                <a:gridCol w="739352">
                  <a:extLst>
                    <a:ext uri="{9D8B030D-6E8A-4147-A177-3AD203B41FA5}">
                      <a16:colId xmlns:a16="http://schemas.microsoft.com/office/drawing/2014/main" val="1714910124"/>
                    </a:ext>
                  </a:extLst>
                </a:gridCol>
                <a:gridCol w="862642">
                  <a:extLst>
                    <a:ext uri="{9D8B030D-6E8A-4147-A177-3AD203B41FA5}">
                      <a16:colId xmlns:a16="http://schemas.microsoft.com/office/drawing/2014/main" val="1966058575"/>
                    </a:ext>
                  </a:extLst>
                </a:gridCol>
                <a:gridCol w="1000663">
                  <a:extLst>
                    <a:ext uri="{9D8B030D-6E8A-4147-A177-3AD203B41FA5}">
                      <a16:colId xmlns:a16="http://schemas.microsoft.com/office/drawing/2014/main" val="122658186"/>
                    </a:ext>
                  </a:extLst>
                </a:gridCol>
                <a:gridCol w="1051547">
                  <a:extLst>
                    <a:ext uri="{9D8B030D-6E8A-4147-A177-3AD203B41FA5}">
                      <a16:colId xmlns:a16="http://schemas.microsoft.com/office/drawing/2014/main" val="3770826312"/>
                    </a:ext>
                  </a:extLst>
                </a:gridCol>
                <a:gridCol w="993684">
                  <a:extLst>
                    <a:ext uri="{9D8B030D-6E8A-4147-A177-3AD203B41FA5}">
                      <a16:colId xmlns:a16="http://schemas.microsoft.com/office/drawing/2014/main" val="1658486041"/>
                    </a:ext>
                  </a:extLst>
                </a:gridCol>
                <a:gridCol w="1784871">
                  <a:extLst>
                    <a:ext uri="{9D8B030D-6E8A-4147-A177-3AD203B41FA5}">
                      <a16:colId xmlns:a16="http://schemas.microsoft.com/office/drawing/2014/main" val="11851430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900"/>
                        <a:t>Source 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Table 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Source Attribute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Attribute 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Target</a:t>
                      </a:r>
                      <a:r>
                        <a:rPr lang="en-US" sz="900" baseline="0"/>
                        <a:t> Table</a:t>
                      </a: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Target Attribute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Selection Condition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130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900"/>
                        <a:t>[0] Patient</a:t>
                      </a:r>
                    </a:p>
                    <a:p>
                      <a:r>
                        <a:rPr lang="en-US" sz="900"/>
                        <a:t>[1]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Left join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err="1"/>
                        <a:t>Address_Key</a:t>
                      </a: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err="1"/>
                        <a:t>Location_id</a:t>
                      </a:r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aseline="0" err="1"/>
                        <a:t>IsCurrent</a:t>
                      </a:r>
                      <a:r>
                        <a:rPr lang="en-US" sz="900" baseline="0"/>
                        <a:t>=TRUE  and </a:t>
                      </a:r>
                      <a:r>
                        <a:rPr lang="en-US" sz="900"/>
                        <a:t>Year&gt;2000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915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900"/>
                        <a:t>Patient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[0] Weight</a:t>
                      </a:r>
                    </a:p>
                    <a:p>
                      <a:r>
                        <a:rPr lang="en-US" sz="900"/>
                        <a:t>[1] Height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err="1"/>
                        <a:t>Avg</a:t>
                      </a:r>
                      <a:r>
                        <a:rPr lang="en-US" sz="900" dirty="0"/>
                        <a:t>(Weight)/ </a:t>
                      </a:r>
                      <a:r>
                        <a:rPr lang="en-US" sz="900" dirty="0" err="1"/>
                        <a:t>Avg</a:t>
                      </a:r>
                      <a:r>
                        <a:rPr lang="en-US" sz="900" dirty="0"/>
                        <a:t>(Height)^2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/>
                        <a:t>BMI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err="1"/>
                        <a:t>IsCurrent</a:t>
                      </a:r>
                      <a:r>
                        <a:rPr lang="en-US" sz="900" baseline="0" dirty="0"/>
                        <a:t>=TRUE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137753"/>
                  </a:ext>
                </a:extLst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903744" y="2655998"/>
            <a:ext cx="7449670" cy="376517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903744" y="3044361"/>
            <a:ext cx="7449670" cy="376517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1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Generate Test Assertions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Compare </a:t>
            </a:r>
            <a:r>
              <a:rPr lang="en-US" dirty="0"/>
              <a:t>the analysis values in the source with the ones in the </a:t>
            </a:r>
            <a:r>
              <a:rPr lang="en-US" dirty="0" smtClean="0"/>
              <a:t>target</a:t>
            </a:r>
          </a:p>
          <a:p>
            <a:pPr algn="just"/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Store </a:t>
            </a:r>
            <a:r>
              <a:rPr lang="en-US" dirty="0"/>
              <a:t>the mismatches in a test result </a:t>
            </a:r>
            <a:r>
              <a:rPr lang="en-US" dirty="0" smtClean="0"/>
              <a:t>table</a:t>
            </a:r>
          </a:p>
          <a:p>
            <a:pPr marL="594360" lvl="2" indent="0">
              <a:buNone/>
            </a:pPr>
            <a:endParaRPr lang="en-US" sz="1400" i="1" dirty="0" smtClean="0"/>
          </a:p>
          <a:p>
            <a:pPr marL="594360" lvl="2" indent="0">
              <a:buNone/>
            </a:pPr>
            <a:endParaRPr lang="en-US" sz="1400" i="1" dirty="0"/>
          </a:p>
          <a:p>
            <a:pPr marL="594360" lvl="2" indent="0">
              <a:buNone/>
            </a:pPr>
            <a:endParaRPr lang="en-US" sz="1400" i="1" dirty="0" smtClean="0">
              <a:solidFill>
                <a:schemeClr val="tx2"/>
              </a:solidFill>
            </a:endParaRPr>
          </a:p>
          <a:p>
            <a:pPr marL="594360" lvl="2" indent="0">
              <a:buNone/>
            </a:pPr>
            <a:endParaRPr lang="en-US" sz="1400" i="1" dirty="0" smtClean="0">
              <a:solidFill>
                <a:schemeClr val="tx2"/>
              </a:solidFill>
            </a:endParaRPr>
          </a:p>
          <a:p>
            <a:pPr marL="594360" lvl="2" indent="0">
              <a:buNone/>
            </a:pPr>
            <a:endParaRPr lang="en-US" sz="1400" dirty="0">
              <a:solidFill>
                <a:schemeClr val="tx2"/>
              </a:solidFill>
            </a:endParaRPr>
          </a:p>
          <a:p>
            <a:pPr marL="594360" lvl="2" indent="0">
              <a:buNone/>
            </a:pPr>
            <a:endParaRPr lang="en-US" sz="1400" dirty="0" smtClean="0">
              <a:solidFill>
                <a:schemeClr val="tx2"/>
              </a:solidFill>
            </a:endParaRPr>
          </a:p>
          <a:p>
            <a:pPr marL="594360" lvl="2" indent="0">
              <a:buNone/>
            </a:pPr>
            <a:endParaRPr lang="en-US" sz="1400" dirty="0">
              <a:solidFill>
                <a:schemeClr val="tx2"/>
              </a:solidFill>
            </a:endParaRPr>
          </a:p>
          <a:p>
            <a:pPr marL="594360" lvl="2" indent="0">
              <a:buNone/>
            </a:pPr>
            <a:endParaRPr lang="en-US" sz="1600" dirty="0">
              <a:solidFill>
                <a:schemeClr val="tx2"/>
              </a:solidFill>
            </a:endParaRPr>
          </a:p>
          <a:p>
            <a:pPr marL="594360" lvl="2" indent="0">
              <a:buNone/>
            </a:pPr>
            <a:endParaRPr lang="en-US" sz="1600" dirty="0" smtClean="0">
              <a:solidFill>
                <a:schemeClr val="tx2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80788"/>
              </p:ext>
            </p:extLst>
          </p:nvPr>
        </p:nvGraphicFramePr>
        <p:xfrm>
          <a:off x="1157463" y="5259271"/>
          <a:ext cx="7125168" cy="73148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43310">
                  <a:extLst>
                    <a:ext uri="{9D8B030D-6E8A-4147-A177-3AD203B41FA5}">
                      <a16:colId xmlns:a16="http://schemas.microsoft.com/office/drawing/2014/main" val="1487595903"/>
                    </a:ext>
                  </a:extLst>
                </a:gridCol>
                <a:gridCol w="5881858">
                  <a:extLst>
                    <a:ext uri="{9D8B030D-6E8A-4147-A177-3AD203B41FA5}">
                      <a16:colId xmlns:a16="http://schemas.microsoft.com/office/drawing/2014/main" val="1966058575"/>
                    </a:ext>
                  </a:extLst>
                </a:gridCol>
              </a:tblGrid>
              <a:tr h="36064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Assertion 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130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Record count </a:t>
                      </a:r>
                      <a:r>
                        <a:rPr kumimoji="0" lang="en-US" sz="1200" kern="1200" dirty="0"/>
                        <a:t>mismatch</a:t>
                      </a:r>
                      <a:r>
                        <a:rPr lang="en-US" sz="1200" dirty="0"/>
                        <a:t>:</a:t>
                      </a:r>
                      <a:r>
                        <a:rPr lang="en-US" sz="1200" baseline="0" dirty="0"/>
                        <a:t> Person VS Patient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21168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895326"/>
              </p:ext>
            </p:extLst>
          </p:nvPr>
        </p:nvGraphicFramePr>
        <p:xfrm>
          <a:off x="1157463" y="2234976"/>
          <a:ext cx="7125168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562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62584">
                  <a:extLst>
                    <a:ext uri="{9D8B030D-6E8A-4147-A177-3AD203B41FA5}">
                      <a16:colId xmlns:a16="http://schemas.microsoft.com/office/drawing/2014/main" val="544644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Source_analysis_value</a:t>
                      </a:r>
                      <a:endParaRPr lang="en-US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Target_analysis_value</a:t>
                      </a:r>
                      <a:endParaRPr lang="en-US" sz="12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 COUNT(Patient) Where (</a:t>
                      </a:r>
                      <a:r>
                        <a:rPr lang="en-US" sz="1200" dirty="0" err="1" smtClean="0"/>
                        <a:t>IsCurrent</a:t>
                      </a:r>
                      <a:r>
                        <a:rPr lang="en-US" sz="1200" dirty="0" smtClean="0"/>
                        <a:t>=TRUE)</a:t>
                      </a:r>
                      <a:endParaRPr lang="en-US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COUNT(Person) </a:t>
                      </a:r>
                      <a:endParaRPr lang="en-US" sz="1200" i="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91625" y="3169301"/>
            <a:ext cx="3801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Test assertion for record count match: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1091625" y="4923439"/>
            <a:ext cx="3801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Test result table: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157463" y="3518104"/>
            <a:ext cx="7125168" cy="738664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/>
              <a:t>If </a:t>
            </a:r>
            <a:r>
              <a:rPr lang="en-US" sz="1400" i="1" dirty="0" err="1"/>
              <a:t>S</a:t>
            </a:r>
            <a:r>
              <a:rPr lang="en-US" sz="1400" i="1" dirty="0" err="1" smtClean="0"/>
              <a:t>ource_analysis_value</a:t>
            </a:r>
            <a:r>
              <a:rPr lang="en-US" sz="1400" i="1" dirty="0" smtClean="0"/>
              <a:t> &gt; </a:t>
            </a:r>
            <a:r>
              <a:rPr lang="en-US" sz="1400" i="1" dirty="0" err="1" smtClean="0"/>
              <a:t>Target_analysis_value</a:t>
            </a:r>
            <a:r>
              <a:rPr lang="en-US" sz="1400" i="1" dirty="0"/>
              <a:t>  t</a:t>
            </a:r>
            <a:r>
              <a:rPr lang="en-US" sz="1400" i="1" dirty="0" smtClean="0"/>
              <a:t>hen </a:t>
            </a:r>
          </a:p>
          <a:p>
            <a:pPr lvl="1"/>
            <a:r>
              <a:rPr lang="en-US" sz="1400" i="1" dirty="0" err="1" smtClean="0"/>
              <a:t>Assertion_id</a:t>
            </a:r>
            <a:r>
              <a:rPr lang="en-US" sz="1400" i="1" dirty="0" smtClean="0"/>
              <a:t>=100 </a:t>
            </a:r>
            <a:r>
              <a:rPr lang="en-US" sz="1400" i="1" dirty="0"/>
              <a:t>and </a:t>
            </a:r>
            <a:endParaRPr lang="en-US" sz="1400" i="1" dirty="0" smtClean="0"/>
          </a:p>
          <a:p>
            <a:pPr lvl="1"/>
            <a:r>
              <a:rPr lang="en-US" sz="1400" i="1" dirty="0" smtClean="0"/>
              <a:t>Description</a:t>
            </a:r>
            <a:r>
              <a:rPr lang="en-US" sz="1400" i="1" dirty="0"/>
              <a:t>=“Record count mismatch: </a:t>
            </a:r>
            <a:r>
              <a:rPr lang="en-US" sz="1400" i="1" dirty="0" err="1"/>
              <a:t>target_table</a:t>
            </a:r>
            <a:r>
              <a:rPr lang="en-US" sz="1400" i="1" dirty="0"/>
              <a:t> VS </a:t>
            </a:r>
            <a:r>
              <a:rPr lang="en-US" sz="1400" i="1" dirty="0" err="1"/>
              <a:t>source_table</a:t>
            </a:r>
            <a:r>
              <a:rPr lang="en-US" sz="1400" i="1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584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Empirical Evaluation Objectives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Validation of ETL scripts</a:t>
            </a:r>
          </a:p>
          <a:p>
            <a:r>
              <a:rPr lang="en-US"/>
              <a:t>Evaluation of fault finding ability of assertions</a:t>
            </a:r>
          </a:p>
        </p:txBody>
      </p:sp>
    </p:spTree>
    <p:extLst>
      <p:ext uri="{BB962C8B-B14F-4D97-AF65-F5344CB8AC3E}">
        <p14:creationId xmlns:p14="http://schemas.microsoft.com/office/powerpoint/2010/main" val="321119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Validation of ETL Scripts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29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/>
              <a:t>Goal: </a:t>
            </a:r>
            <a:r>
              <a:rPr lang="en-US" dirty="0"/>
              <a:t>Demonstrate that the ETL in the health data warehouse is correct with respect to the assertions</a:t>
            </a:r>
          </a:p>
          <a:p>
            <a:pPr marL="0" indent="0" algn="just">
              <a:buNone/>
            </a:pPr>
            <a:r>
              <a:rPr lang="en-US" b="1" dirty="0"/>
              <a:t>Question:</a:t>
            </a:r>
            <a:r>
              <a:rPr lang="en-US" dirty="0"/>
              <a:t> Do test assertions find faults that were previously undetected by the original developers?</a:t>
            </a:r>
          </a:p>
          <a:p>
            <a:pPr marL="0" indent="0" algn="just">
              <a:buNone/>
            </a:pPr>
            <a:r>
              <a:rPr lang="en-US" b="1" dirty="0"/>
              <a:t>Metric:</a:t>
            </a:r>
            <a:r>
              <a:rPr lang="en-US" dirty="0"/>
              <a:t> Number of faults detected by the assertions</a:t>
            </a:r>
          </a:p>
          <a:p>
            <a:pPr algn="just"/>
            <a:endParaRPr lang="en-US" sz="6800" dirty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05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Warehouse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635385" cy="237822"/>
          </a:xfrm>
        </p:spPr>
        <p:txBody>
          <a:bodyPr/>
          <a:lstStyle/>
          <a:p>
            <a:fld id="{330EA680-D336-4FF7-8B7A-9848BB0A1C32}" type="slidenum">
              <a:rPr lang="en-US" smtClean="0"/>
              <a:t>3</a:t>
            </a:fld>
            <a:endParaRPr lang="en-US" dirty="0"/>
          </a:p>
        </p:txBody>
      </p:sp>
      <p:sp>
        <p:nvSpPr>
          <p:cNvPr id="2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Help researchers and analyzers:</a:t>
            </a:r>
          </a:p>
          <a:p>
            <a:pPr lvl="1" algn="just"/>
            <a:r>
              <a:rPr lang="en-US" sz="2000" dirty="0"/>
              <a:t>M</a:t>
            </a:r>
            <a:r>
              <a:rPr lang="en-US" sz="2000" dirty="0" smtClean="0"/>
              <a:t>ake </a:t>
            </a:r>
            <a:r>
              <a:rPr lang="en-US" sz="2000" dirty="0"/>
              <a:t>accurate analysis and decisions</a:t>
            </a:r>
          </a:p>
          <a:p>
            <a:pPr lvl="1" algn="just"/>
            <a:r>
              <a:rPr lang="en-US" sz="2000" dirty="0"/>
              <a:t>F</a:t>
            </a:r>
            <a:r>
              <a:rPr lang="en-US" sz="2000" dirty="0" smtClean="0"/>
              <a:t>ind </a:t>
            </a:r>
            <a:r>
              <a:rPr lang="en-US" sz="2000" dirty="0"/>
              <a:t>precise patterns and trends in </a:t>
            </a:r>
            <a:r>
              <a:rPr lang="en-US" sz="2000" dirty="0" smtClean="0"/>
              <a:t>data</a:t>
            </a:r>
            <a:endParaRPr lang="en-US" dirty="0"/>
          </a:p>
        </p:txBody>
      </p:sp>
      <p:sp>
        <p:nvSpPr>
          <p:cNvPr id="27" name="CustomShape 1"/>
          <p:cNvSpPr/>
          <p:nvPr/>
        </p:nvSpPr>
        <p:spPr>
          <a:xfrm>
            <a:off x="716143" y="2458180"/>
            <a:ext cx="7782569" cy="3864487"/>
          </a:xfrm>
          <a:prstGeom prst="rect">
            <a:avLst/>
          </a:prstGeom>
          <a:noFill/>
          <a:ln w="12600">
            <a:solidFill>
              <a:srgbClr val="0099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" name="CustomShape 2"/>
          <p:cNvSpPr/>
          <p:nvPr/>
        </p:nvSpPr>
        <p:spPr>
          <a:xfrm>
            <a:off x="6765963" y="2506069"/>
            <a:ext cx="1644498" cy="3722028"/>
          </a:xfrm>
          <a:prstGeom prst="flowChartAlternateProcess">
            <a:avLst/>
          </a:prstGeom>
          <a:solidFill>
            <a:srgbClr val="FFFFFF"/>
          </a:solidFill>
          <a:ln w="12600">
            <a:solidFill>
              <a:srgbClr val="3465A4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6120" tIns="51120" rIns="96120" bIns="51120"/>
          <a:lstStyle/>
          <a:p>
            <a:pPr algn="ctr">
              <a:lnSpc>
                <a:spcPct val="100000"/>
              </a:lnSpc>
            </a:pPr>
            <a:r>
              <a:rPr lang="en-US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Front-end Applications</a:t>
            </a:r>
            <a:endParaRPr lang="en-US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Analysis Tools</a:t>
            </a:r>
            <a:endParaRPr lang="en-US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2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en-US" sz="12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en-US" sz="12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Decision </a:t>
            </a:r>
            <a:r>
              <a:rPr lang="en-US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Support </a:t>
            </a:r>
            <a:r>
              <a:rPr lang="en-US" sz="12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Tools</a:t>
            </a:r>
          </a:p>
          <a:p>
            <a:pPr algn="ctr">
              <a:lnSpc>
                <a:spcPct val="100000"/>
              </a:lnSpc>
            </a:pPr>
            <a:endParaRPr lang="en-US" sz="12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en-US" sz="12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2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Analysis on</a:t>
            </a:r>
          </a:p>
          <a:p>
            <a:pPr algn="ctr">
              <a:lnSpc>
                <a:spcPct val="100000"/>
              </a:lnSpc>
            </a:pPr>
            <a:r>
              <a:rPr lang="en-US" sz="12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</a:t>
            </a:r>
            <a:r>
              <a:rPr lang="en-US" sz="12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rugs</a:t>
            </a:r>
            <a:r>
              <a:rPr lang="en-US" sz="1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and</a:t>
            </a:r>
            <a:r>
              <a:rPr lang="en-US" sz="12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treatments</a:t>
            </a:r>
            <a:endParaRPr lang="en-US" sz="12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CustomShape 3"/>
          <p:cNvSpPr/>
          <p:nvPr/>
        </p:nvSpPr>
        <p:spPr>
          <a:xfrm>
            <a:off x="765103" y="2506069"/>
            <a:ext cx="1376410" cy="3722027"/>
          </a:xfrm>
          <a:prstGeom prst="flowChartAlternateProcess">
            <a:avLst/>
          </a:prstGeom>
          <a:solidFill>
            <a:srgbClr val="FFFFFF"/>
          </a:solidFill>
          <a:ln w="12600">
            <a:solidFill>
              <a:srgbClr val="CC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6120" tIns="51120" rIns="96120" bIns="51120"/>
          <a:lstStyle/>
          <a:p>
            <a:pPr algn="ctr"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Source Area</a:t>
            </a:r>
          </a:p>
          <a:p>
            <a:pPr algn="ctr">
              <a:lnSpc>
                <a:spcPct val="100000"/>
              </a:lnSpc>
            </a:pPr>
            <a:endParaRPr lang="en-US" sz="1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ctr">
              <a:lnSpc>
                <a:spcPct val="100000"/>
              </a:lnSpc>
            </a:pPr>
            <a:endParaRPr lang="en-US" sz="1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ctr">
              <a:lnSpc>
                <a:spcPct val="100000"/>
              </a:lnSpc>
            </a:pPr>
            <a:endParaRPr lang="en-US" sz="1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ctr">
              <a:lnSpc>
                <a:spcPct val="100000"/>
              </a:lnSpc>
            </a:pPr>
            <a:endParaRPr lang="en-US" sz="1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ctr">
              <a:lnSpc>
                <a:spcPct val="100000"/>
              </a:lnSpc>
            </a:pPr>
            <a:endParaRPr lang="en-US" sz="1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ctr">
              <a:lnSpc>
                <a:spcPct val="100000"/>
              </a:lnSpc>
            </a:pPr>
            <a:r>
              <a:rPr lang="en-US" sz="1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Relational/non-relational</a:t>
            </a:r>
          </a:p>
          <a:p>
            <a:pPr algn="ctr">
              <a:lnSpc>
                <a:spcPct val="100000"/>
              </a:lnSpc>
            </a:pPr>
            <a:r>
              <a:rPr lang="en-US" sz="1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database</a:t>
            </a:r>
          </a:p>
          <a:p>
            <a:pPr algn="ctr">
              <a:lnSpc>
                <a:spcPct val="100000"/>
              </a:lnSpc>
            </a:pPr>
            <a:endParaRPr lang="en-US" sz="1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ctr">
              <a:lnSpc>
                <a:spcPct val="100000"/>
              </a:lnSpc>
            </a:pPr>
            <a:endParaRPr lang="en-US" sz="1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ctr">
              <a:lnSpc>
                <a:spcPct val="100000"/>
              </a:lnSpc>
            </a:pPr>
            <a:endParaRPr lang="en-US" sz="1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ctr">
              <a:lnSpc>
                <a:spcPct val="100000"/>
              </a:lnSpc>
            </a:pPr>
            <a:endParaRPr lang="en-US" sz="1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ctr">
              <a:lnSpc>
                <a:spcPct val="100000"/>
              </a:lnSpc>
            </a:pPr>
            <a:endParaRPr lang="en-US" sz="1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ctr">
              <a:lnSpc>
                <a:spcPct val="100000"/>
              </a:lnSpc>
            </a:pPr>
            <a:r>
              <a:rPr lang="en-US" sz="1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XML file</a:t>
            </a:r>
          </a:p>
          <a:p>
            <a:pPr algn="ctr">
              <a:lnSpc>
                <a:spcPct val="100000"/>
              </a:lnSpc>
            </a:pPr>
            <a:endParaRPr lang="en-US" sz="1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ctr">
              <a:lnSpc>
                <a:spcPct val="100000"/>
              </a:lnSpc>
            </a:pPr>
            <a:endParaRPr lang="en-US" sz="1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ctr">
              <a:lnSpc>
                <a:spcPct val="100000"/>
              </a:lnSpc>
            </a:pPr>
            <a:endParaRPr lang="en-US" sz="1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ctr">
              <a:lnSpc>
                <a:spcPct val="100000"/>
              </a:lnSpc>
            </a:pPr>
            <a:endParaRPr lang="en-US" sz="1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ctr">
              <a:lnSpc>
                <a:spcPct val="100000"/>
              </a:lnSpc>
            </a:pPr>
            <a:endParaRPr lang="en-US" sz="1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ctr">
              <a:lnSpc>
                <a:spcPct val="100000"/>
              </a:lnSpc>
            </a:pPr>
            <a:r>
              <a:rPr lang="en-US" sz="1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CSV </a:t>
            </a:r>
            <a:r>
              <a:rPr lang="en-US" sz="1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file</a:t>
            </a:r>
          </a:p>
          <a:p>
            <a:pPr algn="ctr">
              <a:lnSpc>
                <a:spcPct val="100000"/>
              </a:lnSpc>
            </a:pPr>
            <a:endParaRPr lang="en-US" sz="1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ctr">
              <a:lnSpc>
                <a:spcPct val="100000"/>
              </a:lnSpc>
            </a:pPr>
            <a:r>
              <a:rPr lang="en-US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Hospitals</a:t>
            </a:r>
            <a:endParaRPr lang="en-US" sz="1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ctr">
              <a:lnSpc>
                <a:spcPct val="100000"/>
              </a:lnSpc>
            </a:pPr>
            <a:endParaRPr lang="en-US" sz="1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ctr">
              <a:lnSpc>
                <a:spcPct val="100000"/>
              </a:lnSpc>
            </a:pPr>
            <a:endParaRPr lang="en-US" sz="1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ctr">
              <a:lnSpc>
                <a:spcPct val="100000"/>
              </a:lnSpc>
            </a:pPr>
            <a:endParaRPr lang="en-US" sz="1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ctr">
              <a:lnSpc>
                <a:spcPct val="100000"/>
              </a:lnSpc>
            </a:pPr>
            <a:endParaRPr lang="en-US" sz="1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ctr">
              <a:lnSpc>
                <a:spcPct val="100000"/>
              </a:lnSpc>
            </a:pPr>
            <a:endParaRPr lang="en-US" sz="1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0" name="Picture 29"/>
          <p:cNvPicPr/>
          <p:nvPr/>
        </p:nvPicPr>
        <p:blipFill>
          <a:blip r:embed="rId3"/>
          <a:stretch/>
        </p:blipFill>
        <p:spPr>
          <a:xfrm>
            <a:off x="1056082" y="2952096"/>
            <a:ext cx="673668" cy="635751"/>
          </a:xfrm>
          <a:prstGeom prst="rect">
            <a:avLst/>
          </a:prstGeom>
          <a:ln>
            <a:noFill/>
          </a:ln>
        </p:spPr>
      </p:pic>
      <p:sp>
        <p:nvSpPr>
          <p:cNvPr id="31" name="CustomShape 4"/>
          <p:cNvSpPr/>
          <p:nvPr/>
        </p:nvSpPr>
        <p:spPr>
          <a:xfrm>
            <a:off x="4379070" y="3441614"/>
            <a:ext cx="1732161" cy="184475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2" name="Picture 31"/>
          <p:cNvPicPr/>
          <p:nvPr/>
        </p:nvPicPr>
        <p:blipFill>
          <a:blip r:embed="rId5"/>
          <a:stretch/>
        </p:blipFill>
        <p:spPr>
          <a:xfrm>
            <a:off x="4968390" y="3633494"/>
            <a:ext cx="786589" cy="753258"/>
          </a:xfrm>
          <a:prstGeom prst="rect">
            <a:avLst/>
          </a:prstGeom>
          <a:ln>
            <a:noFill/>
          </a:ln>
        </p:spPr>
      </p:pic>
      <p:sp>
        <p:nvSpPr>
          <p:cNvPr id="33" name="CustomShape 5"/>
          <p:cNvSpPr/>
          <p:nvPr/>
        </p:nvSpPr>
        <p:spPr>
          <a:xfrm>
            <a:off x="716143" y="4515590"/>
            <a:ext cx="1180627" cy="3038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" name="CustomShape 7"/>
          <p:cNvSpPr/>
          <p:nvPr/>
        </p:nvSpPr>
        <p:spPr>
          <a:xfrm>
            <a:off x="4261350" y="3033734"/>
            <a:ext cx="1962165" cy="2626944"/>
          </a:xfrm>
          <a:prstGeom prst="flowChartAlternateProcess">
            <a:avLst/>
          </a:prstGeom>
          <a:noFill/>
          <a:ln w="19080">
            <a:solidFill>
              <a:srgbClr val="FF99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9360" tIns="54360" rIns="99360" bIns="54360"/>
          <a:lstStyle/>
          <a:p>
            <a:pPr algn="ctr">
              <a:lnSpc>
                <a:spcPct val="100000"/>
              </a:lnSpc>
            </a:pPr>
            <a:r>
              <a:rPr lang="en-US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Health Data Warehouse</a:t>
            </a:r>
          </a:p>
          <a:p>
            <a:pPr algn="ctr">
              <a:lnSpc>
                <a:spcPct val="100000"/>
              </a:lnSpc>
            </a:pPr>
            <a:endParaRPr lang="en-US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en-US" sz="14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en-US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en-US" sz="14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en-US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en-US" sz="14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en-US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en-US" sz="14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en-US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en-US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Google </a:t>
            </a:r>
            <a:r>
              <a:rPr lang="en-US" sz="14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BigQuery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CustomShape 8"/>
          <p:cNvSpPr/>
          <p:nvPr/>
        </p:nvSpPr>
        <p:spPr>
          <a:xfrm>
            <a:off x="2240629" y="3633494"/>
            <a:ext cx="1942255" cy="1338176"/>
          </a:xfrm>
          <a:custGeom>
            <a:avLst/>
            <a:gdLst/>
            <a:ahLst/>
            <a:cxnLst/>
            <a:rect l="l" t="t" r="r" b="b"/>
            <a:pathLst>
              <a:path w="6539" h="5399">
                <a:moveTo>
                  <a:pt x="0" y="1349"/>
                </a:moveTo>
                <a:lnTo>
                  <a:pt x="4903" y="1349"/>
                </a:lnTo>
                <a:lnTo>
                  <a:pt x="4903" y="0"/>
                </a:lnTo>
                <a:lnTo>
                  <a:pt x="6538" y="2699"/>
                </a:lnTo>
                <a:lnTo>
                  <a:pt x="4903" y="5398"/>
                </a:lnTo>
                <a:lnTo>
                  <a:pt x="4903" y="4048"/>
                </a:lnTo>
                <a:lnTo>
                  <a:pt x="0" y="4048"/>
                </a:lnTo>
                <a:lnTo>
                  <a:pt x="0" y="1349"/>
                </a:lnTo>
              </a:path>
            </a:pathLst>
          </a:custGeom>
          <a:solidFill>
            <a:srgbClr val="B2B2B2"/>
          </a:solidFill>
          <a:ln>
            <a:solidFill>
              <a:srgbClr val="666666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" name="CustomShape 9"/>
          <p:cNvSpPr/>
          <p:nvPr/>
        </p:nvSpPr>
        <p:spPr>
          <a:xfrm>
            <a:off x="2270909" y="4029910"/>
            <a:ext cx="413948" cy="563480"/>
          </a:xfrm>
          <a:custGeom>
            <a:avLst/>
            <a:gdLst/>
            <a:ahLst/>
            <a:cxnLst/>
            <a:rect l="l" t="t" r="r" b="b"/>
            <a:pathLst>
              <a:path w="1396" h="2099">
                <a:moveTo>
                  <a:pt x="232" y="0"/>
                </a:moveTo>
                <a:cubicBezTo>
                  <a:pt x="116" y="0"/>
                  <a:pt x="0" y="116"/>
                  <a:pt x="0" y="232"/>
                </a:cubicBezTo>
                <a:lnTo>
                  <a:pt x="0" y="1865"/>
                </a:lnTo>
                <a:cubicBezTo>
                  <a:pt x="0" y="1981"/>
                  <a:pt x="116" y="2098"/>
                  <a:pt x="232" y="2098"/>
                </a:cubicBezTo>
                <a:lnTo>
                  <a:pt x="1162" y="2098"/>
                </a:lnTo>
                <a:cubicBezTo>
                  <a:pt x="1278" y="2098"/>
                  <a:pt x="1395" y="1981"/>
                  <a:pt x="1395" y="1865"/>
                </a:cubicBezTo>
                <a:lnTo>
                  <a:pt x="1395" y="232"/>
                </a:lnTo>
                <a:cubicBezTo>
                  <a:pt x="1395" y="116"/>
                  <a:pt x="1278" y="0"/>
                  <a:pt x="1162" y="0"/>
                </a:cubicBezTo>
                <a:lnTo>
                  <a:pt x="232" y="0"/>
                </a:lnTo>
              </a:path>
            </a:pathLst>
          </a:custGeom>
          <a:solidFill>
            <a:srgbClr val="009933"/>
          </a:solidFill>
          <a:ln w="1260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6120" tIns="51120" rIns="96120" bIns="51120" anchor="ctr"/>
          <a:lstStyle/>
          <a:p>
            <a:pPr algn="ctr">
              <a:lnSpc>
                <a:spcPct val="100000"/>
              </a:lnSpc>
            </a:pPr>
            <a:r>
              <a:rPr lang="en-US" sz="48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E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CustomShape 10"/>
          <p:cNvSpPr/>
          <p:nvPr/>
        </p:nvSpPr>
        <p:spPr>
          <a:xfrm>
            <a:off x="2781182" y="4019720"/>
            <a:ext cx="414542" cy="573670"/>
          </a:xfrm>
          <a:custGeom>
            <a:avLst/>
            <a:gdLst/>
            <a:ahLst/>
            <a:cxnLst/>
            <a:rect l="l" t="t" r="r" b="b"/>
            <a:pathLst>
              <a:path w="1398" h="2099">
                <a:moveTo>
                  <a:pt x="232" y="0"/>
                </a:moveTo>
                <a:cubicBezTo>
                  <a:pt x="116" y="0"/>
                  <a:pt x="0" y="116"/>
                  <a:pt x="0" y="232"/>
                </a:cubicBezTo>
                <a:lnTo>
                  <a:pt x="0" y="1865"/>
                </a:lnTo>
                <a:cubicBezTo>
                  <a:pt x="0" y="1981"/>
                  <a:pt x="116" y="2098"/>
                  <a:pt x="232" y="2098"/>
                </a:cubicBezTo>
                <a:lnTo>
                  <a:pt x="1164" y="2098"/>
                </a:lnTo>
                <a:cubicBezTo>
                  <a:pt x="1280" y="2098"/>
                  <a:pt x="1397" y="1981"/>
                  <a:pt x="1397" y="1865"/>
                </a:cubicBezTo>
                <a:lnTo>
                  <a:pt x="1397" y="232"/>
                </a:lnTo>
                <a:cubicBezTo>
                  <a:pt x="1397" y="116"/>
                  <a:pt x="1280" y="0"/>
                  <a:pt x="1164" y="0"/>
                </a:cubicBezTo>
                <a:lnTo>
                  <a:pt x="232" y="0"/>
                </a:lnTo>
              </a:path>
            </a:pathLst>
          </a:custGeom>
          <a:solidFill>
            <a:srgbClr val="FF66FF"/>
          </a:solidFill>
          <a:ln w="1260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6120" tIns="51120" rIns="96120" bIns="51120" anchor="ctr"/>
          <a:lstStyle/>
          <a:p>
            <a:pPr algn="ctr">
              <a:lnSpc>
                <a:spcPct val="100000"/>
              </a:lnSpc>
            </a:pPr>
            <a:r>
              <a:rPr lang="en-US" sz="48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T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CustomShape 11"/>
          <p:cNvSpPr/>
          <p:nvPr/>
        </p:nvSpPr>
        <p:spPr>
          <a:xfrm>
            <a:off x="3307515" y="4019720"/>
            <a:ext cx="414542" cy="573670"/>
          </a:xfrm>
          <a:custGeom>
            <a:avLst/>
            <a:gdLst/>
            <a:ahLst/>
            <a:cxnLst/>
            <a:rect l="l" t="t" r="r" b="b"/>
            <a:pathLst>
              <a:path w="1398" h="2097">
                <a:moveTo>
                  <a:pt x="232" y="0"/>
                </a:moveTo>
                <a:cubicBezTo>
                  <a:pt x="116" y="0"/>
                  <a:pt x="0" y="116"/>
                  <a:pt x="0" y="232"/>
                </a:cubicBezTo>
                <a:lnTo>
                  <a:pt x="0" y="1864"/>
                </a:lnTo>
                <a:cubicBezTo>
                  <a:pt x="0" y="1980"/>
                  <a:pt x="116" y="2096"/>
                  <a:pt x="232" y="2096"/>
                </a:cubicBezTo>
                <a:lnTo>
                  <a:pt x="1164" y="2096"/>
                </a:lnTo>
                <a:cubicBezTo>
                  <a:pt x="1280" y="2096"/>
                  <a:pt x="1397" y="1980"/>
                  <a:pt x="1397" y="1864"/>
                </a:cubicBezTo>
                <a:lnTo>
                  <a:pt x="1397" y="232"/>
                </a:lnTo>
                <a:cubicBezTo>
                  <a:pt x="1397" y="116"/>
                  <a:pt x="1280" y="0"/>
                  <a:pt x="1164" y="0"/>
                </a:cubicBezTo>
                <a:lnTo>
                  <a:pt x="232" y="0"/>
                </a:lnTo>
              </a:path>
            </a:pathLst>
          </a:custGeom>
          <a:solidFill>
            <a:srgbClr val="0066CC"/>
          </a:solidFill>
          <a:ln w="1260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6120" tIns="51120" rIns="96120" bIns="51120" anchor="ctr"/>
          <a:lstStyle/>
          <a:p>
            <a:pPr algn="ctr">
              <a:lnSpc>
                <a:spcPct val="100000"/>
              </a:lnSpc>
            </a:pPr>
            <a:r>
              <a:rPr lang="en-US" sz="48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L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CustomShape 12"/>
          <p:cNvSpPr/>
          <p:nvPr/>
        </p:nvSpPr>
        <p:spPr>
          <a:xfrm>
            <a:off x="6336900" y="4017053"/>
            <a:ext cx="383344" cy="323131"/>
          </a:xfrm>
          <a:custGeom>
            <a:avLst/>
            <a:gdLst/>
            <a:ahLst/>
            <a:cxnLst/>
            <a:rect l="l" t="t" r="r" b="b"/>
            <a:pathLst>
              <a:path w="957" h="1018">
                <a:moveTo>
                  <a:pt x="0" y="254"/>
                </a:moveTo>
                <a:lnTo>
                  <a:pt x="717" y="254"/>
                </a:lnTo>
                <a:lnTo>
                  <a:pt x="717" y="0"/>
                </a:lnTo>
                <a:lnTo>
                  <a:pt x="956" y="508"/>
                </a:lnTo>
                <a:lnTo>
                  <a:pt x="717" y="1017"/>
                </a:lnTo>
                <a:lnTo>
                  <a:pt x="717" y="762"/>
                </a:lnTo>
                <a:lnTo>
                  <a:pt x="0" y="762"/>
                </a:lnTo>
                <a:lnTo>
                  <a:pt x="0" y="254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0" name="Picture 39"/>
          <p:cNvPicPr/>
          <p:nvPr/>
        </p:nvPicPr>
        <p:blipFill>
          <a:blip r:embed="rId6"/>
          <a:stretch/>
        </p:blipFill>
        <p:spPr>
          <a:xfrm>
            <a:off x="7228204" y="4475065"/>
            <a:ext cx="650810" cy="594320"/>
          </a:xfrm>
          <a:prstGeom prst="rect">
            <a:avLst/>
          </a:prstGeom>
          <a:ln>
            <a:noFill/>
          </a:ln>
        </p:spPr>
      </p:pic>
      <p:pic>
        <p:nvPicPr>
          <p:cNvPr id="41" name="Picture 40"/>
          <p:cNvPicPr/>
          <p:nvPr/>
        </p:nvPicPr>
        <p:blipFill>
          <a:blip r:embed="rId7"/>
          <a:stretch/>
        </p:blipFill>
        <p:spPr>
          <a:xfrm>
            <a:off x="7051444" y="2934329"/>
            <a:ext cx="1004330" cy="909855"/>
          </a:xfrm>
          <a:prstGeom prst="rect">
            <a:avLst/>
          </a:prstGeom>
          <a:ln>
            <a:noFill/>
          </a:ln>
        </p:spPr>
      </p:pic>
      <p:pic>
        <p:nvPicPr>
          <p:cNvPr id="43" name="Picture 42"/>
          <p:cNvPicPr/>
          <p:nvPr/>
        </p:nvPicPr>
        <p:blipFill>
          <a:blip r:embed="rId8"/>
          <a:stretch/>
        </p:blipFill>
        <p:spPr>
          <a:xfrm>
            <a:off x="1111432" y="4080056"/>
            <a:ext cx="618318" cy="567869"/>
          </a:xfrm>
          <a:prstGeom prst="rect">
            <a:avLst/>
          </a:prstGeom>
          <a:ln>
            <a:noFill/>
          </a:ln>
        </p:spPr>
      </p:pic>
      <p:pic>
        <p:nvPicPr>
          <p:cNvPr id="44" name="Picture 43"/>
          <p:cNvPicPr/>
          <p:nvPr/>
        </p:nvPicPr>
        <p:blipFill>
          <a:blip r:embed="rId9"/>
          <a:stretch/>
        </p:blipFill>
        <p:spPr>
          <a:xfrm>
            <a:off x="1029228" y="4976304"/>
            <a:ext cx="782726" cy="61655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319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Validation of ETL </a:t>
            </a:r>
            <a:r>
              <a:rPr lang="en-US" dirty="0" smtClean="0"/>
              <a:t>Scripts (Cont.)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30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n-US" sz="6800" b="1" dirty="0" smtClean="0"/>
              <a:t>Experiment </a:t>
            </a:r>
            <a:r>
              <a:rPr lang="en-US" sz="6800" b="1" dirty="0"/>
              <a:t>subjects</a:t>
            </a:r>
            <a:r>
              <a:rPr lang="en-US" sz="6800" dirty="0"/>
              <a:t>:</a:t>
            </a:r>
          </a:p>
          <a:p>
            <a:pPr algn="just"/>
            <a:r>
              <a:rPr lang="en-US" sz="6800" dirty="0"/>
              <a:t>Sources: </a:t>
            </a:r>
            <a:endParaRPr lang="en-US" sz="6800" dirty="0" smtClean="0"/>
          </a:p>
          <a:p>
            <a:pPr lvl="1" algn="just"/>
            <a:r>
              <a:rPr lang="en-US" sz="6000" dirty="0" smtClean="0"/>
              <a:t>Hospital A (</a:t>
            </a:r>
            <a:r>
              <a:rPr lang="en-US" sz="6000" dirty="0"/>
              <a:t>72,652,442 records) with Caboodle data model on MSSQL </a:t>
            </a:r>
            <a:r>
              <a:rPr lang="en-US" sz="6000" dirty="0" smtClean="0"/>
              <a:t>Server</a:t>
            </a:r>
          </a:p>
          <a:p>
            <a:pPr lvl="1" algn="just"/>
            <a:r>
              <a:rPr lang="en-US" sz="6000" dirty="0" smtClean="0"/>
              <a:t>Hospital B (32,726,923 records) </a:t>
            </a:r>
            <a:r>
              <a:rPr lang="en-US" sz="6000" dirty="0"/>
              <a:t>with </a:t>
            </a:r>
            <a:r>
              <a:rPr lang="en-US" sz="6000" dirty="0" smtClean="0"/>
              <a:t>Caboodle data </a:t>
            </a:r>
            <a:r>
              <a:rPr lang="en-US" sz="6000" dirty="0"/>
              <a:t>model on MSSQL Server</a:t>
            </a:r>
          </a:p>
          <a:p>
            <a:pPr algn="just"/>
            <a:r>
              <a:rPr lang="en-US" sz="6800" dirty="0" smtClean="0"/>
              <a:t>Target: </a:t>
            </a:r>
          </a:p>
          <a:p>
            <a:pPr lvl="1" algn="just"/>
            <a:r>
              <a:rPr lang="en-US" sz="6000" dirty="0" smtClean="0"/>
              <a:t>Data warehouse (127,714,325 records) </a:t>
            </a:r>
            <a:r>
              <a:rPr lang="en-US" sz="6000" dirty="0"/>
              <a:t>with OMOP data model on Google </a:t>
            </a:r>
            <a:r>
              <a:rPr lang="en-US" sz="6000" dirty="0" err="1"/>
              <a:t>BigQuery</a:t>
            </a:r>
            <a:endParaRPr lang="en-US" sz="6000" dirty="0"/>
          </a:p>
          <a:p>
            <a:pPr algn="just"/>
            <a:endParaRPr lang="en-US" sz="6800" dirty="0"/>
          </a:p>
          <a:p>
            <a:pPr marL="0" indent="0" algn="just">
              <a:buNone/>
            </a:pPr>
            <a:r>
              <a:rPr lang="en-US" sz="6800" b="1" dirty="0"/>
              <a:t>Results</a:t>
            </a:r>
            <a:r>
              <a:rPr lang="en-US" sz="6800" dirty="0"/>
              <a:t>: </a:t>
            </a:r>
          </a:p>
          <a:p>
            <a:pPr algn="just"/>
            <a:r>
              <a:rPr lang="en-US" sz="6800" dirty="0"/>
              <a:t>Generated 44 test assertions</a:t>
            </a:r>
          </a:p>
          <a:p>
            <a:pPr algn="just"/>
            <a:r>
              <a:rPr lang="en-US" sz="6800" dirty="0"/>
              <a:t>Revealed 11 previously undetected faults</a:t>
            </a:r>
          </a:p>
          <a:p>
            <a:pPr lvl="1" algn="just"/>
            <a:r>
              <a:rPr lang="en-US" sz="6000" dirty="0"/>
              <a:t>Six assertion violations for Hospital </a:t>
            </a:r>
            <a:r>
              <a:rPr lang="en-US" sz="6000" dirty="0" smtClean="0"/>
              <a:t>A: </a:t>
            </a:r>
            <a:endParaRPr lang="en-US" sz="6000" dirty="0" smtClean="0"/>
          </a:p>
          <a:p>
            <a:pPr lvl="2" algn="just"/>
            <a:r>
              <a:rPr lang="en-US" sz="5700" dirty="0" smtClean="0"/>
              <a:t>Three </a:t>
            </a:r>
            <a:r>
              <a:rPr lang="en-US" sz="5700"/>
              <a:t>average </a:t>
            </a:r>
            <a:r>
              <a:rPr lang="en-US" sz="5700" smtClean="0"/>
              <a:t>mismatches</a:t>
            </a:r>
            <a:endParaRPr lang="en-US" sz="5700" dirty="0" smtClean="0"/>
          </a:p>
          <a:p>
            <a:pPr lvl="2" algn="just"/>
            <a:r>
              <a:rPr lang="en-US" sz="5700" dirty="0"/>
              <a:t>T</a:t>
            </a:r>
            <a:r>
              <a:rPr lang="en-US" sz="5700" dirty="0" smtClean="0"/>
              <a:t>wo </a:t>
            </a:r>
            <a:r>
              <a:rPr lang="en-US" sz="5700" dirty="0"/>
              <a:t>record count </a:t>
            </a:r>
            <a:r>
              <a:rPr lang="en-US" sz="5700" dirty="0" smtClean="0"/>
              <a:t>mismatches</a:t>
            </a:r>
          </a:p>
          <a:p>
            <a:pPr lvl="2" algn="just"/>
            <a:r>
              <a:rPr lang="en-US" sz="5700" dirty="0" smtClean="0"/>
              <a:t>O</a:t>
            </a:r>
            <a:r>
              <a:rPr lang="en-US" sz="5700" dirty="0" smtClean="0"/>
              <a:t>ne </a:t>
            </a:r>
            <a:r>
              <a:rPr lang="en-US" sz="5700" dirty="0"/>
              <a:t>outlier mismatch</a:t>
            </a:r>
          </a:p>
          <a:p>
            <a:pPr lvl="1" algn="just"/>
            <a:r>
              <a:rPr lang="en-US" sz="6000" dirty="0"/>
              <a:t>Five assertion violations for Hospital </a:t>
            </a:r>
            <a:r>
              <a:rPr lang="en-US" sz="6000" dirty="0" smtClean="0"/>
              <a:t>B: </a:t>
            </a:r>
            <a:endParaRPr lang="en-US" sz="6000" dirty="0" smtClean="0"/>
          </a:p>
          <a:p>
            <a:pPr lvl="2" algn="just"/>
            <a:r>
              <a:rPr lang="en-US" sz="5700" dirty="0" smtClean="0"/>
              <a:t>Four </a:t>
            </a:r>
            <a:r>
              <a:rPr lang="en-US" sz="5700" dirty="0"/>
              <a:t>average </a:t>
            </a:r>
            <a:r>
              <a:rPr lang="en-US" sz="5700" dirty="0" smtClean="0"/>
              <a:t>mismatches</a:t>
            </a:r>
          </a:p>
          <a:p>
            <a:pPr lvl="2" algn="just"/>
            <a:r>
              <a:rPr lang="en-US" sz="5700" dirty="0" smtClean="0"/>
              <a:t>O</a:t>
            </a:r>
            <a:r>
              <a:rPr lang="en-US" sz="5700" dirty="0" smtClean="0"/>
              <a:t>ne </a:t>
            </a:r>
            <a:r>
              <a:rPr lang="en-US" sz="5700" dirty="0"/>
              <a:t>outlier mismatch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60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/>
              <a:t>Fault Finding Ability of Assertions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31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700" b="1" dirty="0"/>
              <a:t>Goal: </a:t>
            </a:r>
            <a:r>
              <a:rPr lang="en-US" sz="1700" dirty="0"/>
              <a:t>Evaluate</a:t>
            </a:r>
            <a:r>
              <a:rPr lang="en-US" sz="1700" b="1" dirty="0"/>
              <a:t> </a:t>
            </a:r>
            <a:r>
              <a:rPr lang="en-US" sz="1700" dirty="0"/>
              <a:t>the ability of generated assertions to detect faults injected into mock data</a:t>
            </a:r>
          </a:p>
          <a:p>
            <a:pPr marL="0" indent="0" algn="just">
              <a:buNone/>
            </a:pPr>
            <a:r>
              <a:rPr lang="en-US" sz="1700" b="1" dirty="0"/>
              <a:t>Question:</a:t>
            </a:r>
            <a:r>
              <a:rPr lang="en-US" sz="1700" dirty="0"/>
              <a:t> Does at least one assertion fail as a result of each fault?</a:t>
            </a:r>
          </a:p>
          <a:p>
            <a:pPr marL="0" indent="0" algn="just">
              <a:buNone/>
            </a:pPr>
            <a:r>
              <a:rPr lang="en-US" sz="1700" b="1" dirty="0"/>
              <a:t>Metric:</a:t>
            </a:r>
            <a:r>
              <a:rPr lang="en-US" sz="1700" dirty="0"/>
              <a:t> Percentage of faults in mock data detected by test assertions</a:t>
            </a:r>
          </a:p>
          <a:p>
            <a:pPr marL="0" indent="0" algn="just">
              <a:buNone/>
            </a:pPr>
            <a:endParaRPr lang="en-US" sz="1700" b="1" dirty="0"/>
          </a:p>
          <a:p>
            <a:pPr marL="0" indent="0" algn="just">
              <a:buNone/>
            </a:pPr>
            <a:r>
              <a:rPr lang="en-US" sz="1700" b="1" dirty="0" smtClean="0"/>
              <a:t>Experiment subjects</a:t>
            </a:r>
            <a:r>
              <a:rPr lang="en-US" sz="1700" dirty="0" smtClean="0"/>
              <a:t>:</a:t>
            </a:r>
            <a:endParaRPr lang="en-US" sz="1700" dirty="0"/>
          </a:p>
          <a:p>
            <a:pPr algn="just"/>
            <a:r>
              <a:rPr lang="en-US" sz="1700" dirty="0" smtClean="0"/>
              <a:t>Source: </a:t>
            </a:r>
          </a:p>
          <a:p>
            <a:pPr lvl="1" algn="just"/>
            <a:r>
              <a:rPr lang="en-US" sz="1500" dirty="0" smtClean="0"/>
              <a:t>Mock database (900 records) </a:t>
            </a:r>
            <a:r>
              <a:rPr lang="en-US" sz="1500" dirty="0"/>
              <a:t>with </a:t>
            </a:r>
            <a:r>
              <a:rPr lang="en-US" sz="1500" dirty="0" smtClean="0"/>
              <a:t>Caboodle data </a:t>
            </a:r>
            <a:r>
              <a:rPr lang="en-US" sz="1500" dirty="0"/>
              <a:t>model on MSSQL Server</a:t>
            </a:r>
          </a:p>
          <a:p>
            <a:pPr algn="just"/>
            <a:r>
              <a:rPr lang="en-US" sz="1700" dirty="0" smtClean="0"/>
              <a:t>Target: </a:t>
            </a:r>
          </a:p>
          <a:p>
            <a:pPr lvl="1" algn="just"/>
            <a:r>
              <a:rPr lang="en-US" sz="1500" dirty="0" smtClean="0"/>
              <a:t>Data warehouse (112 records) with </a:t>
            </a:r>
            <a:r>
              <a:rPr lang="en-US" sz="1500" dirty="0"/>
              <a:t>OMOP data model on Google </a:t>
            </a:r>
            <a:r>
              <a:rPr lang="en-US" sz="1500" dirty="0" err="1"/>
              <a:t>BigQuery</a:t>
            </a:r>
            <a:endParaRPr lang="en-US" sz="1500" dirty="0"/>
          </a:p>
          <a:p>
            <a:pPr marL="0" indent="0" algn="just">
              <a:buNone/>
            </a:pPr>
            <a:endParaRPr lang="en-US" sz="1700" dirty="0"/>
          </a:p>
          <a:p>
            <a:pPr marL="0" indent="0" algn="just">
              <a:buNone/>
            </a:pPr>
            <a:r>
              <a:rPr lang="en-US" sz="1700" b="1" dirty="0"/>
              <a:t>Results</a:t>
            </a:r>
            <a:r>
              <a:rPr lang="en-US" sz="1700" dirty="0"/>
              <a:t>: </a:t>
            </a:r>
          </a:p>
          <a:p>
            <a:pPr algn="just"/>
            <a:r>
              <a:rPr lang="en-US" sz="1700" dirty="0"/>
              <a:t>Detected 92% of </a:t>
            </a:r>
            <a:r>
              <a:rPr lang="en-US" sz="1700" dirty="0" smtClean="0"/>
              <a:t>118 injected </a:t>
            </a:r>
            <a:r>
              <a:rPr lang="en-US" sz="1700" dirty="0"/>
              <a:t>faults</a:t>
            </a:r>
          </a:p>
          <a:p>
            <a:pPr algn="just"/>
            <a:r>
              <a:rPr lang="en-US" sz="1700" dirty="0"/>
              <a:t>All undetected faults resulted from mutating attributes in the target table that did not map to any attribute in the source table(s)</a:t>
            </a:r>
          </a:p>
          <a:p>
            <a:pPr algn="just"/>
            <a:r>
              <a:rPr lang="en-US" sz="1700" dirty="0"/>
              <a:t>All the assertions that should have failed actually failed</a:t>
            </a:r>
          </a:p>
          <a:p>
            <a:pPr algn="just"/>
            <a:endParaRPr lang="en-US" sz="1800" dirty="0"/>
          </a:p>
          <a:p>
            <a:pPr algn="just"/>
            <a:endParaRPr lang="en-US" sz="1800" dirty="0"/>
          </a:p>
          <a:p>
            <a:pPr algn="just"/>
            <a:endParaRPr lang="en-US" sz="1800" dirty="0"/>
          </a:p>
          <a:p>
            <a:pPr algn="just"/>
            <a:endParaRPr lang="en-US" sz="1800" dirty="0"/>
          </a:p>
          <a:p>
            <a:pPr algn="just"/>
            <a:endParaRPr lang="en-US" sz="1800" dirty="0"/>
          </a:p>
          <a:p>
            <a:pPr marL="0" indent="0" algn="just">
              <a:buNone/>
            </a:pPr>
            <a:endParaRPr lang="en-US" sz="1800" dirty="0"/>
          </a:p>
          <a:p>
            <a:pPr marL="0" indent="0" algn="just">
              <a:buNone/>
            </a:pPr>
            <a:endParaRPr lang="en-US" sz="1800" dirty="0"/>
          </a:p>
          <a:p>
            <a:pPr marL="0" indent="0" algn="just">
              <a:buNone/>
            </a:pPr>
            <a:endParaRPr lang="en-US" sz="1800" dirty="0"/>
          </a:p>
          <a:p>
            <a:pPr marL="0" indent="0" algn="just">
              <a:buNone/>
            </a:pPr>
            <a:endParaRPr lang="en-US" sz="1800" dirty="0"/>
          </a:p>
          <a:p>
            <a:pPr algn="just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9925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32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/>
              <a:t>P</a:t>
            </a:r>
            <a:r>
              <a:rPr lang="en-US" dirty="0" smtClean="0"/>
              <a:t>roperties</a:t>
            </a:r>
          </a:p>
          <a:p>
            <a:pPr lvl="1" algn="just"/>
            <a:r>
              <a:rPr lang="en-US" dirty="0" smtClean="0"/>
              <a:t>Completeness</a:t>
            </a:r>
          </a:p>
          <a:p>
            <a:pPr lvl="1" algn="just"/>
            <a:r>
              <a:rPr lang="en-US" dirty="0" smtClean="0"/>
              <a:t>Necessary but not sufficient</a:t>
            </a:r>
            <a:endParaRPr lang="en-US" dirty="0"/>
          </a:p>
          <a:p>
            <a:pPr algn="just"/>
            <a:r>
              <a:rPr lang="en-US" dirty="0"/>
              <a:t>Limitations of our evaluation</a:t>
            </a:r>
          </a:p>
          <a:p>
            <a:pPr lvl="1" algn="just"/>
            <a:r>
              <a:rPr lang="en-US" dirty="0"/>
              <a:t>Single ETL program used  </a:t>
            </a:r>
          </a:p>
          <a:p>
            <a:pPr lvl="1" algn="just"/>
            <a:r>
              <a:rPr lang="en-US" dirty="0"/>
              <a:t>No comparison with other approaches</a:t>
            </a:r>
          </a:p>
          <a:p>
            <a:pPr lvl="1" algn="just"/>
            <a:r>
              <a:rPr lang="en-US" dirty="0"/>
              <a:t>Single test </a:t>
            </a:r>
            <a:r>
              <a:rPr lang="en-US"/>
              <a:t>data </a:t>
            </a:r>
            <a:r>
              <a:rPr lang="en-US" smtClean="0"/>
              <a:t>generator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33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dirty="0"/>
              <a:t>Proposed a classification framework based on </a:t>
            </a:r>
            <a:r>
              <a:rPr lang="en-US" sz="2400" i="1" dirty="0"/>
              <a:t>what </a:t>
            </a:r>
            <a:r>
              <a:rPr lang="en-US" sz="2400" dirty="0"/>
              <a:t>is tested and </a:t>
            </a:r>
            <a:r>
              <a:rPr lang="en-US" sz="2400" i="1" dirty="0"/>
              <a:t>how </a:t>
            </a:r>
            <a:r>
              <a:rPr lang="en-US" sz="2400" dirty="0"/>
              <a:t>it is tested</a:t>
            </a:r>
          </a:p>
          <a:p>
            <a:pPr algn="just"/>
            <a:r>
              <a:rPr lang="en-US" sz="2400" dirty="0"/>
              <a:t>Identified gaps in the literature and proposed directions for future research</a:t>
            </a:r>
          </a:p>
          <a:p>
            <a:pPr algn="just"/>
            <a:r>
              <a:rPr lang="en-US" sz="2400" dirty="0"/>
              <a:t>Presented an approach to </a:t>
            </a:r>
            <a:r>
              <a:rPr lang="en-US" sz="2400" dirty="0" smtClean="0"/>
              <a:t>automatically create </a:t>
            </a:r>
            <a:r>
              <a:rPr lang="en-US" sz="2400" dirty="0"/>
              <a:t>balancing tests</a:t>
            </a:r>
          </a:p>
          <a:p>
            <a:pPr algn="just"/>
            <a:r>
              <a:rPr lang="en-US" sz="2400" dirty="0" smtClean="0"/>
              <a:t>Assertions </a:t>
            </a:r>
            <a:r>
              <a:rPr lang="en-US" sz="2400" dirty="0"/>
              <a:t>could find previously undetected faults in the health data warehouse</a:t>
            </a:r>
          </a:p>
          <a:p>
            <a:pPr algn="just"/>
            <a:r>
              <a:rPr lang="en-US" sz="2400" dirty="0"/>
              <a:t>Assertions could detect faults injected into mock data in the target data warehouse</a:t>
            </a:r>
          </a:p>
        </p:txBody>
      </p:sp>
    </p:spTree>
    <p:extLst>
      <p:ext uri="{BB962C8B-B14F-4D97-AF65-F5344CB8AC3E}">
        <p14:creationId xmlns:p14="http://schemas.microsoft.com/office/powerpoint/2010/main" val="87448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Future Work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34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/>
          </a:bodyPr>
          <a:lstStyle/>
          <a:p>
            <a:pPr algn="just"/>
            <a:r>
              <a:rPr lang="en-US" sz="2400"/>
              <a:t>Define a structural format to specify source-to-target mappings in a consistent manner </a:t>
            </a:r>
          </a:p>
          <a:p>
            <a:pPr algn="just"/>
            <a:r>
              <a:rPr lang="en-US" sz="2400"/>
              <a:t>Implement an algorithm to generate effective test assertions from these mappings.</a:t>
            </a:r>
          </a:p>
          <a:p>
            <a:pPr algn="just"/>
            <a:r>
              <a:rPr lang="en-US" sz="2400"/>
              <a:t>Develop an approach that aids developers in effectively localizing faults in the ETL process </a:t>
            </a:r>
          </a:p>
          <a:p>
            <a:pPr algn="just"/>
            <a:r>
              <a:rPr lang="en-US" sz="2400"/>
              <a:t>Develop an approach that selects test cases to make regression testing more efficient than using a test-all process</a:t>
            </a:r>
          </a:p>
        </p:txBody>
      </p:sp>
    </p:spTree>
    <p:extLst>
      <p:ext uri="{BB962C8B-B14F-4D97-AF65-F5344CB8AC3E}">
        <p14:creationId xmlns:p14="http://schemas.microsoft.com/office/powerpoint/2010/main" val="375756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Publications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35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/>
              <a:t>Hajar Homayouni, </a:t>
            </a:r>
            <a:r>
              <a:rPr lang="en-US" sz="2000" err="1"/>
              <a:t>Sudipto</a:t>
            </a:r>
            <a:r>
              <a:rPr lang="en-US" sz="2000"/>
              <a:t> Ghosh, and </a:t>
            </a:r>
            <a:r>
              <a:rPr lang="en-US" sz="2000" err="1"/>
              <a:t>Indrakshi</a:t>
            </a:r>
            <a:r>
              <a:rPr lang="en-US" sz="2000"/>
              <a:t> Ray. Data Warehouse Testing.  Accepted to Publication in </a:t>
            </a:r>
            <a:r>
              <a:rPr lang="en-US" sz="2000" i="1"/>
              <a:t>Advances in Computers</a:t>
            </a:r>
            <a:r>
              <a:rPr lang="en-US" sz="2000"/>
              <a:t>, 2017.</a:t>
            </a:r>
          </a:p>
          <a:p>
            <a:pPr algn="just"/>
            <a:r>
              <a:rPr lang="en-US" sz="2000"/>
              <a:t>Hajar Homayouni, </a:t>
            </a:r>
            <a:r>
              <a:rPr lang="en-US" sz="2000" err="1"/>
              <a:t>Sudipto</a:t>
            </a:r>
            <a:r>
              <a:rPr lang="en-US" sz="2000"/>
              <a:t> Ghosh, and </a:t>
            </a:r>
            <a:r>
              <a:rPr lang="en-US" sz="2000" err="1"/>
              <a:t>Indrakshi</a:t>
            </a:r>
            <a:r>
              <a:rPr lang="en-US" sz="2000"/>
              <a:t> Ray. On Generating Balancing Tests for Validating the Extract-Transform-Load Process for Data Warehouse Systems. Submitted to </a:t>
            </a:r>
            <a:r>
              <a:rPr lang="en-US" sz="2000" i="1"/>
              <a:t>11th IEEE Conference on Software Testing, Validation and Verification,</a:t>
            </a:r>
            <a:r>
              <a:rPr lang="en-US" sz="2000"/>
              <a:t> 2018.</a:t>
            </a:r>
          </a:p>
        </p:txBody>
      </p:sp>
    </p:spTree>
    <p:extLst>
      <p:ext uri="{BB962C8B-B14F-4D97-AF65-F5344CB8AC3E}">
        <p14:creationId xmlns:p14="http://schemas.microsoft.com/office/powerpoint/2010/main" val="384808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36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008000"/>
                </a:solidFill>
                <a:latin typeface="Avenir Black Oblique"/>
                <a:cs typeface="Avenir Black Oblique"/>
              </a:rPr>
              <a:t>Thank You</a:t>
            </a:r>
            <a:endParaRPr lang="en-US" sz="4400" dirty="0">
              <a:solidFill>
                <a:srgbClr val="008000"/>
              </a:solidFill>
              <a:latin typeface="Avenir Black Oblique"/>
              <a:cs typeface="Avenir Black Oblique"/>
            </a:endParaRPr>
          </a:p>
        </p:txBody>
      </p:sp>
    </p:spTree>
    <p:extLst>
      <p:ext uri="{BB962C8B-B14F-4D97-AF65-F5344CB8AC3E}">
        <p14:creationId xmlns:p14="http://schemas.microsoft.com/office/powerpoint/2010/main" val="40973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/>
              <a:t>Mutation Analysis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37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8000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sz="1700" dirty="0"/>
          </a:p>
          <a:p>
            <a:pPr algn="just"/>
            <a:endParaRPr lang="en-US" sz="1700" dirty="0"/>
          </a:p>
          <a:p>
            <a:pPr algn="just"/>
            <a:endParaRPr lang="en-US" sz="1700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sz="3200" dirty="0"/>
          </a:p>
          <a:p>
            <a:pPr algn="just"/>
            <a:r>
              <a:rPr lang="en-US" sz="3200" dirty="0"/>
              <a:t>Property violations for each operator</a:t>
            </a:r>
          </a:p>
          <a:p>
            <a:pPr lvl="1" algn="just"/>
            <a:r>
              <a:rPr lang="en-US" sz="2900" i="1" dirty="0"/>
              <a:t>AR</a:t>
            </a:r>
            <a:r>
              <a:rPr lang="en-US" sz="2900" dirty="0"/>
              <a:t>: record count and distinct record count match violation</a:t>
            </a:r>
          </a:p>
          <a:p>
            <a:pPr lvl="1" algn="just"/>
            <a:r>
              <a:rPr lang="en-US" sz="2900" i="1" dirty="0"/>
              <a:t>DR</a:t>
            </a:r>
            <a:r>
              <a:rPr lang="en-US" sz="2900" dirty="0"/>
              <a:t>: record count and distinct record count match violation </a:t>
            </a:r>
          </a:p>
          <a:p>
            <a:pPr lvl="1" algn="just"/>
            <a:r>
              <a:rPr lang="en-US" sz="2900" i="1" dirty="0"/>
              <a:t>MNF</a:t>
            </a:r>
            <a:r>
              <a:rPr lang="en-US" sz="2900" dirty="0"/>
              <a:t>: attribute value match and average match violation</a:t>
            </a:r>
          </a:p>
          <a:p>
            <a:pPr lvl="1" algn="just"/>
            <a:r>
              <a:rPr lang="en-US" sz="2900" i="1" dirty="0"/>
              <a:t>MSF</a:t>
            </a:r>
            <a:r>
              <a:rPr lang="en-US" sz="2900" dirty="0"/>
              <a:t>: attribute value match and attribute length match violation </a:t>
            </a:r>
          </a:p>
          <a:p>
            <a:pPr lvl="1" algn="just"/>
            <a:r>
              <a:rPr lang="en-US" sz="2900" i="1" dirty="0" err="1"/>
              <a:t>MNFmin</a:t>
            </a:r>
            <a:r>
              <a:rPr lang="en-US" sz="2900" dirty="0"/>
              <a:t>: outlier match and average match violation </a:t>
            </a:r>
          </a:p>
          <a:p>
            <a:pPr lvl="1" algn="just"/>
            <a:r>
              <a:rPr lang="en-US" sz="2900" i="1" dirty="0" err="1"/>
              <a:t>MNFmax</a:t>
            </a:r>
            <a:r>
              <a:rPr lang="en-US" sz="2900" dirty="0"/>
              <a:t>: outlier match and average match violation </a:t>
            </a:r>
          </a:p>
          <a:p>
            <a:pPr lvl="1" algn="just"/>
            <a:r>
              <a:rPr lang="en-US" sz="2900" i="1" dirty="0" err="1"/>
              <a:t>MSFlength</a:t>
            </a:r>
            <a:r>
              <a:rPr lang="en-US" sz="2900" dirty="0"/>
              <a:t>: attribute length match violation </a:t>
            </a:r>
          </a:p>
          <a:p>
            <a:pPr lvl="1" algn="just"/>
            <a:r>
              <a:rPr lang="en-US" sz="2900" i="1" dirty="0" err="1"/>
              <a:t>MFnull</a:t>
            </a:r>
            <a:r>
              <a:rPr lang="en-US" sz="2900" dirty="0"/>
              <a:t>: attribute constraint match violation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952908"/>
              </p:ext>
            </p:extLst>
          </p:nvPr>
        </p:nvGraphicFramePr>
        <p:xfrm>
          <a:off x="2455333" y="1159935"/>
          <a:ext cx="3877733" cy="249936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309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8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9162">
                <a:tc>
                  <a:txBody>
                    <a:bodyPr/>
                    <a:lstStyle/>
                    <a:p>
                      <a:r>
                        <a:rPr lang="en-US" sz="1400"/>
                        <a:t>Operator</a:t>
                      </a:r>
                      <a:endParaRPr lang="en-US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Description</a:t>
                      </a:r>
                      <a:endParaRPr lang="en-US" sz="1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246">
                <a:tc>
                  <a:txBody>
                    <a:bodyPr/>
                    <a:lstStyle/>
                    <a:p>
                      <a:r>
                        <a:rPr lang="en-US" sz="1200"/>
                        <a:t>AR</a:t>
                      </a:r>
                      <a:endParaRPr lang="en-US" sz="1200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Add random</a:t>
                      </a:r>
                      <a:r>
                        <a:rPr lang="en-US" sz="1200" baseline="0"/>
                        <a:t> record</a:t>
                      </a:r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246">
                <a:tc>
                  <a:txBody>
                    <a:bodyPr/>
                    <a:lstStyle/>
                    <a:p>
                      <a:r>
                        <a:rPr lang="en-US" sz="1200"/>
                        <a:t>DR</a:t>
                      </a:r>
                      <a:endParaRPr lang="en-US" sz="1200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Delete random record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246">
                <a:tc>
                  <a:txBody>
                    <a:bodyPr/>
                    <a:lstStyle/>
                    <a:p>
                      <a:r>
                        <a:rPr lang="en-US" sz="1200"/>
                        <a:t>MNF</a:t>
                      </a:r>
                      <a:endParaRPr lang="en-US" sz="1200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Modify</a:t>
                      </a:r>
                      <a:r>
                        <a:rPr lang="en-US" sz="1200" baseline="0"/>
                        <a:t> numeric field</a:t>
                      </a:r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246">
                <a:tc>
                  <a:txBody>
                    <a:bodyPr/>
                    <a:lstStyle/>
                    <a:p>
                      <a:r>
                        <a:rPr lang="en-US" sz="1200"/>
                        <a:t>MSF</a:t>
                      </a:r>
                      <a:endParaRPr lang="en-US" sz="1200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Modify</a:t>
                      </a:r>
                      <a:r>
                        <a:rPr lang="en-US" sz="1200" baseline="0"/>
                        <a:t> string field</a:t>
                      </a:r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246">
                <a:tc>
                  <a:txBody>
                    <a:bodyPr/>
                    <a:lstStyle/>
                    <a:p>
                      <a:r>
                        <a:rPr lang="en-US" sz="1200" err="1"/>
                        <a:t>MNFmin</a:t>
                      </a:r>
                      <a:endParaRPr lang="en-US" sz="1200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Modify min of numeric</a:t>
                      </a:r>
                      <a:r>
                        <a:rPr lang="en-US" sz="1200" baseline="0"/>
                        <a:t> field</a:t>
                      </a:r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246">
                <a:tc>
                  <a:txBody>
                    <a:bodyPr/>
                    <a:lstStyle/>
                    <a:p>
                      <a:r>
                        <a:rPr lang="en-US" sz="1200" err="1"/>
                        <a:t>MNFmax</a:t>
                      </a:r>
                      <a:endParaRPr lang="en-US" sz="1200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Modify max of numeric 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246">
                <a:tc>
                  <a:txBody>
                    <a:bodyPr/>
                    <a:lstStyle/>
                    <a:p>
                      <a:r>
                        <a:rPr lang="en-US" sz="1200" err="1"/>
                        <a:t>MSFlength</a:t>
                      </a:r>
                      <a:endParaRPr lang="en-US" sz="1200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Modify string</a:t>
                      </a:r>
                      <a:r>
                        <a:rPr lang="en-US" sz="1200" baseline="0"/>
                        <a:t> field length</a:t>
                      </a:r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246">
                <a:tc>
                  <a:txBody>
                    <a:bodyPr/>
                    <a:lstStyle/>
                    <a:p>
                      <a:r>
                        <a:rPr lang="en-US" sz="1200" err="1"/>
                        <a:t>Mfnull</a:t>
                      </a:r>
                      <a:endParaRPr lang="en-US" sz="1200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Modify filed to 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278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</a:t>
            </a:r>
            <a:r>
              <a:rPr lang="en-US" dirty="0"/>
              <a:t>-Transform-Load Process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924" y="2097286"/>
            <a:ext cx="6694288" cy="2885022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49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Warehouse </a:t>
            </a:r>
            <a:r>
              <a:rPr lang="en-US" dirty="0" smtClean="0"/>
              <a:t>Testing Survey </a:t>
            </a:r>
            <a:r>
              <a:rPr lang="en-US" dirty="0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Create a classification framework for data warehouse testing approaches</a:t>
            </a:r>
          </a:p>
          <a:p>
            <a:endParaRPr lang="en-US" dirty="0"/>
          </a:p>
          <a:p>
            <a:r>
              <a:rPr lang="en-US" dirty="0"/>
              <a:t>Survey existing techniques and their limitations</a:t>
            </a:r>
          </a:p>
          <a:p>
            <a:endParaRPr lang="en-US" dirty="0"/>
          </a:p>
          <a:p>
            <a:r>
              <a:rPr lang="en-US" dirty="0"/>
              <a:t>Identify open problems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35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Classification Framework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>
                <a:solidFill>
                  <a:schemeClr val="tx1"/>
                </a:solidFill>
              </a:rPr>
              <a:t>Data Warehouse Testing Approaches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>
                <a:solidFill>
                  <a:schemeClr val="tx1"/>
                </a:solidFill>
              </a:rPr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77407" y="1203742"/>
            <a:ext cx="1688124" cy="492369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Data Warehouse Testing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91323" y="1941431"/>
            <a:ext cx="1686834" cy="492369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Testing</a:t>
            </a:r>
          </a:p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Source Area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766294" y="1943439"/>
            <a:ext cx="1686834" cy="492369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Testing</a:t>
            </a:r>
          </a:p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Target Data Warehouse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124995" y="1939421"/>
            <a:ext cx="1686834" cy="492369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Testing</a:t>
            </a:r>
          </a:p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Extract-Transform-Load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999966" y="1939420"/>
            <a:ext cx="1686834" cy="492369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Testing</a:t>
            </a:r>
          </a:p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Front-end Applications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57200" y="2639177"/>
            <a:ext cx="1686834" cy="492369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Testing</a:t>
            </a:r>
          </a:p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Underlying Data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280139" y="2639176"/>
            <a:ext cx="1686834" cy="492369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Testing</a:t>
            </a:r>
          </a:p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Data Model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103078" y="2639176"/>
            <a:ext cx="1686834" cy="492369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Testing</a:t>
            </a:r>
          </a:p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Data Management Product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82345" y="3330894"/>
            <a:ext cx="948616" cy="3987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ysClr val="windowText" lastClr="000000"/>
                </a:solidFill>
              </a:rPr>
              <a:t>Functional</a:t>
            </a:r>
          </a:p>
          <a:p>
            <a:pPr algn="ctr"/>
            <a:r>
              <a:rPr lang="en-US" sz="800" b="1" dirty="0" smtClean="0">
                <a:solidFill>
                  <a:sysClr val="windowText" lastClr="000000"/>
                </a:solidFill>
              </a:rPr>
              <a:t>Testing</a:t>
            </a:r>
            <a:endParaRPr lang="en-US" sz="800" b="1" dirty="0">
              <a:solidFill>
                <a:sysClr val="windowText" lastClr="0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82345" y="3849294"/>
            <a:ext cx="948616" cy="39877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ysClr val="windowText" lastClr="000000"/>
                </a:solidFill>
              </a:rPr>
              <a:t>Security</a:t>
            </a:r>
          </a:p>
          <a:p>
            <a:pPr algn="ctr"/>
            <a:r>
              <a:rPr lang="en-US" sz="800" b="1" dirty="0" smtClean="0">
                <a:solidFill>
                  <a:sysClr val="windowText" lastClr="000000"/>
                </a:solidFill>
              </a:rPr>
              <a:t>Testing</a:t>
            </a:r>
            <a:endParaRPr lang="en-US" sz="800" b="1" dirty="0">
              <a:solidFill>
                <a:sysClr val="windowText" lastClr="0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675622" y="3330894"/>
            <a:ext cx="948616" cy="3987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ysClr val="windowText" lastClr="000000"/>
                </a:solidFill>
              </a:rPr>
              <a:t>Functional</a:t>
            </a:r>
          </a:p>
          <a:p>
            <a:pPr algn="ctr"/>
            <a:r>
              <a:rPr lang="en-US" sz="800" b="1" dirty="0" smtClean="0">
                <a:solidFill>
                  <a:sysClr val="windowText" lastClr="000000"/>
                </a:solidFill>
              </a:rPr>
              <a:t>Testing</a:t>
            </a:r>
            <a:endParaRPr lang="en-US" sz="800" b="1" dirty="0">
              <a:solidFill>
                <a:sysClr val="windowText" lastClr="00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675622" y="3849294"/>
            <a:ext cx="948616" cy="3987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ysClr val="windowText" lastClr="000000"/>
                </a:solidFill>
              </a:rPr>
              <a:t>Structural</a:t>
            </a:r>
          </a:p>
          <a:p>
            <a:pPr algn="ctr"/>
            <a:r>
              <a:rPr lang="en-US" sz="800" b="1" dirty="0" smtClean="0">
                <a:solidFill>
                  <a:sysClr val="windowText" lastClr="000000"/>
                </a:solidFill>
              </a:rPr>
              <a:t>Evaluation</a:t>
            </a:r>
            <a:endParaRPr lang="en-US" sz="800" b="1" dirty="0">
              <a:solidFill>
                <a:sysClr val="windowText" lastClr="00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675622" y="4367694"/>
            <a:ext cx="948616" cy="3987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ysClr val="windowText" lastClr="000000"/>
                </a:solidFill>
              </a:rPr>
              <a:t>Usability</a:t>
            </a:r>
          </a:p>
          <a:p>
            <a:pPr algn="ctr"/>
            <a:r>
              <a:rPr lang="en-US" sz="800" b="1" dirty="0" smtClean="0">
                <a:solidFill>
                  <a:sysClr val="windowText" lastClr="000000"/>
                </a:solidFill>
              </a:rPr>
              <a:t>Evaluation</a:t>
            </a:r>
            <a:endParaRPr lang="en-US" sz="800" b="1" dirty="0">
              <a:solidFill>
                <a:sysClr val="windowText" lastClr="0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679460" y="4886094"/>
            <a:ext cx="948616" cy="3987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ysClr val="windowText" lastClr="000000"/>
                </a:solidFill>
              </a:rPr>
              <a:t>Maintainability</a:t>
            </a:r>
          </a:p>
          <a:p>
            <a:pPr algn="ctr"/>
            <a:r>
              <a:rPr lang="en-US" sz="800" b="1" dirty="0" smtClean="0">
                <a:solidFill>
                  <a:sysClr val="windowText" lastClr="000000"/>
                </a:solidFill>
              </a:rPr>
              <a:t>Evaluation</a:t>
            </a:r>
            <a:endParaRPr lang="en-US" sz="800" b="1" dirty="0">
              <a:solidFill>
                <a:sysClr val="windowText" lastClr="00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460460" y="3330894"/>
            <a:ext cx="948616" cy="3987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ysClr val="windowText" lastClr="000000"/>
                </a:solidFill>
              </a:rPr>
              <a:t>Performance</a:t>
            </a:r>
          </a:p>
          <a:p>
            <a:pPr algn="ctr"/>
            <a:r>
              <a:rPr lang="en-US" sz="800" b="1" dirty="0" smtClean="0">
                <a:solidFill>
                  <a:sysClr val="windowText" lastClr="000000"/>
                </a:solidFill>
              </a:rPr>
              <a:t>Testing</a:t>
            </a:r>
            <a:endParaRPr lang="en-US" sz="800" b="1" dirty="0">
              <a:solidFill>
                <a:sysClr val="windowText" lastClr="00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453128" y="3849294"/>
            <a:ext cx="948616" cy="3987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ysClr val="windowText" lastClr="000000"/>
                </a:solidFill>
              </a:rPr>
              <a:t>Stress</a:t>
            </a:r>
          </a:p>
          <a:p>
            <a:pPr algn="ctr"/>
            <a:r>
              <a:rPr lang="en-US" sz="800" b="1" dirty="0" smtClean="0">
                <a:solidFill>
                  <a:sysClr val="windowText" lastClr="000000"/>
                </a:solidFill>
              </a:rPr>
              <a:t>Testing</a:t>
            </a:r>
            <a:endParaRPr lang="en-US" sz="800" b="1" dirty="0">
              <a:solidFill>
                <a:sysClr val="windowText" lastClr="00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447265" y="4367694"/>
            <a:ext cx="948616" cy="3987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ysClr val="windowText" lastClr="000000"/>
                </a:solidFill>
              </a:rPr>
              <a:t>Recovery</a:t>
            </a:r>
          </a:p>
          <a:p>
            <a:pPr algn="ctr"/>
            <a:r>
              <a:rPr lang="en-US" sz="800" b="1" dirty="0" smtClean="0">
                <a:solidFill>
                  <a:sysClr val="windowText" lastClr="000000"/>
                </a:solidFill>
              </a:rPr>
              <a:t>Testing</a:t>
            </a:r>
            <a:endParaRPr lang="en-US" sz="800" b="1" dirty="0">
              <a:solidFill>
                <a:sysClr val="windowText" lastClr="00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089967" y="3160732"/>
            <a:ext cx="948616" cy="3987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ysClr val="windowText" lastClr="000000"/>
                </a:solidFill>
              </a:rPr>
              <a:t>Functional</a:t>
            </a:r>
          </a:p>
          <a:p>
            <a:pPr algn="ctr"/>
            <a:r>
              <a:rPr lang="en-US" sz="800" b="1" dirty="0" smtClean="0">
                <a:solidFill>
                  <a:sysClr val="windowText" lastClr="000000"/>
                </a:solidFill>
              </a:rPr>
              <a:t>Testing</a:t>
            </a:r>
            <a:endParaRPr lang="en-US" sz="800" b="1" dirty="0">
              <a:solidFill>
                <a:sysClr val="windowText" lastClr="00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089967" y="3679132"/>
            <a:ext cx="948616" cy="3987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ysClr val="windowText" lastClr="000000"/>
                </a:solidFill>
              </a:rPr>
              <a:t>Performance</a:t>
            </a:r>
          </a:p>
          <a:p>
            <a:pPr algn="ctr"/>
            <a:r>
              <a:rPr lang="en-US" sz="800" b="1" dirty="0" smtClean="0">
                <a:solidFill>
                  <a:sysClr val="windowText" lastClr="000000"/>
                </a:solidFill>
              </a:rPr>
              <a:t>Testing</a:t>
            </a:r>
            <a:endParaRPr lang="en-US" sz="800" b="1" dirty="0">
              <a:solidFill>
                <a:sysClr val="windowText" lastClr="00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89967" y="4197531"/>
            <a:ext cx="948616" cy="3987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ysClr val="windowText" lastClr="000000"/>
                </a:solidFill>
              </a:rPr>
              <a:t>Stress</a:t>
            </a:r>
          </a:p>
          <a:p>
            <a:pPr algn="ctr"/>
            <a:r>
              <a:rPr lang="en-US" sz="800" b="1" dirty="0" smtClean="0">
                <a:solidFill>
                  <a:sysClr val="windowText" lastClr="000000"/>
                </a:solidFill>
              </a:rPr>
              <a:t>Testing</a:t>
            </a:r>
            <a:endParaRPr lang="en-US" sz="800" b="1" dirty="0">
              <a:solidFill>
                <a:sysClr val="windowText" lastClr="00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104104" y="4715931"/>
            <a:ext cx="948616" cy="3987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ysClr val="windowText" lastClr="000000"/>
                </a:solidFill>
              </a:rPr>
              <a:t>Scalability</a:t>
            </a:r>
          </a:p>
          <a:p>
            <a:pPr algn="ctr"/>
            <a:r>
              <a:rPr lang="en-US" sz="800" b="1" dirty="0" smtClean="0">
                <a:solidFill>
                  <a:sysClr val="windowText" lastClr="000000"/>
                </a:solidFill>
              </a:rPr>
              <a:t>Testing</a:t>
            </a:r>
            <a:endParaRPr lang="en-US" sz="800" b="1" dirty="0">
              <a:solidFill>
                <a:sysClr val="windowText" lastClr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104104" y="5238963"/>
            <a:ext cx="948616" cy="39877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ysClr val="windowText" lastClr="000000"/>
                </a:solidFill>
              </a:rPr>
              <a:t>Reliability</a:t>
            </a:r>
          </a:p>
          <a:p>
            <a:pPr algn="ctr"/>
            <a:r>
              <a:rPr lang="en-US" sz="800" b="1" dirty="0" smtClean="0">
                <a:solidFill>
                  <a:sysClr val="windowText" lastClr="000000"/>
                </a:solidFill>
              </a:rPr>
              <a:t>Testing</a:t>
            </a:r>
            <a:endParaRPr lang="en-US" sz="800" b="1" dirty="0">
              <a:solidFill>
                <a:sysClr val="windowText" lastClr="0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089967" y="5756743"/>
            <a:ext cx="948616" cy="3987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ysClr val="windowText" lastClr="000000"/>
                </a:solidFill>
              </a:rPr>
              <a:t>Regression</a:t>
            </a:r>
          </a:p>
          <a:p>
            <a:pPr algn="ctr"/>
            <a:r>
              <a:rPr lang="en-US" sz="800" b="1" dirty="0" smtClean="0">
                <a:solidFill>
                  <a:sysClr val="windowText" lastClr="000000"/>
                </a:solidFill>
              </a:rPr>
              <a:t>Testing</a:t>
            </a:r>
            <a:endParaRPr lang="en-US" sz="800" b="1" dirty="0">
              <a:solidFill>
                <a:sysClr val="windowText" lastClr="0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89967" y="6279775"/>
            <a:ext cx="948616" cy="39877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ysClr val="windowText" lastClr="000000"/>
                </a:solidFill>
              </a:rPr>
              <a:t>Usability</a:t>
            </a:r>
          </a:p>
          <a:p>
            <a:pPr algn="ctr"/>
            <a:r>
              <a:rPr lang="en-US" sz="800" b="1" dirty="0" smtClean="0">
                <a:solidFill>
                  <a:sysClr val="windowText" lastClr="000000"/>
                </a:solidFill>
              </a:rPr>
              <a:t>Testing</a:t>
            </a:r>
            <a:endParaRPr lang="en-US" sz="800" b="1" dirty="0">
              <a:solidFill>
                <a:sysClr val="windowText" lastClr="0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613968" y="3131545"/>
            <a:ext cx="948616" cy="3987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ysClr val="windowText" lastClr="000000"/>
                </a:solidFill>
              </a:rPr>
              <a:t>Functional</a:t>
            </a:r>
          </a:p>
          <a:p>
            <a:pPr algn="ctr"/>
            <a:r>
              <a:rPr lang="en-US" sz="800" b="1" dirty="0" smtClean="0">
                <a:solidFill>
                  <a:sysClr val="windowText" lastClr="000000"/>
                </a:solidFill>
              </a:rPr>
              <a:t>Testing</a:t>
            </a:r>
            <a:endParaRPr lang="en-US" sz="800" b="1" dirty="0">
              <a:solidFill>
                <a:sysClr val="windowText" lastClr="00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613968" y="3687924"/>
            <a:ext cx="948616" cy="39877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ysClr val="windowText" lastClr="000000"/>
                </a:solidFill>
              </a:rPr>
              <a:t>Usability</a:t>
            </a:r>
          </a:p>
          <a:p>
            <a:pPr algn="ctr"/>
            <a:r>
              <a:rPr lang="en-US" sz="800" b="1" dirty="0" smtClean="0">
                <a:solidFill>
                  <a:sysClr val="windowText" lastClr="000000"/>
                </a:solidFill>
              </a:rPr>
              <a:t>Testing</a:t>
            </a:r>
            <a:endParaRPr lang="en-US" sz="800" b="1" dirty="0">
              <a:solidFill>
                <a:sysClr val="windowText" lastClr="0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621300" y="4244303"/>
            <a:ext cx="948616" cy="3987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ysClr val="windowText" lastClr="000000"/>
                </a:solidFill>
              </a:rPr>
              <a:t>Performance</a:t>
            </a:r>
          </a:p>
          <a:p>
            <a:pPr algn="ctr"/>
            <a:r>
              <a:rPr lang="en-US" sz="800" b="1" dirty="0" smtClean="0">
                <a:solidFill>
                  <a:sysClr val="windowText" lastClr="000000"/>
                </a:solidFill>
              </a:rPr>
              <a:t>Testing</a:t>
            </a:r>
            <a:endParaRPr lang="en-US" sz="800" b="1" dirty="0">
              <a:solidFill>
                <a:sysClr val="windowText" lastClr="00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621300" y="4800682"/>
            <a:ext cx="948616" cy="39877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ysClr val="windowText" lastClr="000000"/>
                </a:solidFill>
              </a:rPr>
              <a:t>Stress</a:t>
            </a:r>
          </a:p>
          <a:p>
            <a:pPr algn="ctr"/>
            <a:r>
              <a:rPr lang="en-US" sz="800" b="1" dirty="0" smtClean="0">
                <a:solidFill>
                  <a:sysClr val="windowText" lastClr="000000"/>
                </a:solidFill>
              </a:rPr>
              <a:t>Testing</a:t>
            </a:r>
            <a:endParaRPr lang="en-US" sz="8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730961" y="1819199"/>
            <a:ext cx="60766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1730961" y="1819199"/>
            <a:ext cx="0" cy="123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3509938" y="1821709"/>
            <a:ext cx="0" cy="123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5883861" y="1815551"/>
            <a:ext cx="0" cy="123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7807568" y="1815550"/>
            <a:ext cx="0" cy="123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3" idx="2"/>
          </p:cNvCxnSpPr>
          <p:nvPr/>
        </p:nvCxnSpPr>
        <p:spPr>
          <a:xfrm>
            <a:off x="4721469" y="1696111"/>
            <a:ext cx="0" cy="119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1300617" y="2540006"/>
            <a:ext cx="3645878" cy="9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1" idx="2"/>
          </p:cNvCxnSpPr>
          <p:nvPr/>
        </p:nvCxnSpPr>
        <p:spPr>
          <a:xfrm flipH="1">
            <a:off x="1730961" y="2433800"/>
            <a:ext cx="3779" cy="106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17" idx="2"/>
          </p:cNvCxnSpPr>
          <p:nvPr/>
        </p:nvCxnSpPr>
        <p:spPr>
          <a:xfrm>
            <a:off x="3609711" y="2435808"/>
            <a:ext cx="0" cy="1196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1300617" y="2540006"/>
            <a:ext cx="0" cy="99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3105972" y="2534150"/>
            <a:ext cx="0" cy="99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4943561" y="2551732"/>
            <a:ext cx="0" cy="99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1839400" y="3131545"/>
            <a:ext cx="0" cy="9171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endCxn id="6" idx="3"/>
          </p:cNvCxnSpPr>
          <p:nvPr/>
        </p:nvCxnSpPr>
        <p:spPr>
          <a:xfrm flipH="1">
            <a:off x="1730961" y="3530283"/>
            <a:ext cx="10843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endCxn id="23" idx="3"/>
          </p:cNvCxnSpPr>
          <p:nvPr/>
        </p:nvCxnSpPr>
        <p:spPr>
          <a:xfrm flipH="1">
            <a:off x="1730961" y="4048683"/>
            <a:ext cx="10843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3727938" y="3131545"/>
            <a:ext cx="17585" cy="1953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endCxn id="24" idx="3"/>
          </p:cNvCxnSpPr>
          <p:nvPr/>
        </p:nvCxnSpPr>
        <p:spPr>
          <a:xfrm flipH="1">
            <a:off x="3624238" y="3530283"/>
            <a:ext cx="1037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endCxn id="25" idx="3"/>
          </p:cNvCxnSpPr>
          <p:nvPr/>
        </p:nvCxnSpPr>
        <p:spPr>
          <a:xfrm flipH="1">
            <a:off x="3624238" y="4048210"/>
            <a:ext cx="103700" cy="4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26" idx="3"/>
          </p:cNvCxnSpPr>
          <p:nvPr/>
        </p:nvCxnSpPr>
        <p:spPr>
          <a:xfrm flipH="1">
            <a:off x="3624238" y="4567083"/>
            <a:ext cx="12128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27" idx="3"/>
          </p:cNvCxnSpPr>
          <p:nvPr/>
        </p:nvCxnSpPr>
        <p:spPr>
          <a:xfrm flipH="1">
            <a:off x="3628076" y="5085483"/>
            <a:ext cx="11744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495192" y="3131545"/>
            <a:ext cx="17583" cy="1435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28" idx="3"/>
          </p:cNvCxnSpPr>
          <p:nvPr/>
        </p:nvCxnSpPr>
        <p:spPr>
          <a:xfrm flipH="1">
            <a:off x="5409076" y="3530283"/>
            <a:ext cx="9490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endCxn id="29" idx="3"/>
          </p:cNvCxnSpPr>
          <p:nvPr/>
        </p:nvCxnSpPr>
        <p:spPr>
          <a:xfrm flipH="1">
            <a:off x="5401744" y="4048210"/>
            <a:ext cx="100780" cy="4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endCxn id="30" idx="3"/>
          </p:cNvCxnSpPr>
          <p:nvPr/>
        </p:nvCxnSpPr>
        <p:spPr>
          <a:xfrm flipH="1">
            <a:off x="5395881" y="4567083"/>
            <a:ext cx="11689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18" idx="2"/>
          </p:cNvCxnSpPr>
          <p:nvPr/>
        </p:nvCxnSpPr>
        <p:spPr>
          <a:xfrm>
            <a:off x="5968412" y="2431790"/>
            <a:ext cx="0" cy="4047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endCxn id="31" idx="1"/>
          </p:cNvCxnSpPr>
          <p:nvPr/>
        </p:nvCxnSpPr>
        <p:spPr>
          <a:xfrm>
            <a:off x="5968412" y="3360121"/>
            <a:ext cx="12155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endCxn id="32" idx="1"/>
          </p:cNvCxnSpPr>
          <p:nvPr/>
        </p:nvCxnSpPr>
        <p:spPr>
          <a:xfrm>
            <a:off x="5974275" y="3872119"/>
            <a:ext cx="115692" cy="64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endCxn id="33" idx="1"/>
          </p:cNvCxnSpPr>
          <p:nvPr/>
        </p:nvCxnSpPr>
        <p:spPr>
          <a:xfrm>
            <a:off x="5968412" y="4396920"/>
            <a:ext cx="12155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endCxn id="34" idx="1"/>
          </p:cNvCxnSpPr>
          <p:nvPr/>
        </p:nvCxnSpPr>
        <p:spPr>
          <a:xfrm>
            <a:off x="5962550" y="4910187"/>
            <a:ext cx="141554" cy="5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endCxn id="35" idx="1"/>
          </p:cNvCxnSpPr>
          <p:nvPr/>
        </p:nvCxnSpPr>
        <p:spPr>
          <a:xfrm>
            <a:off x="5974275" y="5438352"/>
            <a:ext cx="12982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endCxn id="36" idx="1"/>
          </p:cNvCxnSpPr>
          <p:nvPr/>
        </p:nvCxnSpPr>
        <p:spPr>
          <a:xfrm>
            <a:off x="5971344" y="5956132"/>
            <a:ext cx="11862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endCxn id="37" idx="1"/>
          </p:cNvCxnSpPr>
          <p:nvPr/>
        </p:nvCxnSpPr>
        <p:spPr>
          <a:xfrm>
            <a:off x="5971344" y="6479164"/>
            <a:ext cx="11862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7500855" y="2486903"/>
            <a:ext cx="0" cy="25076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endCxn id="39" idx="1"/>
          </p:cNvCxnSpPr>
          <p:nvPr/>
        </p:nvCxnSpPr>
        <p:spPr>
          <a:xfrm>
            <a:off x="7500855" y="3330894"/>
            <a:ext cx="113113" cy="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endCxn id="40" idx="1"/>
          </p:cNvCxnSpPr>
          <p:nvPr/>
        </p:nvCxnSpPr>
        <p:spPr>
          <a:xfrm flipV="1">
            <a:off x="7508629" y="3887314"/>
            <a:ext cx="105339" cy="111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endCxn id="41" idx="1"/>
          </p:cNvCxnSpPr>
          <p:nvPr/>
        </p:nvCxnSpPr>
        <p:spPr>
          <a:xfrm>
            <a:off x="7508629" y="4438126"/>
            <a:ext cx="112671" cy="55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endCxn id="42" idx="1"/>
          </p:cNvCxnSpPr>
          <p:nvPr/>
        </p:nvCxnSpPr>
        <p:spPr>
          <a:xfrm>
            <a:off x="7500855" y="4983372"/>
            <a:ext cx="120445" cy="16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Rounded Rectangle 137"/>
          <p:cNvSpPr/>
          <p:nvPr/>
        </p:nvSpPr>
        <p:spPr>
          <a:xfrm>
            <a:off x="6029189" y="3087393"/>
            <a:ext cx="1101373" cy="551588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4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 smtClean="0"/>
              <a:t>Functional </a:t>
            </a:r>
            <a:r>
              <a:rPr lang="en-US" sz="2900" dirty="0"/>
              <a:t>Testing of ETL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b="1" dirty="0"/>
              <a:t>Data Quality Tests: </a:t>
            </a:r>
            <a:r>
              <a:rPr lang="en-US" sz="2400" dirty="0"/>
              <a:t>Validate data in the target data </a:t>
            </a:r>
            <a:r>
              <a:rPr lang="en-US" sz="2400" dirty="0" smtClean="0"/>
              <a:t>warehouse in isolation </a:t>
            </a:r>
            <a:r>
              <a:rPr lang="en-US" sz="2400" dirty="0"/>
              <a:t>to detect syntactic and </a:t>
            </a:r>
            <a:r>
              <a:rPr lang="en-US" sz="2400" dirty="0" smtClean="0"/>
              <a:t>semantic </a:t>
            </a:r>
            <a:r>
              <a:rPr lang="en-US" sz="2400" dirty="0"/>
              <a:t>violations 	</a:t>
            </a:r>
            <a:endParaRPr lang="en-US" sz="2100" dirty="0"/>
          </a:p>
          <a:p>
            <a:pPr lvl="1" algn="just"/>
            <a:r>
              <a:rPr lang="en-US" sz="2000" i="1" dirty="0" smtClean="0"/>
              <a:t>Example</a:t>
            </a:r>
            <a:r>
              <a:rPr lang="en-US" sz="2000" dirty="0" smtClean="0"/>
              <a:t>: </a:t>
            </a:r>
            <a:r>
              <a:rPr lang="en-US" sz="2000" dirty="0"/>
              <a:t>Patient’s height and weight values stored in the target data warehouse must be positive</a:t>
            </a:r>
          </a:p>
          <a:p>
            <a:pPr algn="just"/>
            <a:r>
              <a:rPr lang="en-US" sz="2400" b="1" dirty="0" smtClean="0"/>
              <a:t>Balancing </a:t>
            </a:r>
            <a:r>
              <a:rPr lang="en-US" sz="2400" b="1" dirty="0"/>
              <a:t>Tests: </a:t>
            </a:r>
            <a:r>
              <a:rPr lang="en-US" sz="2400" dirty="0"/>
              <a:t>Analyze the data in the source databases and target data warehouse and report </a:t>
            </a:r>
            <a:r>
              <a:rPr lang="en-US" sz="2400" dirty="0" smtClean="0"/>
              <a:t>differences</a:t>
            </a:r>
          </a:p>
          <a:p>
            <a:pPr lvl="1" algn="just"/>
            <a:r>
              <a:rPr lang="en-US" sz="2000" i="1" dirty="0"/>
              <a:t>Example</a:t>
            </a:r>
            <a:r>
              <a:rPr lang="en-US" sz="2000" dirty="0"/>
              <a:t>: </a:t>
            </a:r>
            <a:r>
              <a:rPr lang="en-US" sz="2000" dirty="0" smtClean="0"/>
              <a:t>Date </a:t>
            </a:r>
            <a:r>
              <a:rPr lang="en-US" sz="2000" dirty="0"/>
              <a:t>of birth </a:t>
            </a:r>
            <a:r>
              <a:rPr lang="en-US" sz="2000" dirty="0" smtClean="0"/>
              <a:t>must be </a:t>
            </a:r>
            <a:r>
              <a:rPr lang="en-US" sz="2000" dirty="0"/>
              <a:t>consistent between target data warehouse and source hospital for the same patient</a:t>
            </a:r>
          </a:p>
          <a:p>
            <a:pPr lvl="1" algn="just"/>
            <a:endParaRPr lang="en-US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24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 smtClean="0"/>
              <a:t>Limitations </a:t>
            </a:r>
            <a:r>
              <a:rPr lang="en-US" sz="2900" dirty="0" smtClean="0"/>
              <a:t>of </a:t>
            </a:r>
            <a:r>
              <a:rPr lang="en-US" sz="2900" dirty="0" smtClean="0"/>
              <a:t>Balancing Test Approaches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b="1" dirty="0" smtClean="0"/>
              <a:t>Stare and compare: </a:t>
            </a:r>
            <a:r>
              <a:rPr lang="en-US" sz="2400" dirty="0" smtClean="0"/>
              <a:t>Manual approach that requires exhaustive comparison of data</a:t>
            </a:r>
            <a:r>
              <a:rPr lang="en-US" sz="2400" dirty="0"/>
              <a:t>	</a:t>
            </a:r>
            <a:endParaRPr lang="en-US" sz="2100" dirty="0"/>
          </a:p>
          <a:p>
            <a:pPr algn="just"/>
            <a:r>
              <a:rPr lang="en-US" sz="2400" b="1" dirty="0" smtClean="0"/>
              <a:t>Query Surge: </a:t>
            </a:r>
            <a:r>
              <a:rPr lang="en-US" sz="2400" dirty="0" smtClean="0"/>
              <a:t>Automatic approach but only </a:t>
            </a:r>
            <a:r>
              <a:rPr lang="en-US" sz="2400" dirty="0"/>
              <a:t>verifies data that is not modified during the ETL </a:t>
            </a:r>
            <a:r>
              <a:rPr lang="en-US" sz="2400" dirty="0" smtClean="0"/>
              <a:t>transformation</a:t>
            </a:r>
            <a:endParaRPr lang="en-US" sz="2100" dirty="0"/>
          </a:p>
          <a:p>
            <a:pPr lvl="1" algn="just"/>
            <a:endParaRPr lang="en-US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57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400" dirty="0"/>
              <a:t>Propose an </a:t>
            </a:r>
            <a:r>
              <a:rPr lang="en-US" sz="2400" dirty="0" smtClean="0"/>
              <a:t>automatic approach for validating ETL processes using balancing tests that</a:t>
            </a:r>
            <a:r>
              <a:rPr lang="en-US" sz="2400" dirty="0"/>
              <a:t>: </a:t>
            </a:r>
          </a:p>
          <a:p>
            <a:pPr algn="just"/>
            <a:r>
              <a:rPr lang="en-US" sz="2400" dirty="0"/>
              <a:t>Ensure that the data obtained from the source databases is not lost or incorrectly modified by the ETL process</a:t>
            </a:r>
          </a:p>
          <a:p>
            <a:pPr algn="just"/>
            <a:r>
              <a:rPr lang="en-US" sz="2400" dirty="0" smtClean="0"/>
              <a:t>Include validating </a:t>
            </a:r>
            <a:r>
              <a:rPr lang="en-US" sz="2400" dirty="0"/>
              <a:t>data that has been reformatted and modified through the ETL </a:t>
            </a:r>
            <a:r>
              <a:rPr lang="en-US" sz="2400" dirty="0" smtClean="0"/>
              <a:t>process</a:t>
            </a:r>
            <a:endParaRPr lang="en-US" sz="2400" dirty="0"/>
          </a:p>
          <a:p>
            <a:pPr algn="just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9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1938</Words>
  <Application>Microsoft Office PowerPoint</Application>
  <PresentationFormat>On-screen Show (4:3)</PresentationFormat>
  <Paragraphs>691</Paragraphs>
  <Slides>37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9" baseType="lpstr">
      <vt:lpstr>Arial</vt:lpstr>
      <vt:lpstr>Avenir Black Oblique</vt:lpstr>
      <vt:lpstr>Bookman Old Style</vt:lpstr>
      <vt:lpstr>Calibri</vt:lpstr>
      <vt:lpstr>Calibri Light</vt:lpstr>
      <vt:lpstr>DejaVu Sans</vt:lpstr>
      <vt:lpstr>Gill Sans MT</vt:lpstr>
      <vt:lpstr>Times New Roman</vt:lpstr>
      <vt:lpstr>Wingdings</vt:lpstr>
      <vt:lpstr>Wingdings 3</vt:lpstr>
      <vt:lpstr>Origin</vt:lpstr>
      <vt:lpstr>Retrospect</vt:lpstr>
      <vt:lpstr>An Approach for Testing  the Extract-Transform-Load Process  in Data Warehouse Systems    Master’s Defense</vt:lpstr>
      <vt:lpstr>Outline</vt:lpstr>
      <vt:lpstr>Data Warehouse Systems</vt:lpstr>
      <vt:lpstr>Extract-Transform-Load Process</vt:lpstr>
      <vt:lpstr>Data Warehouse Testing Survey Goals</vt:lpstr>
      <vt:lpstr>Classification Framework  for Data Warehouse Testing Approaches</vt:lpstr>
      <vt:lpstr>Functional Testing of ETL Process</vt:lpstr>
      <vt:lpstr>Limitations of Balancing Test Approaches</vt:lpstr>
      <vt:lpstr>Goal</vt:lpstr>
      <vt:lpstr>Sources of Faults in Data</vt:lpstr>
      <vt:lpstr>Motivating Example</vt:lpstr>
      <vt:lpstr>Motivating Example (cont.)</vt:lpstr>
      <vt:lpstr>Proposed Approach</vt:lpstr>
      <vt:lpstr>Balancing Properties</vt:lpstr>
      <vt:lpstr>Completeness</vt:lpstr>
      <vt:lpstr>Record Count Match</vt:lpstr>
      <vt:lpstr>Distinct Record Count Match</vt:lpstr>
      <vt:lpstr>Consistency</vt:lpstr>
      <vt:lpstr>Consistency Example</vt:lpstr>
      <vt:lpstr>Consistency Example (Cont.)</vt:lpstr>
      <vt:lpstr>Consistency Example (Cont.)</vt:lpstr>
      <vt:lpstr>Syntactic Validity</vt:lpstr>
      <vt:lpstr>Syntactic Validity Example</vt:lpstr>
      <vt:lpstr>Identify Source-to-Target Mappings</vt:lpstr>
      <vt:lpstr>Generate Balancing Tests</vt:lpstr>
      <vt:lpstr>Generate Analysis Queries</vt:lpstr>
      <vt:lpstr>Generate Test Assertions</vt:lpstr>
      <vt:lpstr>Empirical Evaluation Objectives</vt:lpstr>
      <vt:lpstr>Validation of ETL Scripts</vt:lpstr>
      <vt:lpstr>Validation of ETL Scripts (Cont.)</vt:lpstr>
      <vt:lpstr>Fault Finding Ability of Assertions</vt:lpstr>
      <vt:lpstr>Discussion</vt:lpstr>
      <vt:lpstr>Conclusions</vt:lpstr>
      <vt:lpstr>Future Work</vt:lpstr>
      <vt:lpstr>Publications</vt:lpstr>
      <vt:lpstr>PowerPoint Presentation</vt:lpstr>
      <vt:lpstr>Mutation 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Approach for Testing  the Extract-Transform-Load Process  in Data Warehouse Systems    Master’s Defense</dc:title>
  <cp:lastModifiedBy>Homayouni,Hajar</cp:lastModifiedBy>
  <cp:revision>262</cp:revision>
  <dcterms:modified xsi:type="dcterms:W3CDTF">2017-12-01T00:27:09Z</dcterms:modified>
</cp:coreProperties>
</file>