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7" r:id="rId2"/>
    <p:sldId id="278" r:id="rId3"/>
    <p:sldId id="259" r:id="rId4"/>
    <p:sldId id="266" r:id="rId5"/>
    <p:sldId id="273" r:id="rId6"/>
    <p:sldId id="281" r:id="rId7"/>
    <p:sldId id="279" r:id="rId8"/>
    <p:sldId id="261" r:id="rId9"/>
    <p:sldId id="282" r:id="rId10"/>
    <p:sldId id="270" r:id="rId11"/>
    <p:sldId id="284" r:id="rId12"/>
    <p:sldId id="285" r:id="rId13"/>
    <p:sldId id="283" r:id="rId14"/>
    <p:sldId id="272" r:id="rId15"/>
    <p:sldId id="286" r:id="rId16"/>
    <p:sldId id="274" r:id="rId17"/>
    <p:sldId id="275" r:id="rId18"/>
    <p:sldId id="276" r:id="rId19"/>
    <p:sldId id="28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B27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63"/>
    <p:restoredTop sz="93182"/>
  </p:normalViewPr>
  <p:slideViewPr>
    <p:cSldViewPr snapToGrid="0" snapToObjects="1">
      <p:cViewPr>
        <p:scale>
          <a:sx n="53" d="100"/>
          <a:sy n="53" d="100"/>
        </p:scale>
        <p:origin x="-1446" y="-4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5DB6CF-0CCE-46A2-A339-1F8D41675E37}" type="doc">
      <dgm:prSet loTypeId="urn:microsoft.com/office/officeart/2005/8/layout/vList2" loCatId="Inbox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2AE6C1A-0B36-477D-BD80-B53B07DAD3F3}">
      <dgm:prSet/>
      <dgm:spPr/>
      <dgm:t>
        <a:bodyPr/>
        <a:lstStyle/>
        <a:p>
          <a:r>
            <a:rPr lang="en-US" dirty="0" smtClean="0">
              <a:latin typeface=""/>
            </a:rPr>
            <a:t>R</a:t>
          </a:r>
          <a:r>
            <a:rPr lang="en-US" b="0" i="0" u="none" strike="noStrike" baseline="0" dirty="0" smtClean="0">
              <a:latin typeface=""/>
            </a:rPr>
            <a:t>equirements of the system should be considered</a:t>
          </a:r>
          <a:endParaRPr lang="en-US" dirty="0"/>
        </a:p>
      </dgm:t>
    </dgm:pt>
    <dgm:pt modelId="{CF059430-2D29-4E06-870A-A13D3D168CFC}" type="parTrans" cxnId="{83B86D88-F225-418F-AB9B-70B2AEE9B1FC}">
      <dgm:prSet/>
      <dgm:spPr/>
      <dgm:t>
        <a:bodyPr/>
        <a:lstStyle/>
        <a:p>
          <a:endParaRPr lang="en-US"/>
        </a:p>
      </dgm:t>
    </dgm:pt>
    <dgm:pt modelId="{08B8C2F9-AA82-4327-8276-99E7D15EF1DA}" type="sibTrans" cxnId="{83B86D88-F225-418F-AB9B-70B2AEE9B1FC}">
      <dgm:prSet phldrT="1" phldr="0"/>
      <dgm:spPr/>
      <dgm:t>
        <a:bodyPr/>
        <a:lstStyle/>
        <a:p>
          <a:endParaRPr lang="en-US"/>
        </a:p>
      </dgm:t>
    </dgm:pt>
    <dgm:pt modelId="{C5F9D8B7-BAEF-484C-BF19-11A878168D08}">
      <dgm:prSet/>
      <dgm:spPr/>
      <dgm:t>
        <a:bodyPr/>
        <a:lstStyle/>
        <a:p>
          <a:r>
            <a:rPr lang="en-US" dirty="0" smtClean="0"/>
            <a:t>RDBMS for all other application</a:t>
          </a:r>
          <a:endParaRPr lang="en-US" dirty="0"/>
        </a:p>
      </dgm:t>
    </dgm:pt>
    <dgm:pt modelId="{2F341F43-B7D4-4B69-8720-947BC6C75347}" type="parTrans" cxnId="{D5EDDCFD-C886-44B4-9FA0-AA5D63CEA5D8}">
      <dgm:prSet/>
      <dgm:spPr/>
      <dgm:t>
        <a:bodyPr/>
        <a:lstStyle/>
        <a:p>
          <a:endParaRPr lang="en-US"/>
        </a:p>
      </dgm:t>
    </dgm:pt>
    <dgm:pt modelId="{6E8EAC76-B001-4F63-AF69-F31F34F7FED3}" type="sibTrans" cxnId="{D5EDDCFD-C886-44B4-9FA0-AA5D63CEA5D8}">
      <dgm:prSet phldrT="3" phldr="0"/>
      <dgm:spPr/>
      <dgm:t>
        <a:bodyPr/>
        <a:lstStyle/>
        <a:p>
          <a:endParaRPr lang="en-US"/>
        </a:p>
      </dgm:t>
    </dgm:pt>
    <dgm:pt modelId="{0C6370E9-A8E0-4312-95F2-F3DD8165875A}">
      <dgm:prSet/>
      <dgm:spPr/>
      <dgm:t>
        <a:bodyPr/>
        <a:lstStyle/>
        <a:p>
          <a:r>
            <a:rPr lang="en-US" b="0" i="0" u="none" strike="noStrike" baseline="0" dirty="0" smtClean="0">
              <a:latin typeface=""/>
            </a:rPr>
            <a:t>Graph Database suitable for dynamic data model, highly connected data</a:t>
          </a:r>
          <a:endParaRPr lang="en-US" dirty="0"/>
        </a:p>
      </dgm:t>
    </dgm:pt>
    <dgm:pt modelId="{4AB6487D-5240-4EFF-84ED-5A998848D395}" type="sibTrans" cxnId="{CE091ED6-5514-4098-9780-FEFE0CC236BF}">
      <dgm:prSet phldrT="2" phldr="0"/>
      <dgm:spPr/>
      <dgm:t>
        <a:bodyPr/>
        <a:lstStyle/>
        <a:p>
          <a:endParaRPr lang="en-US"/>
        </a:p>
      </dgm:t>
    </dgm:pt>
    <dgm:pt modelId="{216630C1-0228-4713-9C48-3CD3BE1D6CB0}" type="parTrans" cxnId="{CE091ED6-5514-4098-9780-FEFE0CC236BF}">
      <dgm:prSet/>
      <dgm:spPr/>
      <dgm:t>
        <a:bodyPr/>
        <a:lstStyle/>
        <a:p>
          <a:endParaRPr lang="en-US"/>
        </a:p>
      </dgm:t>
    </dgm:pt>
    <dgm:pt modelId="{89741532-33FD-164A-B471-EDD365EE444D}">
      <dgm:prSet/>
      <dgm:spPr/>
      <dgm:t>
        <a:bodyPr/>
        <a:lstStyle/>
        <a:p>
          <a:pPr algn="ctr"/>
          <a:r>
            <a:rPr lang="en-US" dirty="0" smtClean="0"/>
            <a:t>NO</a:t>
          </a:r>
          <a:endParaRPr lang="en-US" dirty="0"/>
        </a:p>
      </dgm:t>
    </dgm:pt>
    <dgm:pt modelId="{D91CF765-C313-AB4B-9959-EA6B9843E47F}" type="parTrans" cxnId="{3E5341BF-194B-AE45-8FDD-480052CF2E58}">
      <dgm:prSet/>
      <dgm:spPr/>
      <dgm:t>
        <a:bodyPr/>
        <a:lstStyle/>
        <a:p>
          <a:endParaRPr lang="en-US"/>
        </a:p>
      </dgm:t>
    </dgm:pt>
    <dgm:pt modelId="{AA9F556A-8B41-F640-8600-F85E5EAFE23E}" type="sibTrans" cxnId="{3E5341BF-194B-AE45-8FDD-480052CF2E58}">
      <dgm:prSet/>
      <dgm:spPr/>
      <dgm:t>
        <a:bodyPr/>
        <a:lstStyle/>
        <a:p>
          <a:endParaRPr lang="en-US"/>
        </a:p>
      </dgm:t>
    </dgm:pt>
    <dgm:pt modelId="{BE7E2DD4-2AFF-7941-A25F-6B83462203B2}" type="pres">
      <dgm:prSet presAssocID="{BD5DB6CF-0CCE-46A2-A339-1F8D41675E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FDC109-BCE3-324C-BA3D-998DC54851D0}" type="pres">
      <dgm:prSet presAssocID="{89741532-33FD-164A-B471-EDD365EE444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4F866F-4034-6C49-8DE8-05A78DCEAAB9}" type="pres">
      <dgm:prSet presAssocID="{AA9F556A-8B41-F640-8600-F85E5EAFE23E}" presName="spacer" presStyleCnt="0"/>
      <dgm:spPr/>
    </dgm:pt>
    <dgm:pt modelId="{B43513F6-FCFE-2F47-9DF0-B3926A9519A0}" type="pres">
      <dgm:prSet presAssocID="{32AE6C1A-0B36-477D-BD80-B53B07DAD3F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6A9D53-9204-0442-BB14-F9D1BECD543B}" type="pres">
      <dgm:prSet presAssocID="{08B8C2F9-AA82-4327-8276-99E7D15EF1DA}" presName="spacer" presStyleCnt="0"/>
      <dgm:spPr/>
    </dgm:pt>
    <dgm:pt modelId="{F56FA58A-CA7C-A24E-B5AA-A4874346E315}" type="pres">
      <dgm:prSet presAssocID="{0C6370E9-A8E0-4312-95F2-F3DD8165875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895CA8-9983-9846-B7C1-59F905211D77}" type="pres">
      <dgm:prSet presAssocID="{4AB6487D-5240-4EFF-84ED-5A998848D395}" presName="spacer" presStyleCnt="0"/>
      <dgm:spPr/>
    </dgm:pt>
    <dgm:pt modelId="{98FF8476-6DBC-FF40-9DAD-E68D4D8222B6}" type="pres">
      <dgm:prSet presAssocID="{C5F9D8B7-BAEF-484C-BF19-11A878168D0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2F7701-0D93-2F44-ACB2-FEB886120330}" type="presOf" srcId="{C5F9D8B7-BAEF-484C-BF19-11A878168D08}" destId="{98FF8476-6DBC-FF40-9DAD-E68D4D8222B6}" srcOrd="0" destOrd="0" presId="urn:microsoft.com/office/officeart/2005/8/layout/vList2"/>
    <dgm:cxn modelId="{3E5341BF-194B-AE45-8FDD-480052CF2E58}" srcId="{BD5DB6CF-0CCE-46A2-A339-1F8D41675E37}" destId="{89741532-33FD-164A-B471-EDD365EE444D}" srcOrd="0" destOrd="0" parTransId="{D91CF765-C313-AB4B-9959-EA6B9843E47F}" sibTransId="{AA9F556A-8B41-F640-8600-F85E5EAFE23E}"/>
    <dgm:cxn modelId="{2A9FAD5C-45F0-3141-940B-924E417E0AA8}" type="presOf" srcId="{32AE6C1A-0B36-477D-BD80-B53B07DAD3F3}" destId="{B43513F6-FCFE-2F47-9DF0-B3926A9519A0}" srcOrd="0" destOrd="0" presId="urn:microsoft.com/office/officeart/2005/8/layout/vList2"/>
    <dgm:cxn modelId="{D835E16E-B856-544D-9DF8-3497ADB5FD10}" type="presOf" srcId="{0C6370E9-A8E0-4312-95F2-F3DD8165875A}" destId="{F56FA58A-CA7C-A24E-B5AA-A4874346E315}" srcOrd="0" destOrd="0" presId="urn:microsoft.com/office/officeart/2005/8/layout/vList2"/>
    <dgm:cxn modelId="{D5EDDCFD-C886-44B4-9FA0-AA5D63CEA5D8}" srcId="{BD5DB6CF-0CCE-46A2-A339-1F8D41675E37}" destId="{C5F9D8B7-BAEF-484C-BF19-11A878168D08}" srcOrd="3" destOrd="0" parTransId="{2F341F43-B7D4-4B69-8720-947BC6C75347}" sibTransId="{6E8EAC76-B001-4F63-AF69-F31F34F7FED3}"/>
    <dgm:cxn modelId="{3233F38D-B481-874A-8F8B-0B5734E5653E}" type="presOf" srcId="{89741532-33FD-164A-B471-EDD365EE444D}" destId="{DBFDC109-BCE3-324C-BA3D-998DC54851D0}" srcOrd="0" destOrd="0" presId="urn:microsoft.com/office/officeart/2005/8/layout/vList2"/>
    <dgm:cxn modelId="{CE091ED6-5514-4098-9780-FEFE0CC236BF}" srcId="{BD5DB6CF-0CCE-46A2-A339-1F8D41675E37}" destId="{0C6370E9-A8E0-4312-95F2-F3DD8165875A}" srcOrd="2" destOrd="0" parTransId="{216630C1-0228-4713-9C48-3CD3BE1D6CB0}" sibTransId="{4AB6487D-5240-4EFF-84ED-5A998848D395}"/>
    <dgm:cxn modelId="{CBBF34B7-A814-2047-BF56-4187557DECAD}" type="presOf" srcId="{BD5DB6CF-0CCE-46A2-A339-1F8D41675E37}" destId="{BE7E2DD4-2AFF-7941-A25F-6B83462203B2}" srcOrd="0" destOrd="0" presId="urn:microsoft.com/office/officeart/2005/8/layout/vList2"/>
    <dgm:cxn modelId="{83B86D88-F225-418F-AB9B-70B2AEE9B1FC}" srcId="{BD5DB6CF-0CCE-46A2-A339-1F8D41675E37}" destId="{32AE6C1A-0B36-477D-BD80-B53B07DAD3F3}" srcOrd="1" destOrd="0" parTransId="{CF059430-2D29-4E06-870A-A13D3D168CFC}" sibTransId="{08B8C2F9-AA82-4327-8276-99E7D15EF1DA}"/>
    <dgm:cxn modelId="{FBCB4F8E-5438-CE48-869A-EE317FE39B46}" type="presParOf" srcId="{BE7E2DD4-2AFF-7941-A25F-6B83462203B2}" destId="{DBFDC109-BCE3-324C-BA3D-998DC54851D0}" srcOrd="0" destOrd="0" presId="urn:microsoft.com/office/officeart/2005/8/layout/vList2"/>
    <dgm:cxn modelId="{B9EA5FBE-2C48-B843-890D-177489843367}" type="presParOf" srcId="{BE7E2DD4-2AFF-7941-A25F-6B83462203B2}" destId="{634F866F-4034-6C49-8DE8-05A78DCEAAB9}" srcOrd="1" destOrd="0" presId="urn:microsoft.com/office/officeart/2005/8/layout/vList2"/>
    <dgm:cxn modelId="{8BE8ACFC-6456-D749-9F1A-6862F4311D4D}" type="presParOf" srcId="{BE7E2DD4-2AFF-7941-A25F-6B83462203B2}" destId="{B43513F6-FCFE-2F47-9DF0-B3926A9519A0}" srcOrd="2" destOrd="0" presId="urn:microsoft.com/office/officeart/2005/8/layout/vList2"/>
    <dgm:cxn modelId="{34FEEE7C-6470-E349-A0F7-27E01FA948EC}" type="presParOf" srcId="{BE7E2DD4-2AFF-7941-A25F-6B83462203B2}" destId="{7D6A9D53-9204-0442-BB14-F9D1BECD543B}" srcOrd="3" destOrd="0" presId="urn:microsoft.com/office/officeart/2005/8/layout/vList2"/>
    <dgm:cxn modelId="{9B359570-E3AB-6743-B1DC-567E8C7EFF6A}" type="presParOf" srcId="{BE7E2DD4-2AFF-7941-A25F-6B83462203B2}" destId="{F56FA58A-CA7C-A24E-B5AA-A4874346E315}" srcOrd="4" destOrd="0" presId="urn:microsoft.com/office/officeart/2005/8/layout/vList2"/>
    <dgm:cxn modelId="{C831B0F5-6A7B-5543-BD94-18F7EA7A6CFD}" type="presParOf" srcId="{BE7E2DD4-2AFF-7941-A25F-6B83462203B2}" destId="{36895CA8-9983-9846-B7C1-59F905211D77}" srcOrd="5" destOrd="0" presId="urn:microsoft.com/office/officeart/2005/8/layout/vList2"/>
    <dgm:cxn modelId="{8E0D7830-7E34-364B-B9CA-112932757F36}" type="presParOf" srcId="{BE7E2DD4-2AFF-7941-A25F-6B83462203B2}" destId="{98FF8476-6DBC-FF40-9DAD-E68D4D8222B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5DB6CF-0CCE-46A2-A339-1F8D41675E37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2AE6C1A-0B36-477D-BD80-B53B07DAD3F3}">
      <dgm:prSet/>
      <dgm:spPr>
        <a:solidFill>
          <a:schemeClr val="tx2">
            <a:lumMod val="25000"/>
          </a:schemeClr>
        </a:solidFill>
      </dgm:spPr>
      <dgm:t>
        <a:bodyPr/>
        <a:lstStyle/>
        <a:p>
          <a:r>
            <a:rPr lang="en-US" dirty="0" smtClean="0"/>
            <a:t>Process Access Request &lt;</a:t>
          </a:r>
          <a:r>
            <a:rPr lang="en-US" dirty="0" err="1" smtClean="0"/>
            <a:t>op,o</a:t>
          </a:r>
          <a:r>
            <a:rPr lang="en-US" dirty="0" smtClean="0"/>
            <a:t>&gt;</a:t>
          </a:r>
          <a:r>
            <a:rPr lang="en-US" baseline="-25000" dirty="0" smtClean="0"/>
            <a:t>p</a:t>
          </a:r>
          <a:endParaRPr lang="en-US" dirty="0"/>
        </a:p>
      </dgm:t>
    </dgm:pt>
    <dgm:pt modelId="{CF059430-2D29-4E06-870A-A13D3D168CFC}" type="parTrans" cxnId="{83B86D88-F225-418F-AB9B-70B2AEE9B1FC}">
      <dgm:prSet/>
      <dgm:spPr/>
      <dgm:t>
        <a:bodyPr/>
        <a:lstStyle/>
        <a:p>
          <a:endParaRPr lang="en-US"/>
        </a:p>
      </dgm:t>
    </dgm:pt>
    <dgm:pt modelId="{08B8C2F9-AA82-4327-8276-99E7D15EF1DA}" type="sibTrans" cxnId="{83B86D88-F225-418F-AB9B-70B2AEE9B1FC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C5F9D8B7-BAEF-484C-BF19-11A878168D08}">
      <dgm:prSet/>
      <dgm:spPr>
        <a:solidFill>
          <a:schemeClr val="tx2">
            <a:lumMod val="25000"/>
          </a:schemeClr>
        </a:solidFill>
      </dgm:spPr>
      <dgm:t>
        <a:bodyPr/>
        <a:lstStyle/>
        <a:p>
          <a:r>
            <a:rPr lang="en-US" dirty="0" smtClean="0"/>
            <a:t>and capability </a:t>
          </a:r>
        </a:p>
        <a:p>
          <a:r>
            <a:rPr lang="en-US" dirty="0" smtClean="0"/>
            <a:t>(</a:t>
          </a:r>
          <a:r>
            <a:rPr lang="en-US" dirty="0" err="1" smtClean="0"/>
            <a:t>op,o</a:t>
          </a:r>
          <a:r>
            <a:rPr lang="en-US" dirty="0" smtClean="0"/>
            <a:t>) </a:t>
          </a:r>
        </a:p>
        <a:p>
          <a:r>
            <a:rPr lang="en-US" dirty="0" smtClean="0"/>
            <a:t>has not been denied for either u or p.</a:t>
          </a:r>
          <a:endParaRPr lang="en-US" dirty="0"/>
        </a:p>
      </dgm:t>
    </dgm:pt>
    <dgm:pt modelId="{2F341F43-B7D4-4B69-8720-947BC6C75347}" type="parTrans" cxnId="{D5EDDCFD-C886-44B4-9FA0-AA5D63CEA5D8}">
      <dgm:prSet/>
      <dgm:spPr/>
      <dgm:t>
        <a:bodyPr/>
        <a:lstStyle/>
        <a:p>
          <a:endParaRPr lang="en-US"/>
        </a:p>
      </dgm:t>
    </dgm:pt>
    <dgm:pt modelId="{6E8EAC76-B001-4F63-AF69-F31F34F7FED3}" type="sibTrans" cxnId="{D5EDDCFD-C886-44B4-9FA0-AA5D63CEA5D8}">
      <dgm:prSet phldrT="3" phldr="0"/>
      <dgm:spPr/>
      <dgm:t>
        <a:bodyPr/>
        <a:lstStyle/>
        <a:p>
          <a:endParaRPr lang="en-US"/>
        </a:p>
      </dgm:t>
    </dgm:pt>
    <dgm:pt modelId="{0C6370E9-A8E0-4312-95F2-F3DD8165875A}">
      <dgm:prSet/>
      <dgm:spPr>
        <a:solidFill>
          <a:schemeClr val="tx2">
            <a:lumMod val="25000"/>
          </a:schemeClr>
        </a:solidFill>
      </dgm:spPr>
      <dgm:t>
        <a:bodyPr/>
        <a:lstStyle/>
        <a:p>
          <a:r>
            <a:rPr lang="en-US" dirty="0" smtClean="0"/>
            <a:t>granted </a:t>
          </a:r>
          <a:r>
            <a:rPr lang="en-US" dirty="0" err="1" smtClean="0"/>
            <a:t>iff</a:t>
          </a:r>
          <a:endParaRPr lang="en-US" dirty="0" smtClean="0"/>
        </a:p>
        <a:p>
          <a:r>
            <a:rPr lang="en-US" dirty="0" smtClean="0"/>
            <a:t>(u, op, o)  where u is </a:t>
          </a:r>
          <a:r>
            <a:rPr lang="en-US" dirty="0" err="1" smtClean="0"/>
            <a:t>process_user</a:t>
          </a:r>
          <a:r>
            <a:rPr lang="en-US" dirty="0" smtClean="0"/>
            <a:t>(p)</a:t>
          </a:r>
          <a:endParaRPr lang="en-US" dirty="0"/>
        </a:p>
      </dgm:t>
    </dgm:pt>
    <dgm:pt modelId="{4AB6487D-5240-4EFF-84ED-5A998848D395}" type="sibTrans" cxnId="{CE091ED6-5514-4098-9780-FEFE0CC236BF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216630C1-0228-4713-9C48-3CD3BE1D6CB0}" type="parTrans" cxnId="{CE091ED6-5514-4098-9780-FEFE0CC236BF}">
      <dgm:prSet/>
      <dgm:spPr/>
      <dgm:t>
        <a:bodyPr/>
        <a:lstStyle/>
        <a:p>
          <a:endParaRPr lang="en-US"/>
        </a:p>
      </dgm:t>
    </dgm:pt>
    <dgm:pt modelId="{EED29AE0-9F02-1140-862B-F7E556B0737C}" type="pres">
      <dgm:prSet presAssocID="{BD5DB6CF-0CCE-46A2-A339-1F8D41675E3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2AB195-A8B9-C440-8A1C-925629080705}" type="pres">
      <dgm:prSet presAssocID="{32AE6C1A-0B36-477D-BD80-B53B07DAD3F3}" presName="node" presStyleLbl="node1" presStyleIdx="0" presStyleCnt="3" custScaleX="95672" custScaleY="98863" custLinFactNeighborX="-54722" custLinFactNeighborY="145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7C605606-B461-CD48-94A3-D3526225728F}" type="pres">
      <dgm:prSet presAssocID="{08B8C2F9-AA82-4327-8276-99E7D15EF1DA}" presName="sibTrans" presStyleLbl="sibTrans1D1" presStyleIdx="0" presStyleCnt="2"/>
      <dgm:spPr/>
      <dgm:t>
        <a:bodyPr/>
        <a:lstStyle/>
        <a:p>
          <a:endParaRPr lang="en-US"/>
        </a:p>
      </dgm:t>
    </dgm:pt>
    <dgm:pt modelId="{71781AA5-8187-AB4B-B23C-C3E921E3ADA1}" type="pres">
      <dgm:prSet presAssocID="{08B8C2F9-AA82-4327-8276-99E7D15EF1DA}" presName="connectorText" presStyleLbl="sibTrans1D1" presStyleIdx="0" presStyleCnt="2"/>
      <dgm:spPr/>
      <dgm:t>
        <a:bodyPr/>
        <a:lstStyle/>
        <a:p>
          <a:endParaRPr lang="en-US"/>
        </a:p>
      </dgm:t>
    </dgm:pt>
    <dgm:pt modelId="{53DF884A-044B-EB47-A316-6D9C9A376F90}" type="pres">
      <dgm:prSet presAssocID="{0C6370E9-A8E0-4312-95F2-F3DD8165875A}" presName="node" presStyleLbl="node1" presStyleIdx="1" presStyleCnt="3" custLinFactNeighborX="-7534" custLinFactNeighborY="317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2ECE9E13-8A6B-0745-8122-BF5CF6A9C8CE}" type="pres">
      <dgm:prSet presAssocID="{4AB6487D-5240-4EFF-84ED-5A998848D395}" presName="sibTrans" presStyleLbl="sibTrans1D1" presStyleIdx="1" presStyleCnt="2"/>
      <dgm:spPr/>
      <dgm:t>
        <a:bodyPr/>
        <a:lstStyle/>
        <a:p>
          <a:endParaRPr lang="en-US"/>
        </a:p>
      </dgm:t>
    </dgm:pt>
    <dgm:pt modelId="{0C41F065-53B1-0B4D-84B0-C75B1C8F9985}" type="pres">
      <dgm:prSet presAssocID="{4AB6487D-5240-4EFF-84ED-5A998848D395}" presName="connectorText" presStyleLbl="sibTrans1D1" presStyleIdx="1" presStyleCnt="2"/>
      <dgm:spPr/>
      <dgm:t>
        <a:bodyPr/>
        <a:lstStyle/>
        <a:p>
          <a:endParaRPr lang="en-US"/>
        </a:p>
      </dgm:t>
    </dgm:pt>
    <dgm:pt modelId="{37B9489F-6A18-0D4C-BF3A-0BCA08BC4EDE}" type="pres">
      <dgm:prSet presAssocID="{C5F9D8B7-BAEF-484C-BF19-11A878168D08}" presName="node" presStyleLbl="node1" presStyleIdx="2" presStyleCnt="3" custLinFactNeighborX="-4277" custLinFactNeighborY="-72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</dgm:ptLst>
  <dgm:cxnLst>
    <dgm:cxn modelId="{B736AC57-DA80-5F42-8654-89781FF185AA}" type="presOf" srcId="{4AB6487D-5240-4EFF-84ED-5A998848D395}" destId="{0C41F065-53B1-0B4D-84B0-C75B1C8F9985}" srcOrd="1" destOrd="0" presId="urn:microsoft.com/office/officeart/2016/7/layout/RepeatingBendingProcessNew"/>
    <dgm:cxn modelId="{6D56D52F-FA99-7A44-9D1E-9EEC880AA119}" type="presOf" srcId="{08B8C2F9-AA82-4327-8276-99E7D15EF1DA}" destId="{71781AA5-8187-AB4B-B23C-C3E921E3ADA1}" srcOrd="1" destOrd="0" presId="urn:microsoft.com/office/officeart/2016/7/layout/RepeatingBendingProcessNew"/>
    <dgm:cxn modelId="{D5EDDCFD-C886-44B4-9FA0-AA5D63CEA5D8}" srcId="{BD5DB6CF-0CCE-46A2-A339-1F8D41675E37}" destId="{C5F9D8B7-BAEF-484C-BF19-11A878168D08}" srcOrd="2" destOrd="0" parTransId="{2F341F43-B7D4-4B69-8720-947BC6C75347}" sibTransId="{6E8EAC76-B001-4F63-AF69-F31F34F7FED3}"/>
    <dgm:cxn modelId="{67EA6E99-A6BC-CA4F-BB40-6CB91BBE0CC3}" type="presOf" srcId="{4AB6487D-5240-4EFF-84ED-5A998848D395}" destId="{2ECE9E13-8A6B-0745-8122-BF5CF6A9C8CE}" srcOrd="0" destOrd="0" presId="urn:microsoft.com/office/officeart/2016/7/layout/RepeatingBendingProcessNew"/>
    <dgm:cxn modelId="{CE091ED6-5514-4098-9780-FEFE0CC236BF}" srcId="{BD5DB6CF-0CCE-46A2-A339-1F8D41675E37}" destId="{0C6370E9-A8E0-4312-95F2-F3DD8165875A}" srcOrd="1" destOrd="0" parTransId="{216630C1-0228-4713-9C48-3CD3BE1D6CB0}" sibTransId="{4AB6487D-5240-4EFF-84ED-5A998848D395}"/>
    <dgm:cxn modelId="{A2620354-98DF-3A47-8D97-82B51B9D4CDE}" type="presOf" srcId="{0C6370E9-A8E0-4312-95F2-F3DD8165875A}" destId="{53DF884A-044B-EB47-A316-6D9C9A376F90}" srcOrd="0" destOrd="0" presId="urn:microsoft.com/office/officeart/2016/7/layout/RepeatingBendingProcessNew"/>
    <dgm:cxn modelId="{DC2D14BD-3887-914D-A947-E6F27FD8C9E2}" type="presOf" srcId="{08B8C2F9-AA82-4327-8276-99E7D15EF1DA}" destId="{7C605606-B461-CD48-94A3-D3526225728F}" srcOrd="0" destOrd="0" presId="urn:microsoft.com/office/officeart/2016/7/layout/RepeatingBendingProcessNew"/>
    <dgm:cxn modelId="{1B4A7E3D-C52B-7A47-921A-55F8D376EF85}" type="presOf" srcId="{C5F9D8B7-BAEF-484C-BF19-11A878168D08}" destId="{37B9489F-6A18-0D4C-BF3A-0BCA08BC4EDE}" srcOrd="0" destOrd="0" presId="urn:microsoft.com/office/officeart/2016/7/layout/RepeatingBendingProcessNew"/>
    <dgm:cxn modelId="{4C5383D0-6F08-7748-A293-511A4F74B333}" type="presOf" srcId="{BD5DB6CF-0CCE-46A2-A339-1F8D41675E37}" destId="{EED29AE0-9F02-1140-862B-F7E556B0737C}" srcOrd="0" destOrd="0" presId="urn:microsoft.com/office/officeart/2016/7/layout/RepeatingBendingProcessNew"/>
    <dgm:cxn modelId="{EA43594C-7E6B-A14A-944C-6D7062664003}" type="presOf" srcId="{32AE6C1A-0B36-477D-BD80-B53B07DAD3F3}" destId="{242AB195-A8B9-C440-8A1C-925629080705}" srcOrd="0" destOrd="0" presId="urn:microsoft.com/office/officeart/2016/7/layout/RepeatingBendingProcessNew"/>
    <dgm:cxn modelId="{83B86D88-F225-418F-AB9B-70B2AEE9B1FC}" srcId="{BD5DB6CF-0CCE-46A2-A339-1F8D41675E37}" destId="{32AE6C1A-0B36-477D-BD80-B53B07DAD3F3}" srcOrd="0" destOrd="0" parTransId="{CF059430-2D29-4E06-870A-A13D3D168CFC}" sibTransId="{08B8C2F9-AA82-4327-8276-99E7D15EF1DA}"/>
    <dgm:cxn modelId="{E317A432-FB86-0240-B9D0-21FCAE37687C}" type="presParOf" srcId="{EED29AE0-9F02-1140-862B-F7E556B0737C}" destId="{242AB195-A8B9-C440-8A1C-925629080705}" srcOrd="0" destOrd="0" presId="urn:microsoft.com/office/officeart/2016/7/layout/RepeatingBendingProcessNew"/>
    <dgm:cxn modelId="{05EEAB06-DEE4-764B-B133-DB4658402825}" type="presParOf" srcId="{EED29AE0-9F02-1140-862B-F7E556B0737C}" destId="{7C605606-B461-CD48-94A3-D3526225728F}" srcOrd="1" destOrd="0" presId="urn:microsoft.com/office/officeart/2016/7/layout/RepeatingBendingProcessNew"/>
    <dgm:cxn modelId="{1AD87DB3-7DA7-0A4E-9F3B-F3AB5A16F411}" type="presParOf" srcId="{7C605606-B461-CD48-94A3-D3526225728F}" destId="{71781AA5-8187-AB4B-B23C-C3E921E3ADA1}" srcOrd="0" destOrd="0" presId="urn:microsoft.com/office/officeart/2016/7/layout/RepeatingBendingProcessNew"/>
    <dgm:cxn modelId="{B378CD9E-86AA-554B-BEB3-49B003BEC4F0}" type="presParOf" srcId="{EED29AE0-9F02-1140-862B-F7E556B0737C}" destId="{53DF884A-044B-EB47-A316-6D9C9A376F90}" srcOrd="2" destOrd="0" presId="urn:microsoft.com/office/officeart/2016/7/layout/RepeatingBendingProcessNew"/>
    <dgm:cxn modelId="{EEDEC17C-E3C6-874F-9E3E-1B79E96A7DCB}" type="presParOf" srcId="{EED29AE0-9F02-1140-862B-F7E556B0737C}" destId="{2ECE9E13-8A6B-0745-8122-BF5CF6A9C8CE}" srcOrd="3" destOrd="0" presId="urn:microsoft.com/office/officeart/2016/7/layout/RepeatingBendingProcessNew"/>
    <dgm:cxn modelId="{2421FEED-E46B-E34A-894D-0FA2F11AD7F4}" type="presParOf" srcId="{2ECE9E13-8A6B-0745-8122-BF5CF6A9C8CE}" destId="{0C41F065-53B1-0B4D-84B0-C75B1C8F9985}" srcOrd="0" destOrd="0" presId="urn:microsoft.com/office/officeart/2016/7/layout/RepeatingBendingProcessNew"/>
    <dgm:cxn modelId="{C52318F0-3D40-4343-8E74-4557ECA37007}" type="presParOf" srcId="{EED29AE0-9F02-1140-862B-F7E556B0737C}" destId="{37B9489F-6A18-0D4C-BF3A-0BCA08BC4EDE}" srcOrd="4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5DB6CF-0CCE-46A2-A339-1F8D41675E37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32AE6C1A-0B36-477D-BD80-B53B07DAD3F3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pPr algn="ctr"/>
          <a:r>
            <a:rPr lang="en-US" dirty="0"/>
            <a:t>Neo4j can effectively represent Polices as specified by policy Machine</a:t>
          </a:r>
        </a:p>
      </dgm:t>
    </dgm:pt>
    <dgm:pt modelId="{CF059430-2D29-4E06-870A-A13D3D168CFC}" type="parTrans" cxnId="{83B86D88-F225-418F-AB9B-70B2AEE9B1FC}">
      <dgm:prSet/>
      <dgm:spPr/>
      <dgm:t>
        <a:bodyPr/>
        <a:lstStyle/>
        <a:p>
          <a:endParaRPr lang="en-US"/>
        </a:p>
      </dgm:t>
    </dgm:pt>
    <dgm:pt modelId="{08B8C2F9-AA82-4327-8276-99E7D15EF1DA}" type="sibTrans" cxnId="{83B86D88-F225-418F-AB9B-70B2AEE9B1FC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C5F9D8B7-BAEF-484C-BF19-11A878168D08}">
      <dgm:prSet/>
      <dgm:spPr>
        <a:solidFill>
          <a:schemeClr val="tx2">
            <a:lumMod val="75000"/>
            <a:alpha val="90000"/>
          </a:schemeClr>
        </a:solidFill>
      </dgm:spPr>
      <dgm:t>
        <a:bodyPr/>
        <a:lstStyle/>
        <a:p>
          <a:pPr algn="ctr"/>
          <a:r>
            <a:rPr lang="en-US" dirty="0"/>
            <a:t>Can address dynamic changes to policies using transaction event handlers</a:t>
          </a:r>
        </a:p>
      </dgm:t>
    </dgm:pt>
    <dgm:pt modelId="{2F341F43-B7D4-4B69-8720-947BC6C75347}" type="parTrans" cxnId="{D5EDDCFD-C886-44B4-9FA0-AA5D63CEA5D8}">
      <dgm:prSet/>
      <dgm:spPr/>
      <dgm:t>
        <a:bodyPr/>
        <a:lstStyle/>
        <a:p>
          <a:endParaRPr lang="en-US"/>
        </a:p>
      </dgm:t>
    </dgm:pt>
    <dgm:pt modelId="{6E8EAC76-B001-4F63-AF69-F31F34F7FED3}" type="sibTrans" cxnId="{D5EDDCFD-C886-44B4-9FA0-AA5D63CEA5D8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0C6370E9-A8E0-4312-95F2-F3DD8165875A}">
      <dgm:prSet/>
      <dgm:spPr>
        <a:solidFill>
          <a:schemeClr val="tx2">
            <a:lumMod val="75000"/>
            <a:alpha val="90000"/>
          </a:schemeClr>
        </a:solidFill>
      </dgm:spPr>
      <dgm:t>
        <a:bodyPr/>
        <a:lstStyle/>
        <a:p>
          <a:pPr algn="ctr"/>
          <a:r>
            <a:rPr lang="en-US" dirty="0" smtClean="0"/>
            <a:t>Response time for the access request can be improved</a:t>
          </a:r>
          <a:endParaRPr lang="en-US" dirty="0"/>
        </a:p>
      </dgm:t>
    </dgm:pt>
    <dgm:pt modelId="{4AB6487D-5240-4EFF-84ED-5A998848D395}" type="sibTrans" cxnId="{CE091ED6-5514-4098-9780-FEFE0CC236BF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216630C1-0228-4713-9C48-3CD3BE1D6CB0}" type="parTrans" cxnId="{CE091ED6-5514-4098-9780-FEFE0CC236BF}">
      <dgm:prSet/>
      <dgm:spPr/>
      <dgm:t>
        <a:bodyPr/>
        <a:lstStyle/>
        <a:p>
          <a:endParaRPr lang="en-US"/>
        </a:p>
      </dgm:t>
    </dgm:pt>
    <dgm:pt modelId="{0400AAEC-C649-C045-ACB7-3BE1F5ECF7D5}" type="pres">
      <dgm:prSet presAssocID="{BD5DB6CF-0CCE-46A2-A339-1F8D41675E37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19DD9B-A6CB-9944-8AA5-8F6EA20CFEA3}" type="pres">
      <dgm:prSet presAssocID="{32AE6C1A-0B36-477D-BD80-B53B07DAD3F3}" presName="compositeNode" presStyleCnt="0">
        <dgm:presLayoutVars>
          <dgm:bulletEnabled val="1"/>
        </dgm:presLayoutVars>
      </dgm:prSet>
      <dgm:spPr/>
    </dgm:pt>
    <dgm:pt modelId="{36B4D84E-35B8-AC43-8EEA-8BF12A6F1BFF}" type="pres">
      <dgm:prSet presAssocID="{32AE6C1A-0B36-477D-BD80-B53B07DAD3F3}" presName="bgRect" presStyleLbl="bgAccFollowNode1" presStyleIdx="0" presStyleCnt="3"/>
      <dgm:spPr/>
      <dgm:t>
        <a:bodyPr/>
        <a:lstStyle/>
        <a:p>
          <a:endParaRPr lang="en-US"/>
        </a:p>
      </dgm:t>
    </dgm:pt>
    <dgm:pt modelId="{35FE0C63-8652-E245-A3F9-E9A693D006B3}" type="pres">
      <dgm:prSet presAssocID="{08B8C2F9-AA82-4327-8276-99E7D15EF1DA}" presName="sibTransNodeCircle" presStyleLbl="alignNode1" presStyleIdx="0" presStyleCnt="6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7FBFB06C-5791-7E42-8F04-3D2FCF807711}" type="pres">
      <dgm:prSet presAssocID="{32AE6C1A-0B36-477D-BD80-B53B07DAD3F3}" presName="bottomLine" presStyleLbl="alignNode1" presStyleIdx="1" presStyleCnt="6">
        <dgm:presLayoutVars/>
      </dgm:prSet>
      <dgm:spPr/>
    </dgm:pt>
    <dgm:pt modelId="{9FBBB36B-8C4F-5745-BD1A-52B8A728BEE8}" type="pres">
      <dgm:prSet presAssocID="{32AE6C1A-0B36-477D-BD80-B53B07DAD3F3}" presName="nodeText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9A489E-2BBF-C244-8B9B-22B5096B678F}" type="pres">
      <dgm:prSet presAssocID="{08B8C2F9-AA82-4327-8276-99E7D15EF1DA}" presName="sibTrans" presStyleCnt="0"/>
      <dgm:spPr/>
    </dgm:pt>
    <dgm:pt modelId="{68319EBD-3DA2-114B-8F3E-CA64E299C9A3}" type="pres">
      <dgm:prSet presAssocID="{0C6370E9-A8E0-4312-95F2-F3DD8165875A}" presName="compositeNode" presStyleCnt="0">
        <dgm:presLayoutVars>
          <dgm:bulletEnabled val="1"/>
        </dgm:presLayoutVars>
      </dgm:prSet>
      <dgm:spPr/>
    </dgm:pt>
    <dgm:pt modelId="{54707300-64BC-3443-9A72-DA7DB86A7E7A}" type="pres">
      <dgm:prSet presAssocID="{0C6370E9-A8E0-4312-95F2-F3DD8165875A}" presName="bgRect" presStyleLbl="bgAccFollowNode1" presStyleIdx="1" presStyleCnt="3"/>
      <dgm:spPr/>
      <dgm:t>
        <a:bodyPr/>
        <a:lstStyle/>
        <a:p>
          <a:endParaRPr lang="en-US"/>
        </a:p>
      </dgm:t>
    </dgm:pt>
    <dgm:pt modelId="{15503D88-E974-074D-8E71-371A6A3F7664}" type="pres">
      <dgm:prSet presAssocID="{4AB6487D-5240-4EFF-84ED-5A998848D395}" presName="sibTransNodeCircle" presStyleLbl="alignNode1" presStyleIdx="2" presStyleCnt="6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FCFDC9EF-0FC6-B244-B430-8BC46B787822}" type="pres">
      <dgm:prSet presAssocID="{0C6370E9-A8E0-4312-95F2-F3DD8165875A}" presName="bottomLine" presStyleLbl="alignNode1" presStyleIdx="3" presStyleCnt="6">
        <dgm:presLayoutVars/>
      </dgm:prSet>
      <dgm:spPr/>
    </dgm:pt>
    <dgm:pt modelId="{166EBC9C-691E-EB43-8B2D-7DF576467957}" type="pres">
      <dgm:prSet presAssocID="{0C6370E9-A8E0-4312-95F2-F3DD8165875A}" presName="nodeText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09108E-CBD2-3146-98D0-4F4904A33DCD}" type="pres">
      <dgm:prSet presAssocID="{4AB6487D-5240-4EFF-84ED-5A998848D395}" presName="sibTrans" presStyleCnt="0"/>
      <dgm:spPr/>
    </dgm:pt>
    <dgm:pt modelId="{67DE26F3-7C12-0B41-B51A-C2743742540E}" type="pres">
      <dgm:prSet presAssocID="{C5F9D8B7-BAEF-484C-BF19-11A878168D08}" presName="compositeNode" presStyleCnt="0">
        <dgm:presLayoutVars>
          <dgm:bulletEnabled val="1"/>
        </dgm:presLayoutVars>
      </dgm:prSet>
      <dgm:spPr/>
    </dgm:pt>
    <dgm:pt modelId="{07C4803B-96E7-0542-8200-4F3C05E1853A}" type="pres">
      <dgm:prSet presAssocID="{C5F9D8B7-BAEF-484C-BF19-11A878168D08}" presName="bgRect" presStyleLbl="bgAccFollowNode1" presStyleIdx="2" presStyleCnt="3"/>
      <dgm:spPr/>
      <dgm:t>
        <a:bodyPr/>
        <a:lstStyle/>
        <a:p>
          <a:endParaRPr lang="en-US"/>
        </a:p>
      </dgm:t>
    </dgm:pt>
    <dgm:pt modelId="{60B222E0-A74A-5F48-88D5-D6478D588D07}" type="pres">
      <dgm:prSet presAssocID="{6E8EAC76-B001-4F63-AF69-F31F34F7FED3}" presName="sibTransNodeCircle" presStyleLbl="alignNode1" presStyleIdx="4" presStyleCnt="6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28A16C3E-C796-3D49-B1A0-58154204CFA0}" type="pres">
      <dgm:prSet presAssocID="{C5F9D8B7-BAEF-484C-BF19-11A878168D08}" presName="bottomLine" presStyleLbl="alignNode1" presStyleIdx="5" presStyleCnt="6">
        <dgm:presLayoutVars/>
      </dgm:prSet>
      <dgm:spPr/>
    </dgm:pt>
    <dgm:pt modelId="{F411706D-3376-AF4F-AF4A-611BF6A7BEF0}" type="pres">
      <dgm:prSet presAssocID="{C5F9D8B7-BAEF-484C-BF19-11A878168D08}" presName="nodeText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EDDCFD-C886-44B4-9FA0-AA5D63CEA5D8}" srcId="{BD5DB6CF-0CCE-46A2-A339-1F8D41675E37}" destId="{C5F9D8B7-BAEF-484C-BF19-11A878168D08}" srcOrd="2" destOrd="0" parTransId="{2F341F43-B7D4-4B69-8720-947BC6C75347}" sibTransId="{6E8EAC76-B001-4F63-AF69-F31F34F7FED3}"/>
    <dgm:cxn modelId="{F02EB7B9-CA79-B349-BBA8-7CCB8C5D6BD6}" type="presOf" srcId="{4AB6487D-5240-4EFF-84ED-5A998848D395}" destId="{15503D88-E974-074D-8E71-371A6A3F7664}" srcOrd="0" destOrd="0" presId="urn:microsoft.com/office/officeart/2016/7/layout/BasicLinearProcessNumbered"/>
    <dgm:cxn modelId="{1ADEEB04-C433-044B-813A-E4573D29E496}" type="presOf" srcId="{0C6370E9-A8E0-4312-95F2-F3DD8165875A}" destId="{166EBC9C-691E-EB43-8B2D-7DF576467957}" srcOrd="1" destOrd="0" presId="urn:microsoft.com/office/officeart/2016/7/layout/BasicLinearProcessNumbered"/>
    <dgm:cxn modelId="{A7F28184-2869-5D4A-B0C7-52A2CB469AF4}" type="presOf" srcId="{BD5DB6CF-0CCE-46A2-A339-1F8D41675E37}" destId="{0400AAEC-C649-C045-ACB7-3BE1F5ECF7D5}" srcOrd="0" destOrd="0" presId="urn:microsoft.com/office/officeart/2016/7/layout/BasicLinearProcessNumbered"/>
    <dgm:cxn modelId="{0D71A320-D46F-7648-A46C-8BF5BF3F5D7B}" type="presOf" srcId="{32AE6C1A-0B36-477D-BD80-B53B07DAD3F3}" destId="{36B4D84E-35B8-AC43-8EEA-8BF12A6F1BFF}" srcOrd="0" destOrd="0" presId="urn:microsoft.com/office/officeart/2016/7/layout/BasicLinearProcessNumbered"/>
    <dgm:cxn modelId="{6A898843-3D3B-7A46-9CDF-299D3F744D82}" type="presOf" srcId="{08B8C2F9-AA82-4327-8276-99E7D15EF1DA}" destId="{35FE0C63-8652-E245-A3F9-E9A693D006B3}" srcOrd="0" destOrd="0" presId="urn:microsoft.com/office/officeart/2016/7/layout/BasicLinearProcessNumbered"/>
    <dgm:cxn modelId="{207E3D71-8F35-704A-9DCA-4AB1F460942C}" type="presOf" srcId="{32AE6C1A-0B36-477D-BD80-B53B07DAD3F3}" destId="{9FBBB36B-8C4F-5745-BD1A-52B8A728BEE8}" srcOrd="1" destOrd="0" presId="urn:microsoft.com/office/officeart/2016/7/layout/BasicLinearProcessNumbered"/>
    <dgm:cxn modelId="{26EC6ED5-7131-E542-9FB8-9DA943BB48B3}" type="presOf" srcId="{0C6370E9-A8E0-4312-95F2-F3DD8165875A}" destId="{54707300-64BC-3443-9A72-DA7DB86A7E7A}" srcOrd="0" destOrd="0" presId="urn:microsoft.com/office/officeart/2016/7/layout/BasicLinearProcessNumbered"/>
    <dgm:cxn modelId="{83B86D88-F225-418F-AB9B-70B2AEE9B1FC}" srcId="{BD5DB6CF-0CCE-46A2-A339-1F8D41675E37}" destId="{32AE6C1A-0B36-477D-BD80-B53B07DAD3F3}" srcOrd="0" destOrd="0" parTransId="{CF059430-2D29-4E06-870A-A13D3D168CFC}" sibTransId="{08B8C2F9-AA82-4327-8276-99E7D15EF1DA}"/>
    <dgm:cxn modelId="{18A08B37-30AC-AB4D-97E4-12BFF8596B21}" type="presOf" srcId="{C5F9D8B7-BAEF-484C-BF19-11A878168D08}" destId="{07C4803B-96E7-0542-8200-4F3C05E1853A}" srcOrd="0" destOrd="0" presId="urn:microsoft.com/office/officeart/2016/7/layout/BasicLinearProcessNumbered"/>
    <dgm:cxn modelId="{41FDE4EE-6228-E047-A9FC-B0D71877B49D}" type="presOf" srcId="{C5F9D8B7-BAEF-484C-BF19-11A878168D08}" destId="{F411706D-3376-AF4F-AF4A-611BF6A7BEF0}" srcOrd="1" destOrd="0" presId="urn:microsoft.com/office/officeart/2016/7/layout/BasicLinearProcessNumbered"/>
    <dgm:cxn modelId="{CE091ED6-5514-4098-9780-FEFE0CC236BF}" srcId="{BD5DB6CF-0CCE-46A2-A339-1F8D41675E37}" destId="{0C6370E9-A8E0-4312-95F2-F3DD8165875A}" srcOrd="1" destOrd="0" parTransId="{216630C1-0228-4713-9C48-3CD3BE1D6CB0}" sibTransId="{4AB6487D-5240-4EFF-84ED-5A998848D395}"/>
    <dgm:cxn modelId="{394FB59D-D6F7-EE4C-ACE8-69F4162D4EDC}" type="presOf" srcId="{6E8EAC76-B001-4F63-AF69-F31F34F7FED3}" destId="{60B222E0-A74A-5F48-88D5-D6478D588D07}" srcOrd="0" destOrd="0" presId="urn:microsoft.com/office/officeart/2016/7/layout/BasicLinearProcessNumbered"/>
    <dgm:cxn modelId="{D09157D6-D31D-B341-8174-EA9C7CA39B92}" type="presParOf" srcId="{0400AAEC-C649-C045-ACB7-3BE1F5ECF7D5}" destId="{DB19DD9B-A6CB-9944-8AA5-8F6EA20CFEA3}" srcOrd="0" destOrd="0" presId="urn:microsoft.com/office/officeart/2016/7/layout/BasicLinearProcessNumbered"/>
    <dgm:cxn modelId="{D6E411FE-FEB0-5A41-997F-D5C2607D2B0C}" type="presParOf" srcId="{DB19DD9B-A6CB-9944-8AA5-8F6EA20CFEA3}" destId="{36B4D84E-35B8-AC43-8EEA-8BF12A6F1BFF}" srcOrd="0" destOrd="0" presId="urn:microsoft.com/office/officeart/2016/7/layout/BasicLinearProcessNumbered"/>
    <dgm:cxn modelId="{28A0BCB7-E402-AB44-A9E9-DA8E0BCF3F35}" type="presParOf" srcId="{DB19DD9B-A6CB-9944-8AA5-8F6EA20CFEA3}" destId="{35FE0C63-8652-E245-A3F9-E9A693D006B3}" srcOrd="1" destOrd="0" presId="urn:microsoft.com/office/officeart/2016/7/layout/BasicLinearProcessNumbered"/>
    <dgm:cxn modelId="{2C7DABC6-BE48-F440-8832-2DEBB265CA51}" type="presParOf" srcId="{DB19DD9B-A6CB-9944-8AA5-8F6EA20CFEA3}" destId="{7FBFB06C-5791-7E42-8F04-3D2FCF807711}" srcOrd="2" destOrd="0" presId="urn:microsoft.com/office/officeart/2016/7/layout/BasicLinearProcessNumbered"/>
    <dgm:cxn modelId="{7EF19214-09D0-9540-BCB6-8E9E4CF9DD3D}" type="presParOf" srcId="{DB19DD9B-A6CB-9944-8AA5-8F6EA20CFEA3}" destId="{9FBBB36B-8C4F-5745-BD1A-52B8A728BEE8}" srcOrd="3" destOrd="0" presId="urn:microsoft.com/office/officeart/2016/7/layout/BasicLinearProcessNumbered"/>
    <dgm:cxn modelId="{EF5209BF-25A9-5F4B-8B18-29EAB00F119C}" type="presParOf" srcId="{0400AAEC-C649-C045-ACB7-3BE1F5ECF7D5}" destId="{C49A489E-2BBF-C244-8B9B-22B5096B678F}" srcOrd="1" destOrd="0" presId="urn:microsoft.com/office/officeart/2016/7/layout/BasicLinearProcessNumbered"/>
    <dgm:cxn modelId="{82D0FD62-5E45-DD44-AD2E-E2DCB0E22800}" type="presParOf" srcId="{0400AAEC-C649-C045-ACB7-3BE1F5ECF7D5}" destId="{68319EBD-3DA2-114B-8F3E-CA64E299C9A3}" srcOrd="2" destOrd="0" presId="urn:microsoft.com/office/officeart/2016/7/layout/BasicLinearProcessNumbered"/>
    <dgm:cxn modelId="{BED24034-A8B7-DD4B-83B6-0C4AFF482D07}" type="presParOf" srcId="{68319EBD-3DA2-114B-8F3E-CA64E299C9A3}" destId="{54707300-64BC-3443-9A72-DA7DB86A7E7A}" srcOrd="0" destOrd="0" presId="urn:microsoft.com/office/officeart/2016/7/layout/BasicLinearProcessNumbered"/>
    <dgm:cxn modelId="{F560DCCF-036D-C94F-B90D-6D4ACC34D2DB}" type="presParOf" srcId="{68319EBD-3DA2-114B-8F3E-CA64E299C9A3}" destId="{15503D88-E974-074D-8E71-371A6A3F7664}" srcOrd="1" destOrd="0" presId="urn:microsoft.com/office/officeart/2016/7/layout/BasicLinearProcessNumbered"/>
    <dgm:cxn modelId="{F60FDF76-78E6-B94C-8FCE-837B635D954B}" type="presParOf" srcId="{68319EBD-3DA2-114B-8F3E-CA64E299C9A3}" destId="{FCFDC9EF-0FC6-B244-B430-8BC46B787822}" srcOrd="2" destOrd="0" presId="urn:microsoft.com/office/officeart/2016/7/layout/BasicLinearProcessNumbered"/>
    <dgm:cxn modelId="{956E5ED1-B0DD-9F4A-A32A-45126243EF85}" type="presParOf" srcId="{68319EBD-3DA2-114B-8F3E-CA64E299C9A3}" destId="{166EBC9C-691E-EB43-8B2D-7DF576467957}" srcOrd="3" destOrd="0" presId="urn:microsoft.com/office/officeart/2016/7/layout/BasicLinearProcessNumbered"/>
    <dgm:cxn modelId="{4FBFFE72-FB40-934E-9678-9B9C5ACAFBFC}" type="presParOf" srcId="{0400AAEC-C649-C045-ACB7-3BE1F5ECF7D5}" destId="{8609108E-CBD2-3146-98D0-4F4904A33DCD}" srcOrd="3" destOrd="0" presId="urn:microsoft.com/office/officeart/2016/7/layout/BasicLinearProcessNumbered"/>
    <dgm:cxn modelId="{ACE00768-A7D6-3247-A417-AEDD80204D89}" type="presParOf" srcId="{0400AAEC-C649-C045-ACB7-3BE1F5ECF7D5}" destId="{67DE26F3-7C12-0B41-B51A-C2743742540E}" srcOrd="4" destOrd="0" presId="urn:microsoft.com/office/officeart/2016/7/layout/BasicLinearProcessNumbered"/>
    <dgm:cxn modelId="{92187297-6EE3-4046-963F-5F48E2921BB7}" type="presParOf" srcId="{67DE26F3-7C12-0B41-B51A-C2743742540E}" destId="{07C4803B-96E7-0542-8200-4F3C05E1853A}" srcOrd="0" destOrd="0" presId="urn:microsoft.com/office/officeart/2016/7/layout/BasicLinearProcessNumbered"/>
    <dgm:cxn modelId="{A7D2D6E7-C20D-D84A-AFFC-C67C8198EABE}" type="presParOf" srcId="{67DE26F3-7C12-0B41-B51A-C2743742540E}" destId="{60B222E0-A74A-5F48-88D5-D6478D588D07}" srcOrd="1" destOrd="0" presId="urn:microsoft.com/office/officeart/2016/7/layout/BasicLinearProcessNumbered"/>
    <dgm:cxn modelId="{8A5D70B9-8527-7148-9E10-B577DDD7738C}" type="presParOf" srcId="{67DE26F3-7C12-0B41-B51A-C2743742540E}" destId="{28A16C3E-C796-3D49-B1A0-58154204CFA0}" srcOrd="2" destOrd="0" presId="urn:microsoft.com/office/officeart/2016/7/layout/BasicLinearProcessNumbered"/>
    <dgm:cxn modelId="{53ED1911-B40A-D949-938A-717510560DBD}" type="presParOf" srcId="{67DE26F3-7C12-0B41-B51A-C2743742540E}" destId="{F411706D-3376-AF4F-AF4A-611BF6A7BEF0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FDC109-BCE3-324C-BA3D-998DC54851D0}">
      <dsp:nvSpPr>
        <dsp:cNvPr id="0" name=""/>
        <dsp:cNvSpPr/>
      </dsp:nvSpPr>
      <dsp:spPr>
        <a:xfrm>
          <a:off x="0" y="482467"/>
          <a:ext cx="6269038" cy="109131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NO</a:t>
          </a:r>
          <a:endParaRPr lang="en-US" sz="2800" kern="1200" dirty="0"/>
        </a:p>
      </dsp:txBody>
      <dsp:txXfrm>
        <a:off x="0" y="482467"/>
        <a:ext cx="6269038" cy="1091317"/>
      </dsp:txXfrm>
    </dsp:sp>
    <dsp:sp modelId="{B43513F6-FCFE-2F47-9DF0-B3926A9519A0}">
      <dsp:nvSpPr>
        <dsp:cNvPr id="0" name=""/>
        <dsp:cNvSpPr/>
      </dsp:nvSpPr>
      <dsp:spPr>
        <a:xfrm>
          <a:off x="0" y="1654425"/>
          <a:ext cx="6269038" cy="109131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"/>
            </a:rPr>
            <a:t>R</a:t>
          </a:r>
          <a:r>
            <a:rPr lang="en-US" sz="2800" b="0" i="0" u="none" strike="noStrike" kern="1200" baseline="0" dirty="0" smtClean="0">
              <a:latin typeface=""/>
            </a:rPr>
            <a:t>equirements of the system should be considered</a:t>
          </a:r>
          <a:endParaRPr lang="en-US" sz="2800" kern="1200" dirty="0"/>
        </a:p>
      </dsp:txBody>
      <dsp:txXfrm>
        <a:off x="0" y="1654425"/>
        <a:ext cx="6269038" cy="1091317"/>
      </dsp:txXfrm>
    </dsp:sp>
    <dsp:sp modelId="{F56FA58A-CA7C-A24E-B5AA-A4874346E315}">
      <dsp:nvSpPr>
        <dsp:cNvPr id="0" name=""/>
        <dsp:cNvSpPr/>
      </dsp:nvSpPr>
      <dsp:spPr>
        <a:xfrm>
          <a:off x="0" y="2826382"/>
          <a:ext cx="6269038" cy="109131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i="0" u="none" strike="noStrike" kern="1200" baseline="0" dirty="0" smtClean="0">
              <a:latin typeface=""/>
            </a:rPr>
            <a:t>Graph Database suitable for dynamic data model, highly connected data</a:t>
          </a:r>
          <a:endParaRPr lang="en-US" sz="2800" kern="1200" dirty="0"/>
        </a:p>
      </dsp:txBody>
      <dsp:txXfrm>
        <a:off x="0" y="2826382"/>
        <a:ext cx="6269038" cy="1091317"/>
      </dsp:txXfrm>
    </dsp:sp>
    <dsp:sp modelId="{98FF8476-6DBC-FF40-9DAD-E68D4D8222B6}">
      <dsp:nvSpPr>
        <dsp:cNvPr id="0" name=""/>
        <dsp:cNvSpPr/>
      </dsp:nvSpPr>
      <dsp:spPr>
        <a:xfrm>
          <a:off x="0" y="3998340"/>
          <a:ext cx="6269038" cy="109131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RDBMS for all other application</a:t>
          </a:r>
          <a:endParaRPr lang="en-US" sz="2800" kern="1200" dirty="0"/>
        </a:p>
      </dsp:txBody>
      <dsp:txXfrm>
        <a:off x="0" y="3998340"/>
        <a:ext cx="6269038" cy="109131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605606-B461-CD48-94A3-D3526225728F}">
      <dsp:nvSpPr>
        <dsp:cNvPr id="0" name=""/>
        <dsp:cNvSpPr/>
      </dsp:nvSpPr>
      <dsp:spPr>
        <a:xfrm>
          <a:off x="3367143" y="2038221"/>
          <a:ext cx="5180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69848"/>
              </a:moveTo>
              <a:lnTo>
                <a:pt x="276140" y="69848"/>
              </a:lnTo>
              <a:lnTo>
                <a:pt x="276140" y="45720"/>
              </a:lnTo>
              <a:lnTo>
                <a:pt x="518081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1</a:t>
          </a:r>
        </a:p>
      </dsp:txBody>
      <dsp:txXfrm>
        <a:off x="3551097" y="1945497"/>
        <a:ext cx="150175" cy="276887"/>
      </dsp:txXfrm>
    </dsp:sp>
    <dsp:sp modelId="{242AB195-A8B9-C440-8A1C-925629080705}">
      <dsp:nvSpPr>
        <dsp:cNvPr id="0" name=""/>
        <dsp:cNvSpPr/>
      </dsp:nvSpPr>
      <dsp:spPr>
        <a:xfrm>
          <a:off x="0" y="1063676"/>
          <a:ext cx="3368943" cy="2088786"/>
        </a:xfrm>
        <a:prstGeom prst="flowChartAlternateProcess">
          <a:avLst/>
        </a:prstGeom>
        <a:solidFill>
          <a:schemeClr val="tx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2549" tIns="181121" rIns="172549" bIns="18112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Process Access Request &lt;</a:t>
          </a:r>
          <a:r>
            <a:rPr lang="en-US" sz="2300" kern="1200" dirty="0" err="1" smtClean="0"/>
            <a:t>op,o</a:t>
          </a:r>
          <a:r>
            <a:rPr lang="en-US" sz="2300" kern="1200" dirty="0" smtClean="0"/>
            <a:t>&gt;</a:t>
          </a:r>
          <a:r>
            <a:rPr lang="en-US" sz="2300" kern="1200" baseline="-25000" dirty="0" smtClean="0"/>
            <a:t>p</a:t>
          </a:r>
          <a:endParaRPr lang="en-US" sz="2300" kern="1200" dirty="0"/>
        </a:p>
      </dsp:txBody>
      <dsp:txXfrm>
        <a:off x="0" y="1063676"/>
        <a:ext cx="3368943" cy="2088786"/>
      </dsp:txXfrm>
    </dsp:sp>
    <dsp:sp modelId="{2ECE9E13-8A6B-0745-8122-BF5CF6A9C8CE}">
      <dsp:nvSpPr>
        <dsp:cNvPr id="0" name=""/>
        <dsp:cNvSpPr/>
      </dsp:nvSpPr>
      <dsp:spPr>
        <a:xfrm>
          <a:off x="7437173" y="2016142"/>
          <a:ext cx="89400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67798"/>
              </a:moveTo>
              <a:lnTo>
                <a:pt x="464100" y="67798"/>
              </a:lnTo>
              <a:lnTo>
                <a:pt x="464100" y="45720"/>
              </a:lnTo>
              <a:lnTo>
                <a:pt x="894000" y="45720"/>
              </a:lnTo>
            </a:path>
          </a:pathLst>
        </a:custGeom>
        <a:noFill/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2</a:t>
          </a:r>
        </a:p>
      </dsp:txBody>
      <dsp:txXfrm>
        <a:off x="7805415" y="1923418"/>
        <a:ext cx="157515" cy="276887"/>
      </dsp:txXfrm>
    </dsp:sp>
    <dsp:sp modelId="{53DF884A-044B-EB47-A316-6D9C9A376F90}">
      <dsp:nvSpPr>
        <dsp:cNvPr id="0" name=""/>
        <dsp:cNvSpPr/>
      </dsp:nvSpPr>
      <dsp:spPr>
        <a:xfrm>
          <a:off x="3917625" y="1027537"/>
          <a:ext cx="3521347" cy="2112808"/>
        </a:xfrm>
        <a:prstGeom prst="flowChartAlternateProcess">
          <a:avLst/>
        </a:prstGeom>
        <a:solidFill>
          <a:schemeClr val="tx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2549" tIns="181121" rIns="172549" bIns="18112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granted </a:t>
          </a:r>
          <a:r>
            <a:rPr lang="en-US" sz="2300" kern="1200" dirty="0" err="1" smtClean="0"/>
            <a:t>iff</a:t>
          </a:r>
          <a:endParaRPr lang="en-US" sz="2300" kern="1200" dirty="0" smtClean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(u, op, o)  where u is </a:t>
          </a:r>
          <a:r>
            <a:rPr lang="en-US" sz="2300" kern="1200" dirty="0" err="1" smtClean="0"/>
            <a:t>process_user</a:t>
          </a:r>
          <a:r>
            <a:rPr lang="en-US" sz="2300" kern="1200" dirty="0" smtClean="0"/>
            <a:t>(p)</a:t>
          </a:r>
          <a:endParaRPr lang="en-US" sz="2300" kern="1200" dirty="0"/>
        </a:p>
      </dsp:txBody>
      <dsp:txXfrm>
        <a:off x="3917625" y="1027537"/>
        <a:ext cx="3521347" cy="2112808"/>
      </dsp:txXfrm>
    </dsp:sp>
    <dsp:sp modelId="{37B9489F-6A18-0D4C-BF3A-0BCA08BC4EDE}">
      <dsp:nvSpPr>
        <dsp:cNvPr id="0" name=""/>
        <dsp:cNvSpPr/>
      </dsp:nvSpPr>
      <dsp:spPr>
        <a:xfrm>
          <a:off x="8363573" y="1005458"/>
          <a:ext cx="3521347" cy="2112808"/>
        </a:xfrm>
        <a:prstGeom prst="flowChartAlternateProcess">
          <a:avLst/>
        </a:prstGeom>
        <a:solidFill>
          <a:schemeClr val="tx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2549" tIns="181121" rIns="172549" bIns="18112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and capability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(</a:t>
          </a:r>
          <a:r>
            <a:rPr lang="en-US" sz="2300" kern="1200" dirty="0" err="1" smtClean="0"/>
            <a:t>op,o</a:t>
          </a:r>
          <a:r>
            <a:rPr lang="en-US" sz="2300" kern="1200" dirty="0" smtClean="0"/>
            <a:t>)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has not been denied for either u or p.</a:t>
          </a:r>
          <a:endParaRPr lang="en-US" sz="2300" kern="1200" dirty="0"/>
        </a:p>
      </dsp:txBody>
      <dsp:txXfrm>
        <a:off x="8363573" y="1005458"/>
        <a:ext cx="3521347" cy="211280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 xmlns="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D8734-1859-374F-9A93-F5B50E4CDD4F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F62F2-FBEF-D245-A0BA-A7DAC0210D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3914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Tablular</a:t>
            </a:r>
            <a:r>
              <a:rPr lang="en-US" dirty="0" smtClean="0"/>
              <a:t> data,</a:t>
            </a:r>
            <a:r>
              <a:rPr lang="en-US" baseline="0" dirty="0" smtClean="0"/>
              <a:t> constant Schema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F62F2-FBEF-D245-A0BA-A7DAC0210D4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6106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D02E-509B-3F49-8F2B-3F6788508636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FCA0-A31C-6343-9878-F41F83FD4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D02E-509B-3F49-8F2B-3F6788508636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FCA0-A31C-6343-9878-F41F83FD4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9007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D02E-509B-3F49-8F2B-3F6788508636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FCA0-A31C-6343-9878-F41F83FD4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718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D02E-509B-3F49-8F2B-3F6788508636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FCA0-A31C-6343-9878-F41F83FD4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9753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D02E-509B-3F49-8F2B-3F6788508636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FCA0-A31C-6343-9878-F41F83FD4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9344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D02E-509B-3F49-8F2B-3F6788508636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FCA0-A31C-6343-9878-F41F83FD4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332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D02E-509B-3F49-8F2B-3F6788508636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FCA0-A31C-6343-9878-F41F83FD4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914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D02E-509B-3F49-8F2B-3F6788508636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FCA0-A31C-6343-9878-F41F83FD4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6195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D02E-509B-3F49-8F2B-3F6788508636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FCA0-A31C-6343-9878-F41F83FD4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2658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D02E-509B-3F49-8F2B-3F6788508636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FCA0-A31C-6343-9878-F41F83FD4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517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D02E-509B-3F49-8F2B-3F6788508636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FCA0-A31C-6343-9878-F41F83FD4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067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ED02E-509B-3F49-8F2B-3F6788508636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FFCA0-A31C-6343-9878-F41F83FD4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88297"/>
            <a:ext cx="1219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Graph Database to Model Access Control Policies</a:t>
            </a:r>
          </a:p>
          <a:p>
            <a:pPr algn="ctr"/>
            <a:endParaRPr lang="en-US" sz="4400" dirty="0">
              <a:solidFill>
                <a:schemeClr val="bg1"/>
              </a:solidFill>
            </a:endParaRPr>
          </a:p>
          <a:p>
            <a:pPr algn="ctr"/>
            <a:endParaRPr lang="en-US" sz="4400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95600" y="3119370"/>
            <a:ext cx="57439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20"/>
              </a:lnSpc>
            </a:pPr>
            <a:r>
              <a:rPr lang="en-US" dirty="0" smtClean="0">
                <a:solidFill>
                  <a:schemeClr val="bg1"/>
                </a:solidFill>
              </a:rPr>
              <a:t>Rejina Basnet</a:t>
            </a:r>
          </a:p>
          <a:p>
            <a:pPr algn="ctr">
              <a:lnSpc>
                <a:spcPts val="2020"/>
              </a:lnSpc>
            </a:pPr>
            <a:endParaRPr lang="en-US" dirty="0" smtClean="0">
              <a:solidFill>
                <a:schemeClr val="bg1"/>
              </a:solidFill>
            </a:endParaRPr>
          </a:p>
          <a:p>
            <a:pPr algn="ctr">
              <a:lnSpc>
                <a:spcPts val="2020"/>
              </a:lnSpc>
            </a:pPr>
            <a:r>
              <a:rPr lang="en-US" dirty="0" smtClean="0">
                <a:solidFill>
                  <a:schemeClr val="bg1"/>
                </a:solidFill>
              </a:rPr>
              <a:t>Dr. </a:t>
            </a:r>
            <a:r>
              <a:rPr lang="en-US" dirty="0" err="1" smtClean="0">
                <a:solidFill>
                  <a:schemeClr val="bg1"/>
                </a:solidFill>
              </a:rPr>
              <a:t>Indrakshi</a:t>
            </a:r>
            <a:r>
              <a:rPr lang="en-US" dirty="0" smtClean="0">
                <a:solidFill>
                  <a:schemeClr val="bg1"/>
                </a:solidFill>
              </a:rPr>
              <a:t> Ray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109200" y="3225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403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0E02442B-BFCE-4D94-A053-748333A3C5C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"/>
            <a:ext cx="4636008" cy="685799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673966"/>
            <a:ext cx="3667039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Policy Machine: An access control framework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67200" y="723900"/>
            <a:ext cx="7924800" cy="5283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13390" y="5527004"/>
            <a:ext cx="5215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System architecture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97064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40BF962F-4C6F-461E-86F2-C43F56CC939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80797" y="1690688"/>
            <a:ext cx="8711202" cy="5167312"/>
          </a:xfrm>
          <a:custGeom>
            <a:avLst/>
            <a:gdLst>
              <a:gd name="connsiteX0" fmla="*/ 0 w 8711202"/>
              <a:gd name="connsiteY0" fmla="*/ 0 h 5167312"/>
              <a:gd name="connsiteX1" fmla="*/ 7243482 w 8711202"/>
              <a:gd name="connsiteY1" fmla="*/ 0 h 5167312"/>
              <a:gd name="connsiteX2" fmla="*/ 8711202 w 8711202"/>
              <a:gd name="connsiteY2" fmla="*/ 0 h 5167312"/>
              <a:gd name="connsiteX3" fmla="*/ 8711202 w 8711202"/>
              <a:gd name="connsiteY3" fmla="*/ 5167312 h 5167312"/>
              <a:gd name="connsiteX4" fmla="*/ 7243482 w 8711202"/>
              <a:gd name="connsiteY4" fmla="*/ 5167312 h 5167312"/>
              <a:gd name="connsiteX5" fmla="*/ 221324 w 8711202"/>
              <a:gd name="connsiteY5" fmla="*/ 5167312 h 5167312"/>
              <a:gd name="connsiteX6" fmla="*/ 2615203 w 8711202"/>
              <a:gd name="connsiteY6" fmla="*/ 952 h 5167312"/>
              <a:gd name="connsiteX7" fmla="*/ 0 w 8711202"/>
              <a:gd name="connsiteY7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1202" h="5167312">
                <a:moveTo>
                  <a:pt x="0" y="0"/>
                </a:moveTo>
                <a:lnTo>
                  <a:pt x="7243482" y="0"/>
                </a:lnTo>
                <a:lnTo>
                  <a:pt x="8711202" y="0"/>
                </a:lnTo>
                <a:lnTo>
                  <a:pt x="8711202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2E94A4F7-38E4-45EA-8E2E-CE1B5766B4F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1691640"/>
            <a:ext cx="5931454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05C7EBC3-4672-4DAB-81C2-58661FAFAED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78805" y="-2"/>
            <a:ext cx="6013194" cy="1511304"/>
          </a:xfrm>
          <a:custGeom>
            <a:avLst/>
            <a:gdLst>
              <a:gd name="connsiteX0" fmla="*/ 4545473 w 6013194"/>
              <a:gd name="connsiteY0" fmla="*/ 0 h 1511304"/>
              <a:gd name="connsiteX1" fmla="*/ 6013194 w 6013194"/>
              <a:gd name="connsiteY1" fmla="*/ 0 h 1511304"/>
              <a:gd name="connsiteX2" fmla="*/ 6013194 w 6013194"/>
              <a:gd name="connsiteY2" fmla="*/ 1508760 h 1511304"/>
              <a:gd name="connsiteX3" fmla="*/ 4545474 w 6013194"/>
              <a:gd name="connsiteY3" fmla="*/ 1508760 h 1511304"/>
              <a:gd name="connsiteX4" fmla="*/ 4545474 w 6013194"/>
              <a:gd name="connsiteY4" fmla="*/ 1511304 h 1511304"/>
              <a:gd name="connsiteX5" fmla="*/ 0 w 6013194"/>
              <a:gd name="connsiteY5" fmla="*/ 1511304 h 1511304"/>
              <a:gd name="connsiteX6" fmla="*/ 697617 w 6013194"/>
              <a:gd name="connsiteY6" fmla="*/ 3 h 1511304"/>
              <a:gd name="connsiteX7" fmla="*/ 4545473 w 6013194"/>
              <a:gd name="connsiteY7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3194" h="1511304">
                <a:moveTo>
                  <a:pt x="4545473" y="0"/>
                </a:moveTo>
                <a:lnTo>
                  <a:pt x="6013194" y="0"/>
                </a:lnTo>
                <a:lnTo>
                  <a:pt x="6013194" y="1508760"/>
                </a:lnTo>
                <a:lnTo>
                  <a:pt x="4545474" y="1508760"/>
                </a:lnTo>
                <a:lnTo>
                  <a:pt x="4545474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245100" y="0"/>
            <a:ext cx="6946900" cy="157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59690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PM Constructs</a:t>
            </a:r>
          </a:p>
        </p:txBody>
      </p:sp>
      <p:sp>
        <p:nvSpPr>
          <p:cNvPr id="2" name="Rectangle 1"/>
          <p:cNvSpPr/>
          <p:nvPr/>
        </p:nvSpPr>
        <p:spPr>
          <a:xfrm>
            <a:off x="469900" y="3709938"/>
            <a:ext cx="3098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User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Processes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Objects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Operations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Access Rights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Policy Classes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User Attribute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Object Attribute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2599386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PM Basic Elements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995655" y="2572734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PM Relations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7677597" y="3677456"/>
            <a:ext cx="370053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Assignment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Association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Prohibitions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Obligations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144390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3B0DF90E-6BAD-4E82-8FDF-717C9A35737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13">
            <a:extLst>
              <a:ext uri="{FF2B5EF4-FFF2-40B4-BE49-F238E27FC236}">
                <a16:creationId xmlns:a16="http://schemas.microsoft.com/office/drawing/2014/main" xmlns="" id="{13DCC859-0434-4BB8-B6C5-09C88AE698F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11">
            <a:extLst>
              <a:ext uri="{FF2B5EF4-FFF2-40B4-BE49-F238E27FC236}">
                <a16:creationId xmlns:a16="http://schemas.microsoft.com/office/drawing/2014/main" xmlns="" id="{08E7ACFB-B791-4C23-8B17-013FEDC09A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5" name="TextBox 2"/>
          <p:cNvGraphicFramePr/>
          <p:nvPr>
            <p:extLst>
              <p:ext uri="{D42A27DB-BD31-4B8C-83A1-F6EECF244321}">
                <p14:modId xmlns:p14="http://schemas.microsoft.com/office/powerpoint/2010/main" xmlns="" val="107382457"/>
              </p:ext>
            </p:extLst>
          </p:nvPr>
        </p:nvGraphicFramePr>
        <p:xfrm>
          <a:off x="152400" y="1171575"/>
          <a:ext cx="12039600" cy="4154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387276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smtClean="0"/>
              <a:t>Access </a:t>
            </a:r>
            <a:r>
              <a:rPr lang="en-US" sz="3600" dirty="0" smtClean="0"/>
              <a:t>state is enforced by Reference Mediation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774700" y="4883835"/>
            <a:ext cx="94615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denies have precedence over privileges 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applies an ‘‘and” combination algorithm</a:t>
            </a:r>
            <a:endParaRPr lang="en-US" sz="2800" b="0" i="0" u="none" strike="noStrike" baseline="0" dirty="0" smtClean="0"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9210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0E02442B-BFCE-4D94-A053-748333A3C5C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"/>
            <a:ext cx="4636008" cy="685799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629266"/>
            <a:ext cx="4686299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3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Authorization graph: RBAC specification by PM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8931" y="2438401"/>
            <a:ext cx="3667036" cy="3779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1"/>
                </a:solidFill>
              </a:rPr>
              <a:t>Doctor, Intern and consultant are roles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>
              <a:solidFill>
                <a:schemeClr val="bg1"/>
              </a:solidFill>
            </a:endParaRP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1"/>
                </a:solidFill>
              </a:rPr>
              <a:t>Derived Privileges from the authorization graph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>
              <a:solidFill>
                <a:schemeClr val="bg1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1"/>
                </a:solidFill>
              </a:rPr>
              <a:t>(u1,{r,w},{o1,o2,o3,o4,o5,o6,o7}),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1"/>
                </a:solidFill>
              </a:rPr>
              <a:t>(u2,{r,w},{o3,o4,o5,o6,o7}),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1"/>
                </a:solidFill>
              </a:rPr>
              <a:t>(u3,{r,w},{o3,o4,o5,o6,o7}),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1"/>
                </a:solidFill>
              </a:rPr>
              <a:t>(u4,{r},{o1,o2})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66524" y="558799"/>
            <a:ext cx="7525476" cy="5728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464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E02442B-BFCE-4D94-A053-748333A3C5C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"/>
            <a:ext cx="4636008" cy="685799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8929" y="629266"/>
            <a:ext cx="3667039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3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Authorization graph: MAC specification by PM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8931" y="2438401"/>
            <a:ext cx="3667036" cy="3779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Derived Privileges from the authorization graph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(u1,{</a:t>
            </a:r>
            <a:r>
              <a:rPr lang="en-US" dirty="0" err="1">
                <a:solidFill>
                  <a:schemeClr val="bg1"/>
                </a:solidFill>
              </a:rPr>
              <a:t>r,w</a:t>
            </a:r>
            <a:r>
              <a:rPr lang="en-US" dirty="0">
                <a:solidFill>
                  <a:schemeClr val="bg1"/>
                </a:solidFill>
              </a:rPr>
              <a:t>},{o1,o2,o4}),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(u2,{</a:t>
            </a:r>
            <a:r>
              <a:rPr lang="en-US" dirty="0" err="1">
                <a:solidFill>
                  <a:schemeClr val="bg1"/>
                </a:solidFill>
              </a:rPr>
              <a:t>r,w</a:t>
            </a:r>
            <a:r>
              <a:rPr lang="en-US" dirty="0">
                <a:solidFill>
                  <a:schemeClr val="bg1"/>
                </a:solidFill>
              </a:rPr>
              <a:t>},{o2}),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(u2,{w},{o1}),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(u2,{w},{o4})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7937" y="635000"/>
            <a:ext cx="7041420" cy="576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4409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E02442B-BFCE-4D94-A053-748333A3C5C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"/>
            <a:ext cx="4636008" cy="685799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1129" y="2407266"/>
            <a:ext cx="3592871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smtClean="0">
                <a:solidFill>
                  <a:srgbClr val="FFFFFF"/>
                </a:solidFill>
              </a:rPr>
              <a:t>Combining </a:t>
            </a:r>
            <a:r>
              <a:rPr lang="en-US" sz="3600" dirty="0" smtClean="0">
                <a:solidFill>
                  <a:srgbClr val="FFFFFF"/>
                </a:solidFill>
              </a:rPr>
              <a:t>Policies RBAC and MAC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26000" y="447038"/>
            <a:ext cx="6631878" cy="52527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6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(u1,{</a:t>
            </a:r>
            <a:r>
              <a:rPr lang="en-US" sz="3600" dirty="0" err="1"/>
              <a:t>r,w</a:t>
            </a:r>
            <a:r>
              <a:rPr lang="en-US" sz="3600" dirty="0"/>
              <a:t>},{o1,o2,o3,o4,o5,o6,o7</a:t>
            </a:r>
            <a:r>
              <a:rPr lang="en-US" sz="3600" dirty="0" smtClean="0"/>
              <a:t>})</a:t>
            </a:r>
            <a:endParaRPr lang="en-US" sz="36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(</a:t>
            </a:r>
            <a:r>
              <a:rPr lang="en-US" sz="3600" dirty="0" smtClean="0"/>
              <a:t>u2,{</a:t>
            </a:r>
            <a:r>
              <a:rPr lang="en-US" sz="3600" dirty="0" err="1"/>
              <a:t>r,w</a:t>
            </a:r>
            <a:r>
              <a:rPr lang="en-US" sz="3600" dirty="0" smtClean="0"/>
              <a:t>},{o3,o5,o6,o7})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(</a:t>
            </a:r>
            <a:r>
              <a:rPr lang="en-US" sz="3600" dirty="0" smtClean="0"/>
              <a:t>u2,{</a:t>
            </a:r>
            <a:r>
              <a:rPr lang="en-US" sz="3600" dirty="0"/>
              <a:t>w},{o4</a:t>
            </a:r>
            <a:r>
              <a:rPr lang="en-US" sz="3600" dirty="0" smtClean="0"/>
              <a:t>})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 smtClean="0"/>
              <a:t>(u3,{</a:t>
            </a:r>
            <a:r>
              <a:rPr lang="en-US" sz="3600" dirty="0" err="1" smtClean="0"/>
              <a:t>r,w</a:t>
            </a:r>
            <a:r>
              <a:rPr lang="en-US" sz="3600" dirty="0" smtClean="0"/>
              <a:t>},{o3,o5,o6,o7})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 smtClean="0"/>
              <a:t>(u3,{w},{o4})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94047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72716600"/>
              </p:ext>
            </p:extLst>
          </p:nvPr>
        </p:nvGraphicFramePr>
        <p:xfrm>
          <a:off x="2971053" y="12701"/>
          <a:ext cx="9220947" cy="6851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859"/>
                <a:gridCol w="7258088"/>
              </a:tblGrid>
              <a:tr h="365345">
                <a:tc>
                  <a:txBody>
                    <a:bodyPr/>
                    <a:lstStyle/>
                    <a:p>
                      <a:r>
                        <a:rPr lang="en-US" dirty="0" smtClean="0"/>
                        <a:t>PM Elements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Neo4j Design</a:t>
                      </a:r>
                      <a:endParaRPr lang="en-US" dirty="0"/>
                    </a:p>
                  </a:txBody>
                  <a:tcPr/>
                </a:tc>
              </a:tr>
              <a:tr h="639354">
                <a:tc>
                  <a:txBody>
                    <a:bodyPr/>
                    <a:lstStyle/>
                    <a:p>
                      <a:r>
                        <a:rPr lang="en-US" dirty="0" smtClean="0"/>
                        <a:t>User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Node with label User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aseline="0" dirty="0" smtClean="0"/>
                        <a:t>Property exist constraint</a:t>
                      </a:r>
                      <a:endParaRPr lang="en-US" dirty="0" smtClean="0"/>
                    </a:p>
                  </a:txBody>
                  <a:tcPr/>
                </a:tc>
              </a:tr>
              <a:tr h="639354">
                <a:tc>
                  <a:txBody>
                    <a:bodyPr/>
                    <a:lstStyle/>
                    <a:p>
                      <a:r>
                        <a:rPr lang="en-US" dirty="0" smtClean="0"/>
                        <a:t>User Attributes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Node</a:t>
                      </a:r>
                      <a:r>
                        <a:rPr lang="en-US" baseline="0" dirty="0" smtClean="0"/>
                        <a:t> with label </a:t>
                      </a:r>
                      <a:r>
                        <a:rPr lang="en-US" baseline="0" dirty="0" err="1" smtClean="0"/>
                        <a:t>UserAttribute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aseline="0" dirty="0" smtClean="0"/>
                        <a:t>Might or might not have property</a:t>
                      </a:r>
                      <a:endParaRPr lang="en-US" dirty="0"/>
                    </a:p>
                  </a:txBody>
                  <a:tcPr/>
                </a:tc>
              </a:tr>
              <a:tr h="639354">
                <a:tc>
                  <a:txBody>
                    <a:bodyPr/>
                    <a:lstStyle/>
                    <a:p>
                      <a:r>
                        <a:rPr lang="en-US" dirty="0" smtClean="0"/>
                        <a:t>Object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Node with label Object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aseline="0" dirty="0" smtClean="0"/>
                        <a:t>Property exist constraint</a:t>
                      </a:r>
                      <a:endParaRPr lang="en-US" dirty="0" smtClean="0"/>
                    </a:p>
                  </a:txBody>
                  <a:tcPr/>
                </a:tc>
              </a:tr>
              <a:tr h="639354">
                <a:tc>
                  <a:txBody>
                    <a:bodyPr/>
                    <a:lstStyle/>
                    <a:p>
                      <a:r>
                        <a:rPr lang="en-US" dirty="0" smtClean="0"/>
                        <a:t>Object</a:t>
                      </a:r>
                      <a:r>
                        <a:rPr lang="en-US" baseline="0" dirty="0" smtClean="0"/>
                        <a:t> Attributes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Node</a:t>
                      </a:r>
                      <a:r>
                        <a:rPr lang="en-US" baseline="0" dirty="0" smtClean="0"/>
                        <a:t> with label </a:t>
                      </a:r>
                      <a:r>
                        <a:rPr lang="en-US" baseline="0" dirty="0" err="1" smtClean="0"/>
                        <a:t>ObjectAttribute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aseline="0" dirty="0" smtClean="0"/>
                        <a:t>Might or might not have property</a:t>
                      </a:r>
                      <a:endParaRPr lang="en-US" dirty="0" smtClean="0"/>
                    </a:p>
                  </a:txBody>
                  <a:tcPr/>
                </a:tc>
              </a:tr>
              <a:tr h="639354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Policy 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Node</a:t>
                      </a:r>
                      <a:r>
                        <a:rPr lang="en-US" baseline="0" dirty="0" smtClean="0"/>
                        <a:t> with label Policy Class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aseline="0" dirty="0" smtClean="0"/>
                        <a:t>Might or might not have property</a:t>
                      </a:r>
                      <a:endParaRPr lang="en-US" dirty="0" smtClean="0"/>
                    </a:p>
                  </a:txBody>
                  <a:tcPr/>
                </a:tc>
              </a:tr>
              <a:tr h="1365122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Assignment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Relationship</a:t>
                      </a:r>
                      <a:r>
                        <a:rPr lang="en-US" baseline="0" dirty="0" smtClean="0"/>
                        <a:t> with label Assignment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aseline="0" dirty="0" smtClean="0"/>
                        <a:t>User-&gt;</a:t>
                      </a:r>
                      <a:r>
                        <a:rPr lang="en-US" baseline="0" dirty="0" err="1" smtClean="0"/>
                        <a:t>UserAttribute</a:t>
                      </a:r>
                      <a:r>
                        <a:rPr lang="en-US" baseline="0" dirty="0" smtClean="0"/>
                        <a:t>,  </a:t>
                      </a:r>
                      <a:r>
                        <a:rPr lang="en-US" baseline="0" dirty="0" err="1" smtClean="0"/>
                        <a:t>UserAttribute</a:t>
                      </a:r>
                      <a:r>
                        <a:rPr lang="en-US" baseline="0" dirty="0" smtClean="0"/>
                        <a:t>-&gt;</a:t>
                      </a:r>
                      <a:r>
                        <a:rPr lang="en-US" baseline="0" dirty="0" err="1" smtClean="0"/>
                        <a:t>UserAttribute</a:t>
                      </a:r>
                      <a:r>
                        <a:rPr lang="en-US" baseline="0" dirty="0" smtClean="0"/>
                        <a:t>, Object-&gt;</a:t>
                      </a:r>
                      <a:r>
                        <a:rPr lang="en-US" baseline="0" dirty="0" err="1" smtClean="0"/>
                        <a:t>ObjectAttribute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ObjectAttribute</a:t>
                      </a:r>
                      <a:r>
                        <a:rPr lang="en-US" baseline="0" dirty="0" smtClean="0"/>
                        <a:t>-&gt;</a:t>
                      </a:r>
                      <a:r>
                        <a:rPr lang="en-US" baseline="0" dirty="0" err="1" smtClean="0"/>
                        <a:t>ObjectAttribute,UserAttribute</a:t>
                      </a:r>
                      <a:r>
                        <a:rPr lang="en-US" baseline="0" dirty="0" smtClean="0"/>
                        <a:t>-&gt;</a:t>
                      </a:r>
                      <a:r>
                        <a:rPr lang="en-US" baseline="0" dirty="0" err="1" smtClean="0"/>
                        <a:t>PolicyClass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ObjectAttribute</a:t>
                      </a:r>
                      <a:r>
                        <a:rPr lang="en-US" baseline="0" dirty="0" smtClean="0"/>
                        <a:t>-&gt;</a:t>
                      </a:r>
                      <a:r>
                        <a:rPr lang="en-US" baseline="0" dirty="0" err="1" smtClean="0"/>
                        <a:t>PolicyClass</a:t>
                      </a:r>
                      <a:endParaRPr lang="en-US" dirty="0"/>
                    </a:p>
                  </a:txBody>
                  <a:tcPr/>
                </a:tc>
              </a:tr>
              <a:tr h="913363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Association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Relationship</a:t>
                      </a:r>
                      <a:r>
                        <a:rPr lang="en-US" baseline="0" dirty="0" smtClean="0"/>
                        <a:t> with label Association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Properties in the form , list of access right with value true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39354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Prohibition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Relationship</a:t>
                      </a:r>
                      <a:r>
                        <a:rPr lang="en-US" baseline="0" dirty="0" smtClean="0"/>
                        <a:t> with label Prohibition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Properties in the form , list of access right with value true or false</a:t>
                      </a:r>
                    </a:p>
                  </a:txBody>
                  <a:tcPr/>
                </a:tc>
              </a:tr>
              <a:tr h="365345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Obligation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Transaction Event handlers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2997200" cy="689419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en-US" sz="3600" dirty="0">
              <a:solidFill>
                <a:schemeClr val="bg1"/>
              </a:solidFill>
            </a:endParaRP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Mapping Between Policy Constructs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And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Neo4j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en-US" sz="1600" dirty="0" smtClean="0">
              <a:solidFill>
                <a:schemeClr val="bg1"/>
              </a:solidFill>
            </a:endParaRPr>
          </a:p>
          <a:p>
            <a:pPr algn="ctr"/>
            <a:endParaRPr lang="en-US" sz="1600" dirty="0" smtClean="0">
              <a:solidFill>
                <a:schemeClr val="bg1"/>
              </a:solidFill>
            </a:endParaRPr>
          </a:p>
          <a:p>
            <a:pPr algn="ctr"/>
            <a:endParaRPr lang="en-US" sz="1400" dirty="0">
              <a:solidFill>
                <a:schemeClr val="bg1"/>
              </a:solidFill>
            </a:endParaRPr>
          </a:p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69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171700"/>
            <a:ext cx="4673601" cy="3505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52432" y="787400"/>
            <a:ext cx="7515981" cy="6070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34100" y="1879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70600" y="271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" y="17726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PM policy to Neo4j</a:t>
            </a:r>
            <a:endParaRPr lang="en-US" sz="3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787900" y="1066800"/>
            <a:ext cx="76200" cy="5613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2537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0DF90E-6BAD-4E82-8FDF-717C9A35737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xmlns="" id="{13DCC859-0434-4BB8-B6C5-09C88AE698F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xmlns="" id="{08E7ACFB-B791-4C23-8B17-013FEDC09A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33002" y="365125"/>
            <a:ext cx="105207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Conclusion</a:t>
            </a:r>
          </a:p>
        </p:txBody>
      </p:sp>
      <p:graphicFrame>
        <p:nvGraphicFramePr>
          <p:cNvPr id="5" name="TextBox 2"/>
          <p:cNvGraphicFramePr/>
          <p:nvPr>
            <p:extLst>
              <p:ext uri="{D42A27DB-BD31-4B8C-83A1-F6EECF244321}">
                <p14:modId xmlns:p14="http://schemas.microsoft.com/office/powerpoint/2010/main" xmlns="" val="1720584199"/>
              </p:ext>
            </p:extLst>
          </p:nvPr>
        </p:nvGraphicFramePr>
        <p:xfrm>
          <a:off x="838200" y="2022475"/>
          <a:ext cx="10515600" cy="4154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6112496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88297"/>
            <a:ext cx="12192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Thank you</a:t>
            </a:r>
          </a:p>
          <a:p>
            <a:pPr algn="ctr"/>
            <a:endParaRPr lang="en-US" sz="4400" dirty="0">
              <a:solidFill>
                <a:schemeClr val="bg1"/>
              </a:solidFill>
            </a:endParaRPr>
          </a:p>
          <a:p>
            <a:pPr algn="ctr"/>
            <a:r>
              <a:rPr lang="en-US" sz="4400" smtClean="0">
                <a:solidFill>
                  <a:schemeClr val="bg1"/>
                </a:solidFill>
              </a:rPr>
              <a:t>Any Queries??</a:t>
            </a:r>
            <a:endParaRPr lang="en-US" sz="4400" dirty="0" smtClean="0">
              <a:solidFill>
                <a:schemeClr val="bg1"/>
              </a:solidFill>
            </a:endParaRPr>
          </a:p>
          <a:p>
            <a:pPr algn="ctr"/>
            <a:endParaRPr lang="en-US" sz="4400" dirty="0">
              <a:solidFill>
                <a:schemeClr val="bg1"/>
              </a:solidFill>
            </a:endParaRPr>
          </a:p>
          <a:p>
            <a:pPr algn="ctr"/>
            <a:endParaRPr lang="en-US" sz="4400" dirty="0" smtClean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109200" y="3225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201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8661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2032000"/>
            <a:ext cx="116586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550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6469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RDBMS: Simple You-tube Model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58809889"/>
              </p:ext>
            </p:extLst>
          </p:nvPr>
        </p:nvGraphicFramePr>
        <p:xfrm>
          <a:off x="157330" y="2273300"/>
          <a:ext cx="2518086" cy="172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043"/>
                <a:gridCol w="1259043"/>
              </a:tblGrid>
              <a:tr h="182895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</a:t>
                      </a:r>
                      <a:endParaRPr lang="en-US" dirty="0"/>
                    </a:p>
                  </a:txBody>
                  <a:tcPr/>
                </a:tc>
              </a:tr>
              <a:tr h="430672">
                <a:tc>
                  <a:txBody>
                    <a:bodyPr/>
                    <a:lstStyle/>
                    <a:p>
                      <a:r>
                        <a:rPr lang="en-US" dirty="0" smtClean="0"/>
                        <a:t>U1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John</a:t>
                      </a:r>
                      <a:endParaRPr lang="en-US" dirty="0"/>
                    </a:p>
                  </a:txBody>
                  <a:tcPr/>
                </a:tc>
              </a:tr>
              <a:tr h="430672">
                <a:tc>
                  <a:txBody>
                    <a:bodyPr/>
                    <a:lstStyle/>
                    <a:p>
                      <a:r>
                        <a:rPr lang="en-US" dirty="0" smtClean="0"/>
                        <a:t>U2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Mark</a:t>
                      </a:r>
                      <a:endParaRPr lang="en-US" dirty="0"/>
                    </a:p>
                  </a:txBody>
                  <a:tcPr/>
                </a:tc>
              </a:tr>
              <a:tr h="500096">
                <a:tc>
                  <a:txBody>
                    <a:bodyPr/>
                    <a:lstStyle/>
                    <a:p>
                      <a:r>
                        <a:rPr lang="en-US" dirty="0" smtClean="0"/>
                        <a:t>U3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Rachel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93495913"/>
              </p:ext>
            </p:extLst>
          </p:nvPr>
        </p:nvGraphicFramePr>
        <p:xfrm>
          <a:off x="7574278" y="914400"/>
          <a:ext cx="4351022" cy="3644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1"/>
                <a:gridCol w="2319021"/>
              </a:tblGrid>
              <a:tr h="40026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ChannelId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Channel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</a:tr>
              <a:tr h="463519">
                <a:tc>
                  <a:txBody>
                    <a:bodyPr/>
                    <a:lstStyle/>
                    <a:p>
                      <a:r>
                        <a:rPr lang="en-US" dirty="0" smtClean="0"/>
                        <a:t>C1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Yummy</a:t>
                      </a:r>
                      <a:r>
                        <a:rPr lang="en-US" baseline="0" dirty="0" smtClean="0"/>
                        <a:t> food world</a:t>
                      </a:r>
                      <a:endParaRPr lang="en-US" dirty="0"/>
                    </a:p>
                  </a:txBody>
                  <a:tcPr/>
                </a:tc>
              </a:tr>
              <a:tr h="463519">
                <a:tc>
                  <a:txBody>
                    <a:bodyPr/>
                    <a:lstStyle/>
                    <a:p>
                      <a:r>
                        <a:rPr lang="en-US" dirty="0" smtClean="0"/>
                        <a:t>C2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DIY</a:t>
                      </a:r>
                      <a:endParaRPr lang="en-US" dirty="0"/>
                    </a:p>
                  </a:txBody>
                  <a:tcPr/>
                </a:tc>
              </a:tr>
              <a:tr h="463519">
                <a:tc>
                  <a:txBody>
                    <a:bodyPr/>
                    <a:lstStyle/>
                    <a:p>
                      <a:r>
                        <a:rPr lang="en-US" dirty="0" smtClean="0"/>
                        <a:t>C3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Intro to Programming</a:t>
                      </a:r>
                    </a:p>
                  </a:txBody>
                  <a:tcPr/>
                </a:tc>
              </a:tr>
              <a:tr h="463519">
                <a:tc>
                  <a:txBody>
                    <a:bodyPr/>
                    <a:lstStyle/>
                    <a:p>
                      <a:r>
                        <a:rPr lang="en-US" dirty="0" smtClean="0"/>
                        <a:t>C4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Music</a:t>
                      </a:r>
                    </a:p>
                  </a:txBody>
                  <a:tcPr/>
                </a:tc>
              </a:tr>
              <a:tr h="463519">
                <a:tc>
                  <a:txBody>
                    <a:bodyPr/>
                    <a:lstStyle/>
                    <a:p>
                      <a:r>
                        <a:rPr lang="en-US" dirty="0" smtClean="0"/>
                        <a:t>C5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Vehicle</a:t>
                      </a:r>
                      <a:r>
                        <a:rPr lang="en-US" baseline="0" dirty="0" smtClean="0"/>
                        <a:t> Hacks</a:t>
                      </a:r>
                      <a:endParaRPr lang="en-US" dirty="0" smtClean="0"/>
                    </a:p>
                  </a:txBody>
                  <a:tcPr/>
                </a:tc>
              </a:tr>
              <a:tr h="463519">
                <a:tc>
                  <a:txBody>
                    <a:bodyPr/>
                    <a:lstStyle/>
                    <a:p>
                      <a:r>
                        <a:rPr lang="en-US" dirty="0" smtClean="0"/>
                        <a:t>C6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BBC News</a:t>
                      </a:r>
                    </a:p>
                  </a:txBody>
                  <a:tcPr/>
                </a:tc>
              </a:tr>
              <a:tr h="463519">
                <a:tc>
                  <a:txBody>
                    <a:bodyPr/>
                    <a:lstStyle/>
                    <a:p>
                      <a:r>
                        <a:rPr lang="en-US" dirty="0" smtClean="0"/>
                        <a:t>C7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Wildlife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2361921"/>
              </p:ext>
            </p:extLst>
          </p:nvPr>
        </p:nvGraphicFramePr>
        <p:xfrm>
          <a:off x="2948790" y="1594024"/>
          <a:ext cx="388351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756"/>
                <a:gridCol w="1941756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UserId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Channel</a:t>
                      </a:r>
                      <a:r>
                        <a:rPr lang="en-US" baseline="0" dirty="0" smtClean="0"/>
                        <a:t> Id</a:t>
                      </a:r>
                      <a:endParaRPr lang="en-US" dirty="0"/>
                    </a:p>
                  </a:txBody>
                  <a:tcPr/>
                </a:tc>
              </a:tr>
              <a:tr h="363303">
                <a:tc>
                  <a:txBody>
                    <a:bodyPr/>
                    <a:lstStyle/>
                    <a:p>
                      <a:r>
                        <a:rPr lang="en-US" dirty="0" smtClean="0"/>
                        <a:t>U1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C1</a:t>
                      </a:r>
                      <a:endParaRPr lang="en-US" dirty="0"/>
                    </a:p>
                  </a:txBody>
                  <a:tcPr/>
                </a:tc>
              </a:tr>
              <a:tr h="363303">
                <a:tc>
                  <a:txBody>
                    <a:bodyPr/>
                    <a:lstStyle/>
                    <a:p>
                      <a:r>
                        <a:rPr lang="en-US" dirty="0" smtClean="0"/>
                        <a:t>U2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C3</a:t>
                      </a:r>
                      <a:endParaRPr lang="en-US" dirty="0"/>
                    </a:p>
                  </a:txBody>
                  <a:tcPr/>
                </a:tc>
              </a:tr>
              <a:tr h="363303">
                <a:tc>
                  <a:txBody>
                    <a:bodyPr/>
                    <a:lstStyle/>
                    <a:p>
                      <a:r>
                        <a:rPr lang="en-US" dirty="0" smtClean="0"/>
                        <a:t>U3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C7</a:t>
                      </a:r>
                      <a:endParaRPr lang="en-US" dirty="0"/>
                    </a:p>
                  </a:txBody>
                  <a:tcPr/>
                </a:tc>
              </a:tr>
              <a:tr h="363303">
                <a:tc>
                  <a:txBody>
                    <a:bodyPr/>
                    <a:lstStyle/>
                    <a:p>
                      <a:r>
                        <a:rPr lang="en-US" dirty="0" smtClean="0"/>
                        <a:t>U1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37077378"/>
              </p:ext>
            </p:extLst>
          </p:nvPr>
        </p:nvGraphicFramePr>
        <p:xfrm>
          <a:off x="2908300" y="4660265"/>
          <a:ext cx="388351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756"/>
                <a:gridCol w="1941756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UserId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Channel</a:t>
                      </a:r>
                      <a:r>
                        <a:rPr lang="en-US" baseline="0" dirty="0" smtClean="0"/>
                        <a:t> Id</a:t>
                      </a:r>
                      <a:endParaRPr lang="en-US" dirty="0"/>
                    </a:p>
                  </a:txBody>
                  <a:tcPr/>
                </a:tc>
              </a:tr>
              <a:tr h="363303">
                <a:tc>
                  <a:txBody>
                    <a:bodyPr/>
                    <a:lstStyle/>
                    <a:p>
                      <a:r>
                        <a:rPr lang="en-US" dirty="0" smtClean="0"/>
                        <a:t>U1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C2</a:t>
                      </a:r>
                      <a:endParaRPr lang="en-US" dirty="0"/>
                    </a:p>
                  </a:txBody>
                  <a:tcPr/>
                </a:tc>
              </a:tr>
              <a:tr h="363303">
                <a:tc>
                  <a:txBody>
                    <a:bodyPr/>
                    <a:lstStyle/>
                    <a:p>
                      <a:r>
                        <a:rPr lang="en-US" dirty="0" smtClean="0"/>
                        <a:t>U2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C4</a:t>
                      </a:r>
                      <a:endParaRPr lang="en-US" dirty="0"/>
                    </a:p>
                  </a:txBody>
                  <a:tcPr/>
                </a:tc>
              </a:tr>
              <a:tr h="363303">
                <a:tc>
                  <a:txBody>
                    <a:bodyPr/>
                    <a:lstStyle/>
                    <a:p>
                      <a:r>
                        <a:rPr lang="en-US" dirty="0" smtClean="0"/>
                        <a:t>U3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C4</a:t>
                      </a:r>
                      <a:endParaRPr lang="en-US" dirty="0"/>
                    </a:p>
                  </a:txBody>
                  <a:tcPr/>
                </a:tc>
              </a:tr>
              <a:tr h="363303">
                <a:tc>
                  <a:txBody>
                    <a:bodyPr/>
                    <a:lstStyle/>
                    <a:p>
                      <a:r>
                        <a:rPr lang="en-US" dirty="0" smtClean="0"/>
                        <a:t>U3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Elbow Connector 12"/>
          <p:cNvCxnSpPr/>
          <p:nvPr/>
        </p:nvCxnSpPr>
        <p:spPr>
          <a:xfrm flipV="1">
            <a:off x="635000" y="1701800"/>
            <a:ext cx="2286000" cy="731520"/>
          </a:xfrm>
          <a:prstGeom prst="bentConnector3">
            <a:avLst>
              <a:gd name="adj1" fmla="val -4737"/>
            </a:avLst>
          </a:prstGeom>
          <a:ln w="47625">
            <a:tailEnd type="triangle"/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203200" y="4025900"/>
            <a:ext cx="2717800" cy="914400"/>
          </a:xfrm>
          <a:prstGeom prst="bentConnector3">
            <a:avLst>
              <a:gd name="adj1" fmla="val 935"/>
            </a:avLst>
          </a:prstGeom>
          <a:ln w="47625">
            <a:tailEnd type="triangle"/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 rot="5400000">
            <a:off x="4908550" y="2406650"/>
            <a:ext cx="3657600" cy="927100"/>
          </a:xfrm>
          <a:prstGeom prst="bentConnector3">
            <a:avLst>
              <a:gd name="adj1" fmla="val 86458"/>
            </a:avLst>
          </a:prstGeom>
          <a:ln w="47625">
            <a:tailEnd type="triangle"/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/>
          <p:nvPr/>
        </p:nvCxnSpPr>
        <p:spPr>
          <a:xfrm rot="10800000" flipV="1">
            <a:off x="6121400" y="1079500"/>
            <a:ext cx="1511300" cy="533400"/>
          </a:xfrm>
          <a:prstGeom prst="bentConnector3">
            <a:avLst>
              <a:gd name="adj1" fmla="val 101261"/>
            </a:avLst>
          </a:prstGeom>
          <a:ln w="47625">
            <a:tailEnd type="triangle"/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74700" y="4165600"/>
            <a:ext cx="113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User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131300" y="4800600"/>
            <a:ext cx="135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Channel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695700" y="3543300"/>
            <a:ext cx="179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User operates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708400" y="6464300"/>
            <a:ext cx="207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User subscription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330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0" y="349176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Graph Database: Simple You-tube Model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78000" y="1231900"/>
            <a:ext cx="10058400" cy="5411915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508000" y="1676400"/>
            <a:ext cx="2159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36600" y="1612900"/>
            <a:ext cx="135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User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520700" y="2019300"/>
            <a:ext cx="215900" cy="228600"/>
          </a:xfrm>
          <a:prstGeom prst="ellipse">
            <a:avLst/>
          </a:prstGeom>
          <a:gradFill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60000">
                <a:srgbClr val="1AB277"/>
              </a:gs>
              <a:gs pos="100000">
                <a:schemeClr val="accent6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49300" y="1968500"/>
            <a:ext cx="135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Channel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621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E02442B-BFCE-4D94-A053-748333A3C5C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"/>
            <a:ext cx="4636008" cy="685799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8929" y="629266"/>
            <a:ext cx="3667039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dirty="0">
                <a:solidFill>
                  <a:srgbClr val="FFFFFF"/>
                </a:solidFill>
              </a:rPr>
              <a:t>Why Neo4j?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8931" y="2438401"/>
            <a:ext cx="3667036" cy="3779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Data model (flexible schema)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ACID properties 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Scalability and reliability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Cypher Query Language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Built-in web application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Drivers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Indexing 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38697" y="1609859"/>
            <a:ext cx="6304518" cy="3309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796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40BF962F-4C6F-461E-86F2-C43F56CC939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80797" y="1690688"/>
            <a:ext cx="8711202" cy="5167312"/>
          </a:xfrm>
          <a:custGeom>
            <a:avLst/>
            <a:gdLst>
              <a:gd name="connsiteX0" fmla="*/ 0 w 8711202"/>
              <a:gd name="connsiteY0" fmla="*/ 0 h 5167312"/>
              <a:gd name="connsiteX1" fmla="*/ 7243482 w 8711202"/>
              <a:gd name="connsiteY1" fmla="*/ 0 h 5167312"/>
              <a:gd name="connsiteX2" fmla="*/ 8711202 w 8711202"/>
              <a:gd name="connsiteY2" fmla="*/ 0 h 5167312"/>
              <a:gd name="connsiteX3" fmla="*/ 8711202 w 8711202"/>
              <a:gd name="connsiteY3" fmla="*/ 5167312 h 5167312"/>
              <a:gd name="connsiteX4" fmla="*/ 7243482 w 8711202"/>
              <a:gd name="connsiteY4" fmla="*/ 5167312 h 5167312"/>
              <a:gd name="connsiteX5" fmla="*/ 221324 w 8711202"/>
              <a:gd name="connsiteY5" fmla="*/ 5167312 h 5167312"/>
              <a:gd name="connsiteX6" fmla="*/ 2615203 w 8711202"/>
              <a:gd name="connsiteY6" fmla="*/ 952 h 5167312"/>
              <a:gd name="connsiteX7" fmla="*/ 0 w 8711202"/>
              <a:gd name="connsiteY7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1202" h="5167312">
                <a:moveTo>
                  <a:pt x="0" y="0"/>
                </a:moveTo>
                <a:lnTo>
                  <a:pt x="7243482" y="0"/>
                </a:lnTo>
                <a:lnTo>
                  <a:pt x="8711202" y="0"/>
                </a:lnTo>
                <a:lnTo>
                  <a:pt x="8711202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2E94A4F7-38E4-45EA-8E2E-CE1B5766B4F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1691640"/>
            <a:ext cx="5931454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05C7EBC3-4672-4DAB-81C2-58661FAFAED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78805" y="-2"/>
            <a:ext cx="6013194" cy="1511304"/>
          </a:xfrm>
          <a:custGeom>
            <a:avLst/>
            <a:gdLst>
              <a:gd name="connsiteX0" fmla="*/ 4545473 w 6013194"/>
              <a:gd name="connsiteY0" fmla="*/ 0 h 1511304"/>
              <a:gd name="connsiteX1" fmla="*/ 6013194 w 6013194"/>
              <a:gd name="connsiteY1" fmla="*/ 0 h 1511304"/>
              <a:gd name="connsiteX2" fmla="*/ 6013194 w 6013194"/>
              <a:gd name="connsiteY2" fmla="*/ 1508760 h 1511304"/>
              <a:gd name="connsiteX3" fmla="*/ 4545474 w 6013194"/>
              <a:gd name="connsiteY3" fmla="*/ 1508760 h 1511304"/>
              <a:gd name="connsiteX4" fmla="*/ 4545474 w 6013194"/>
              <a:gd name="connsiteY4" fmla="*/ 1511304 h 1511304"/>
              <a:gd name="connsiteX5" fmla="*/ 0 w 6013194"/>
              <a:gd name="connsiteY5" fmla="*/ 1511304 h 1511304"/>
              <a:gd name="connsiteX6" fmla="*/ 697617 w 6013194"/>
              <a:gd name="connsiteY6" fmla="*/ 3 h 1511304"/>
              <a:gd name="connsiteX7" fmla="*/ 4545473 w 6013194"/>
              <a:gd name="connsiteY7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3194" h="1511304">
                <a:moveTo>
                  <a:pt x="4545473" y="0"/>
                </a:moveTo>
                <a:lnTo>
                  <a:pt x="6013194" y="0"/>
                </a:lnTo>
                <a:lnTo>
                  <a:pt x="6013194" y="1508760"/>
                </a:lnTo>
                <a:lnTo>
                  <a:pt x="4545474" y="1508760"/>
                </a:lnTo>
                <a:lnTo>
                  <a:pt x="4545474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55600" y="2249488"/>
            <a:ext cx="4114800" cy="36396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User: </a:t>
            </a:r>
            <a:r>
              <a:rPr lang="en-US" sz="2000" dirty="0" err="1" smtClean="0">
                <a:solidFill>
                  <a:schemeClr val="bg1"/>
                </a:solidFill>
              </a:rPr>
              <a:t>User_id,User_name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Friends: </a:t>
            </a:r>
            <a:r>
              <a:rPr lang="en-US" sz="2000" dirty="0" err="1" smtClean="0">
                <a:solidFill>
                  <a:schemeClr val="bg1"/>
                </a:solidFill>
              </a:rPr>
              <a:t>User_id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Friend_id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dirty="0" err="1" smtClean="0">
                <a:solidFill>
                  <a:schemeClr val="bg1"/>
                </a:solidFill>
              </a:rPr>
              <a:t>Fav_movies</a:t>
            </a:r>
            <a:r>
              <a:rPr lang="en-US" sz="2000" dirty="0" smtClean="0">
                <a:solidFill>
                  <a:schemeClr val="bg1"/>
                </a:solidFill>
              </a:rPr>
              <a:t>: </a:t>
            </a:r>
            <a:r>
              <a:rPr lang="en-US" sz="2000" dirty="0" err="1" smtClean="0">
                <a:solidFill>
                  <a:schemeClr val="bg1"/>
                </a:solidFill>
              </a:rPr>
              <a:t>User_id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Movie_name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Actors: </a:t>
            </a:r>
            <a:r>
              <a:rPr lang="en-US" sz="2000" dirty="0" err="1" smtClean="0">
                <a:solidFill>
                  <a:schemeClr val="bg1"/>
                </a:solidFill>
              </a:rPr>
              <a:t>Movie_name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Actor_name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45100" y="0"/>
            <a:ext cx="6946900" cy="157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59690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Performance Evaluation of RDBMS and Graph Database</a:t>
            </a:r>
            <a:endParaRPr lang="en-US" sz="3600" dirty="0"/>
          </a:p>
        </p:txBody>
      </p:sp>
      <p:grpSp>
        <p:nvGrpSpPr>
          <p:cNvPr id="10" name="Group 9"/>
          <p:cNvGrpSpPr/>
          <p:nvPr/>
        </p:nvGrpSpPr>
        <p:grpSpPr>
          <a:xfrm>
            <a:off x="5968707" y="2688465"/>
            <a:ext cx="5867693" cy="4034887"/>
            <a:chOff x="6047590" y="1047825"/>
            <a:chExt cx="5436869" cy="4659705"/>
          </a:xfrm>
        </p:grpSpPr>
        <p:sp>
          <p:nvSpPr>
            <p:cNvPr id="11" name="Oval 10"/>
            <p:cNvSpPr/>
            <p:nvPr/>
          </p:nvSpPr>
          <p:spPr>
            <a:xfrm>
              <a:off x="6051774" y="4150060"/>
              <a:ext cx="1645920" cy="138773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User</a:t>
              </a:r>
            </a:p>
            <a:p>
              <a:pPr algn="ctr"/>
              <a:r>
                <a:rPr lang="en-US" dirty="0" smtClean="0"/>
                <a:t>Name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9481371" y="4319793"/>
              <a:ext cx="1645920" cy="138773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Actor</a:t>
              </a:r>
            </a:p>
            <a:p>
              <a:pPr algn="ctr"/>
              <a:r>
                <a:rPr lang="en-US" dirty="0"/>
                <a:t>N</a:t>
              </a:r>
              <a:r>
                <a:rPr lang="en-US" dirty="0" smtClean="0"/>
                <a:t>ame</a:t>
              </a:r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6047590" y="1047825"/>
              <a:ext cx="1645920" cy="138773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User</a:t>
              </a:r>
            </a:p>
            <a:p>
              <a:pPr algn="ctr"/>
              <a:r>
                <a:rPr lang="en-US" dirty="0" smtClean="0"/>
                <a:t>Name</a:t>
              </a:r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9286838" y="1066202"/>
              <a:ext cx="1941755" cy="138773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</a:t>
              </a:r>
              <a:r>
                <a:rPr lang="en-US" dirty="0" smtClean="0"/>
                <a:t>ovie</a:t>
              </a:r>
            </a:p>
            <a:p>
              <a:pPr algn="ctr"/>
              <a:r>
                <a:rPr lang="en-US" dirty="0" smtClean="0"/>
                <a:t>Name</a:t>
              </a:r>
              <a:endParaRPr lang="en-US" dirty="0"/>
            </a:p>
          </p:txBody>
        </p:sp>
        <p:cxnSp>
          <p:nvCxnSpPr>
            <p:cNvPr id="17" name="Straight Arrow Connector 16"/>
            <p:cNvCxnSpPr>
              <a:stCxn id="23" idx="4"/>
              <a:endCxn id="21" idx="0"/>
            </p:cNvCxnSpPr>
            <p:nvPr/>
          </p:nvCxnSpPr>
          <p:spPr>
            <a:xfrm>
              <a:off x="6870550" y="2435562"/>
              <a:ext cx="4184" cy="171449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023100" y="3048000"/>
              <a:ext cx="14605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Friends</a:t>
              </a:r>
              <a:endParaRPr lang="en-US" dirty="0"/>
            </a:p>
          </p:txBody>
        </p:sp>
        <p:cxnSp>
          <p:nvCxnSpPr>
            <p:cNvPr id="20" name="Straight Arrow Connector 19"/>
            <p:cNvCxnSpPr>
              <a:stCxn id="23" idx="6"/>
            </p:cNvCxnSpPr>
            <p:nvPr/>
          </p:nvCxnSpPr>
          <p:spPr>
            <a:xfrm>
              <a:off x="7693510" y="1741694"/>
              <a:ext cx="1593328" cy="1837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7937500" y="2032000"/>
              <a:ext cx="14605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Fav_movie</a:t>
              </a:r>
              <a:endParaRPr lang="en-US" dirty="0"/>
            </a:p>
          </p:txBody>
        </p:sp>
        <p:cxnSp>
          <p:nvCxnSpPr>
            <p:cNvPr id="22" name="Straight Arrow Connector 21"/>
            <p:cNvCxnSpPr>
              <a:endCxn id="22" idx="0"/>
            </p:cNvCxnSpPr>
            <p:nvPr/>
          </p:nvCxnSpPr>
          <p:spPr>
            <a:xfrm>
              <a:off x="10257716" y="2453939"/>
              <a:ext cx="46615" cy="186585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10416538" y="3066534"/>
              <a:ext cx="106792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Acted_by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59669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40BF962F-4C6F-461E-86F2-C43F56CC939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80797" y="1690688"/>
            <a:ext cx="8711202" cy="5167312"/>
          </a:xfrm>
          <a:custGeom>
            <a:avLst/>
            <a:gdLst>
              <a:gd name="connsiteX0" fmla="*/ 0 w 8711202"/>
              <a:gd name="connsiteY0" fmla="*/ 0 h 5167312"/>
              <a:gd name="connsiteX1" fmla="*/ 7243482 w 8711202"/>
              <a:gd name="connsiteY1" fmla="*/ 0 h 5167312"/>
              <a:gd name="connsiteX2" fmla="*/ 8711202 w 8711202"/>
              <a:gd name="connsiteY2" fmla="*/ 0 h 5167312"/>
              <a:gd name="connsiteX3" fmla="*/ 8711202 w 8711202"/>
              <a:gd name="connsiteY3" fmla="*/ 5167312 h 5167312"/>
              <a:gd name="connsiteX4" fmla="*/ 7243482 w 8711202"/>
              <a:gd name="connsiteY4" fmla="*/ 5167312 h 5167312"/>
              <a:gd name="connsiteX5" fmla="*/ 221324 w 8711202"/>
              <a:gd name="connsiteY5" fmla="*/ 5167312 h 5167312"/>
              <a:gd name="connsiteX6" fmla="*/ 2615203 w 8711202"/>
              <a:gd name="connsiteY6" fmla="*/ 952 h 5167312"/>
              <a:gd name="connsiteX7" fmla="*/ 0 w 8711202"/>
              <a:gd name="connsiteY7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1202" h="5167312">
                <a:moveTo>
                  <a:pt x="0" y="0"/>
                </a:moveTo>
                <a:lnTo>
                  <a:pt x="7243482" y="0"/>
                </a:lnTo>
                <a:lnTo>
                  <a:pt x="8711202" y="0"/>
                </a:lnTo>
                <a:lnTo>
                  <a:pt x="8711202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2E94A4F7-38E4-45EA-8E2E-CE1B5766B4F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1691640"/>
            <a:ext cx="5931454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41800" y="2654300"/>
            <a:ext cx="7950200" cy="2892423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05C7EBC3-4672-4DAB-81C2-58661FAFAED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78805" y="-2"/>
            <a:ext cx="6013194" cy="1511304"/>
          </a:xfrm>
          <a:custGeom>
            <a:avLst/>
            <a:gdLst>
              <a:gd name="connsiteX0" fmla="*/ 4545473 w 6013194"/>
              <a:gd name="connsiteY0" fmla="*/ 0 h 1511304"/>
              <a:gd name="connsiteX1" fmla="*/ 6013194 w 6013194"/>
              <a:gd name="connsiteY1" fmla="*/ 0 h 1511304"/>
              <a:gd name="connsiteX2" fmla="*/ 6013194 w 6013194"/>
              <a:gd name="connsiteY2" fmla="*/ 1508760 h 1511304"/>
              <a:gd name="connsiteX3" fmla="*/ 4545474 w 6013194"/>
              <a:gd name="connsiteY3" fmla="*/ 1508760 h 1511304"/>
              <a:gd name="connsiteX4" fmla="*/ 4545474 w 6013194"/>
              <a:gd name="connsiteY4" fmla="*/ 1511304 h 1511304"/>
              <a:gd name="connsiteX5" fmla="*/ 0 w 6013194"/>
              <a:gd name="connsiteY5" fmla="*/ 1511304 h 1511304"/>
              <a:gd name="connsiteX6" fmla="*/ 697617 w 6013194"/>
              <a:gd name="connsiteY6" fmla="*/ 3 h 1511304"/>
              <a:gd name="connsiteX7" fmla="*/ 4545473 w 6013194"/>
              <a:gd name="connsiteY7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3194" h="1511304">
                <a:moveTo>
                  <a:pt x="4545473" y="0"/>
                </a:moveTo>
                <a:lnTo>
                  <a:pt x="6013194" y="0"/>
                </a:lnTo>
                <a:lnTo>
                  <a:pt x="6013194" y="1508760"/>
                </a:lnTo>
                <a:lnTo>
                  <a:pt x="4545474" y="1508760"/>
                </a:lnTo>
                <a:lnTo>
                  <a:pt x="4545474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1600" y="276226"/>
            <a:ext cx="5340605" cy="1146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Query Execution Time</a:t>
            </a:r>
            <a:endParaRPr lang="en-US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173288"/>
            <a:ext cx="3603171" cy="36396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</a:rPr>
              <a:t>S0: Find all friends of Esha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</a:rPr>
              <a:t>S1:Find favourite movie of Esha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</a:rPr>
              <a:t>S2: Find the lead actors of Esha’s favourite movie</a:t>
            </a:r>
          </a:p>
        </p:txBody>
      </p:sp>
      <p:sp>
        <p:nvSpPr>
          <p:cNvPr id="5" name="Rectangle 4"/>
          <p:cNvSpPr/>
          <p:nvPr/>
        </p:nvSpPr>
        <p:spPr>
          <a:xfrm>
            <a:off x="5245100" y="0"/>
            <a:ext cx="6946900" cy="157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821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3565" y="3657600"/>
            <a:ext cx="9599606" cy="29278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41966" y="888684"/>
            <a:ext cx="9770534" cy="28287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5400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Performance Evaluation of RDBMS and Graph Database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56462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08E89D5E-1885-4160-AC77-CC471DD1D0D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550D2BD1-98F9-412D-905B-3A843EF4078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0" y="0"/>
            <a:ext cx="4622799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 smtClean="0">
                <a:solidFill>
                  <a:schemeClr val="bg1"/>
                </a:solidFill>
              </a:rPr>
              <a:t>Is Graph database ready to replace the Relational database??</a:t>
            </a:r>
            <a:endParaRPr lang="en-US" sz="66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extBox 2"/>
          <p:cNvGraphicFramePr/>
          <p:nvPr>
            <p:extLst>
              <p:ext uri="{D42A27DB-BD31-4B8C-83A1-F6EECF244321}">
                <p14:modId xmlns:p14="http://schemas.microsoft.com/office/powerpoint/2010/main" xmlns="" val="1139717706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81076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839</TotalTime>
  <Words>588</Words>
  <Application>Microsoft Office PowerPoint</Application>
  <PresentationFormat>Custom</PresentationFormat>
  <Paragraphs>190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user</cp:lastModifiedBy>
  <cp:revision>73</cp:revision>
  <dcterms:created xsi:type="dcterms:W3CDTF">2017-11-05T18:15:56Z</dcterms:created>
  <dcterms:modified xsi:type="dcterms:W3CDTF">2017-11-28T23:26:12Z</dcterms:modified>
</cp:coreProperties>
</file>