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56" r:id="rId4"/>
    <p:sldId id="323" r:id="rId5"/>
    <p:sldId id="324" r:id="rId6"/>
    <p:sldId id="322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62" r:id="rId25"/>
    <p:sldId id="363" r:id="rId26"/>
    <p:sldId id="364" r:id="rId27"/>
    <p:sldId id="365" r:id="rId28"/>
    <p:sldId id="366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50" r:id="rId37"/>
    <p:sldId id="349" r:id="rId38"/>
    <p:sldId id="351" r:id="rId39"/>
    <p:sldId id="352" r:id="rId40"/>
    <p:sldId id="353" r:id="rId41"/>
    <p:sldId id="354" r:id="rId42"/>
    <p:sldId id="356" r:id="rId43"/>
    <p:sldId id="357" r:id="rId44"/>
    <p:sldId id="358" r:id="rId45"/>
    <p:sldId id="359" r:id="rId46"/>
    <p:sldId id="360" r:id="rId47"/>
    <p:sldId id="361" r:id="rId48"/>
    <p:sldId id="367" r:id="rId49"/>
    <p:sldId id="36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80" autoAdjust="0"/>
    <p:restoredTop sz="94803" autoAdjust="0"/>
  </p:normalViewPr>
  <p:slideViewPr>
    <p:cSldViewPr>
      <p:cViewPr>
        <p:scale>
          <a:sx n="75" d="100"/>
          <a:sy n="75" d="100"/>
        </p:scale>
        <p:origin x="-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19400"/>
            <a:ext cx="7851648" cy="990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Digital Signatures for DNA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3429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Diptendu Kar, Indrajit Ray</a:t>
            </a:r>
          </a:p>
          <a:p>
            <a:pPr algn="ctr"/>
            <a:r>
              <a:rPr lang="en-US" sz="2000" dirty="0" smtClean="0"/>
              <a:t> [</a:t>
            </a:r>
            <a:r>
              <a:rPr lang="en-US" sz="2000" b="1" i="1" dirty="0" smtClean="0"/>
              <a:t>Computer Science</a:t>
            </a:r>
            <a:r>
              <a:rPr lang="en-US" sz="2000" dirty="0" smtClean="0"/>
              <a:t>]</a:t>
            </a:r>
          </a:p>
          <a:p>
            <a:pPr algn="ctr"/>
            <a:r>
              <a:rPr lang="en-US" sz="2000" dirty="0" smtClean="0"/>
              <a:t>In collaboration with: Jenna Gallegos, Jean Peccoud</a:t>
            </a:r>
          </a:p>
          <a:p>
            <a:pPr algn="ctr"/>
            <a:r>
              <a:rPr lang="en-US" sz="2000" dirty="0" smtClean="0"/>
              <a:t>[</a:t>
            </a:r>
            <a:r>
              <a:rPr lang="en-US" sz="2000" b="1" i="1" dirty="0" smtClean="0"/>
              <a:t>Chemical and Biological Engineering</a:t>
            </a:r>
            <a:r>
              <a:rPr lang="en-US" sz="2000" dirty="0" smtClean="0"/>
              <a:t>]</a:t>
            </a:r>
          </a:p>
          <a:p>
            <a:pPr algn="ctr"/>
            <a:r>
              <a:rPr lang="en-US" sz="2000" b="1" dirty="0" smtClean="0"/>
              <a:t>Colorado State University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physical to digital</a:t>
            </a:r>
            <a:endParaRPr lang="en-US" dirty="0"/>
          </a:p>
        </p:txBody>
      </p:sp>
      <p:pic>
        <p:nvPicPr>
          <p:cNvPr id="4" name="Content Placeholder 3" descr="plasmid separ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35163"/>
            <a:ext cx="6934199" cy="477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physical to digital</a:t>
            </a:r>
            <a:endParaRPr lang="en-US" dirty="0"/>
          </a:p>
        </p:txBody>
      </p:sp>
      <p:pic>
        <p:nvPicPr>
          <p:cNvPr id="6" name="Content Placeholder 5" descr="p1010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2336800" cy="1752600"/>
          </a:xfrm>
        </p:spPr>
      </p:pic>
      <p:pic>
        <p:nvPicPr>
          <p:cNvPr id="7" name="Picture 6" descr="Automated+DNA+Sequen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905000"/>
            <a:ext cx="2362200" cy="1771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971800" y="28194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820694" y="4381500"/>
            <a:ext cx="1294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50292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representation of sequences e.g.</a:t>
            </a:r>
          </a:p>
          <a:p>
            <a:r>
              <a:rPr lang="en-US" dirty="0" smtClean="0"/>
              <a:t>AACATAGGTTAA…..</a:t>
            </a:r>
          </a:p>
          <a:p>
            <a:r>
              <a:rPr lang="en-US" dirty="0" smtClean="0"/>
              <a:t>File formats :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fasta</a:t>
            </a:r>
            <a:r>
              <a:rPr lang="en-US" dirty="0" smtClean="0"/>
              <a:t>, .</a:t>
            </a:r>
            <a:r>
              <a:rPr lang="en-US" dirty="0" err="1" smtClean="0"/>
              <a:t>dna</a:t>
            </a:r>
            <a:r>
              <a:rPr lang="en-US" dirty="0" smtClean="0"/>
              <a:t>, .</a:t>
            </a:r>
            <a:r>
              <a:rPr lang="en-US" dirty="0" err="1" smtClean="0"/>
              <a:t>gb</a:t>
            </a:r>
            <a:endParaRPr lang="en-US" dirty="0" smtClean="0"/>
          </a:p>
        </p:txBody>
      </p:sp>
      <p:pic>
        <p:nvPicPr>
          <p:cNvPr id="17" name="Picture 16" descr="ApE-SnapGe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754880"/>
            <a:ext cx="2419350" cy="187452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3124200" y="57912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Genbank File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69912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419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779" y="2590800"/>
            <a:ext cx="452122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SnapGene</a:t>
            </a:r>
            <a:r>
              <a:rPr lang="en-US" dirty="0" smtClean="0"/>
              <a:t> 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444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to apply digital signature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Now that we have the digital DNA, we can apply digital signatures.</a:t>
            </a:r>
          </a:p>
          <a:p>
            <a:r>
              <a:rPr lang="en-US" dirty="0" smtClean="0"/>
              <a:t>The message is the sequence – “ACAATGT…..”</a:t>
            </a:r>
          </a:p>
          <a:p>
            <a:r>
              <a:rPr lang="en-US" dirty="0" smtClean="0"/>
              <a:t>We will be using Identity Based Signatures.	</a:t>
            </a:r>
          </a:p>
          <a:p>
            <a:pPr lvl="1"/>
            <a:r>
              <a:rPr lang="en-US" dirty="0" smtClean="0"/>
              <a:t>Not every lab/person have certificates.</a:t>
            </a:r>
          </a:p>
          <a:p>
            <a:pPr lvl="1"/>
            <a:r>
              <a:rPr lang="en-US" dirty="0" smtClean="0"/>
              <a:t>The precise author who worked with the DNA can be determined.</a:t>
            </a:r>
          </a:p>
          <a:p>
            <a:r>
              <a:rPr lang="en-US" dirty="0" smtClean="0"/>
              <a:t>For identity we use ORCID.</a:t>
            </a:r>
          </a:p>
          <a:p>
            <a:pPr lvl="1"/>
            <a:r>
              <a:rPr lang="en-US" dirty="0" smtClean="0"/>
              <a:t>Open Researcher and Contributor ID.</a:t>
            </a:r>
          </a:p>
          <a:p>
            <a:pPr lvl="1"/>
            <a:r>
              <a:rPr lang="en-US" dirty="0" smtClean="0"/>
              <a:t>16 digit unique identifier – (0123-4454-9876-0143)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Based Signatures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introduced by Shamir in 1984.</a:t>
            </a:r>
          </a:p>
          <a:p>
            <a:r>
              <a:rPr lang="en-US" dirty="0" smtClean="0"/>
              <a:t>No need to have individual secret keys.</a:t>
            </a:r>
          </a:p>
          <a:p>
            <a:r>
              <a:rPr lang="en-US" dirty="0" smtClean="0"/>
              <a:t>A unique identifier such as email, ORCID etc. acts as a substitute.  </a:t>
            </a:r>
          </a:p>
          <a:p>
            <a:r>
              <a:rPr lang="en-US" dirty="0" smtClean="0"/>
              <a:t>A central authority has a public private key pair.</a:t>
            </a:r>
          </a:p>
          <a:p>
            <a:r>
              <a:rPr lang="en-US" dirty="0" smtClean="0"/>
              <a:t>Use the identity to derive a private key.</a:t>
            </a:r>
          </a:p>
          <a:p>
            <a:r>
              <a:rPr lang="en-US" dirty="0" smtClean="0"/>
              <a:t>Sign using derived private key tied to the identity.</a:t>
            </a:r>
          </a:p>
          <a:p>
            <a:r>
              <a:rPr lang="en-US" dirty="0" smtClean="0"/>
              <a:t>Validate using the public key of the central authority.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Based Signatures</a:t>
            </a:r>
            <a:endParaRPr lang="en-US" dirty="0"/>
          </a:p>
        </p:txBody>
      </p:sp>
      <p:pic>
        <p:nvPicPr>
          <p:cNvPr id="4" name="Content Placeholder 3" descr="Identity-based+signature+(ID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5852582" cy="4389437"/>
          </a:xfrm>
        </p:spPr>
      </p:pic>
      <p:sp>
        <p:nvSpPr>
          <p:cNvPr id="5" name="TextBox 4"/>
          <p:cNvSpPr txBox="1"/>
          <p:nvPr/>
        </p:nvSpPr>
        <p:spPr>
          <a:xfrm>
            <a:off x="5943600" y="22860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Central Authority parameters: &lt;</a:t>
            </a:r>
            <a:r>
              <a:rPr lang="en-US" dirty="0" err="1" smtClean="0"/>
              <a:t>e,d,n</a:t>
            </a:r>
            <a:r>
              <a:rPr lang="en-US" dirty="0" smtClean="0"/>
              <a:t>&gt;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User submits ID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Gets back - </a:t>
            </a:r>
            <a:r>
              <a:rPr lang="en-US" dirty="0" err="1" smtClean="0"/>
              <a:t>ID</a:t>
            </a:r>
            <a:r>
              <a:rPr lang="en-US" baseline="30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 mod 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</a:t>
            </a:r>
            <a:r>
              <a:rPr lang="en-US" dirty="0" err="1" smtClean="0"/>
              <a:t>ID</a:t>
            </a:r>
            <a:r>
              <a:rPr lang="en-US" baseline="30000" dirty="0" err="1" smtClean="0"/>
              <a:t>d</a:t>
            </a:r>
            <a:r>
              <a:rPr lang="en-US" dirty="0" smtClean="0"/>
              <a:t> to sign message.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&lt;</a:t>
            </a:r>
            <a:r>
              <a:rPr lang="en-US" dirty="0" err="1" smtClean="0"/>
              <a:t>e,n</a:t>
            </a:r>
            <a:r>
              <a:rPr lang="en-US" dirty="0" smtClean="0"/>
              <a:t>&gt; to validate.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Simplified Shamir’s Scheme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Shamir’s scheme generates a signature of length 2n for n bit security parameter. (n - 1024, sign - 2048)</a:t>
            </a:r>
          </a:p>
          <a:p>
            <a:r>
              <a:rPr lang="en-US" dirty="0" smtClean="0"/>
              <a:t>We simplified it by removing the random.</a:t>
            </a:r>
          </a:p>
          <a:p>
            <a:r>
              <a:rPr lang="en-US" dirty="0" smtClean="0"/>
              <a:t>Advantage - Signature length = 1024 bits = 512 base pairs. (cannot add large signatures)</a:t>
            </a:r>
          </a:p>
          <a:p>
            <a:r>
              <a:rPr lang="en-US" dirty="0" smtClean="0"/>
              <a:t>Random is not essential in DNA sharing domain.</a:t>
            </a:r>
          </a:p>
          <a:p>
            <a:r>
              <a:rPr lang="en-US" dirty="0" smtClean="0"/>
              <a:t>Same DNA molecule will not be shared twice with someone. (fair assumption)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Simplified Algorithm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provides ID to central authority.</a:t>
            </a:r>
          </a:p>
          <a:p>
            <a:r>
              <a:rPr lang="en-US" dirty="0" smtClean="0"/>
              <a:t>Gets back </a:t>
            </a:r>
            <a:r>
              <a:rPr lang="en-US" dirty="0" err="1" smtClean="0"/>
              <a:t>ID</a:t>
            </a:r>
            <a:r>
              <a:rPr lang="en-US" baseline="30000" dirty="0" err="1" smtClean="0"/>
              <a:t>d</a:t>
            </a:r>
            <a:r>
              <a:rPr lang="en-US" dirty="0" smtClean="0"/>
              <a:t> mod n.</a:t>
            </a:r>
          </a:p>
          <a:p>
            <a:r>
              <a:rPr lang="en-US" dirty="0" smtClean="0"/>
              <a:t>Signature steps</a:t>
            </a:r>
          </a:p>
          <a:p>
            <a:pPr lvl="1"/>
            <a:r>
              <a:rPr lang="en-US" dirty="0" smtClean="0"/>
              <a:t>Hash message (SHA-256)</a:t>
            </a:r>
          </a:p>
          <a:p>
            <a:pPr lvl="1"/>
            <a:r>
              <a:rPr lang="en-US" dirty="0" smtClean="0"/>
              <a:t>Sign = (</a:t>
            </a:r>
            <a:r>
              <a:rPr lang="en-US" dirty="0" err="1" smtClean="0"/>
              <a:t>ID</a:t>
            </a:r>
            <a:r>
              <a:rPr lang="en-US" baseline="30000" dirty="0" err="1" smtClean="0"/>
              <a:t>d</a:t>
            </a:r>
            <a:r>
              <a:rPr lang="en-US" dirty="0" smtClean="0"/>
              <a:t>)</a:t>
            </a:r>
            <a:r>
              <a:rPr lang="en-US" baseline="30000" dirty="0" smtClean="0"/>
              <a:t> H(m)</a:t>
            </a:r>
            <a:r>
              <a:rPr lang="en-US" dirty="0" smtClean="0"/>
              <a:t> mod n = </a:t>
            </a:r>
            <a:r>
              <a:rPr lang="en-US" dirty="0" err="1" smtClean="0"/>
              <a:t>ID</a:t>
            </a:r>
            <a:r>
              <a:rPr lang="en-US" baseline="30000" dirty="0" err="1" smtClean="0"/>
              <a:t>d</a:t>
            </a:r>
            <a:r>
              <a:rPr lang="en-US" baseline="30000" dirty="0" smtClean="0"/>
              <a:t> * H(m)</a:t>
            </a:r>
            <a:r>
              <a:rPr lang="en-US" dirty="0" smtClean="0"/>
              <a:t> mod n. </a:t>
            </a:r>
          </a:p>
          <a:p>
            <a:r>
              <a:rPr lang="en-US" dirty="0" smtClean="0"/>
              <a:t>Validation Steps</a:t>
            </a:r>
          </a:p>
          <a:p>
            <a:pPr lvl="1"/>
            <a:r>
              <a:rPr lang="en-US" dirty="0" smtClean="0"/>
              <a:t>Knows ID and M – Calculate  ID</a:t>
            </a:r>
            <a:r>
              <a:rPr lang="en-US" baseline="30000" dirty="0" smtClean="0"/>
              <a:t>H(m) </a:t>
            </a:r>
            <a:r>
              <a:rPr lang="en-US" dirty="0" smtClean="0"/>
              <a:t>mod n. </a:t>
            </a:r>
            <a:endParaRPr lang="en-US" baseline="30000" dirty="0" smtClean="0"/>
          </a:p>
          <a:p>
            <a:pPr lvl="1"/>
            <a:r>
              <a:rPr lang="en-US" dirty="0" smtClean="0"/>
              <a:t>(Sign)</a:t>
            </a:r>
            <a:r>
              <a:rPr lang="en-US" baseline="30000" dirty="0" smtClean="0"/>
              <a:t>e  </a:t>
            </a:r>
            <a:r>
              <a:rPr lang="en-US" dirty="0" smtClean="0"/>
              <a:t>mod n = [</a:t>
            </a:r>
            <a:r>
              <a:rPr lang="en-US" dirty="0" err="1" smtClean="0"/>
              <a:t>ID</a:t>
            </a:r>
            <a:r>
              <a:rPr lang="en-US" baseline="30000" dirty="0" err="1" smtClean="0"/>
              <a:t>d</a:t>
            </a:r>
            <a:r>
              <a:rPr lang="en-US" baseline="30000" dirty="0" smtClean="0"/>
              <a:t> * H(m)</a:t>
            </a:r>
            <a:r>
              <a:rPr lang="en-US" dirty="0" smtClean="0"/>
              <a:t>]</a:t>
            </a:r>
            <a:r>
              <a:rPr lang="en-US" baseline="30000" dirty="0" smtClean="0"/>
              <a:t>e</a:t>
            </a:r>
            <a:r>
              <a:rPr lang="en-US" dirty="0" smtClean="0"/>
              <a:t> mod n = ID</a:t>
            </a:r>
            <a:r>
              <a:rPr lang="en-US" baseline="30000" dirty="0" smtClean="0"/>
              <a:t>H(m) </a:t>
            </a:r>
            <a:r>
              <a:rPr lang="en-US" dirty="0" smtClean="0"/>
              <a:t>mod n.</a:t>
            </a:r>
            <a:endParaRPr lang="en-US" baseline="30000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not Bilinear Pairing?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implement from scratch.</a:t>
            </a:r>
          </a:p>
          <a:p>
            <a:r>
              <a:rPr lang="en-US" dirty="0" smtClean="0"/>
              <a:t>There exists a library – JPBC (Java Pairing Based Cryptography) from Stanford.</a:t>
            </a:r>
          </a:p>
          <a:p>
            <a:r>
              <a:rPr lang="en-US" dirty="0" smtClean="0"/>
              <a:t>Only one IBS scheme is implemented.</a:t>
            </a:r>
          </a:p>
          <a:p>
            <a:pPr lvl="1"/>
            <a:r>
              <a:rPr lang="en-US" dirty="0" smtClean="0"/>
              <a:t>Kenneth G. Paterson and Jacob C. N. </a:t>
            </a:r>
            <a:r>
              <a:rPr lang="en-US" dirty="0" err="1" smtClean="0"/>
              <a:t>Schuldt</a:t>
            </a:r>
            <a:endParaRPr lang="en-US" dirty="0" smtClean="0"/>
          </a:p>
          <a:p>
            <a:r>
              <a:rPr lang="en-US" dirty="0" smtClean="0"/>
              <a:t>Signature Size – 384 bytes = 1536 base pairs (too large)</a:t>
            </a:r>
          </a:p>
          <a:p>
            <a:pPr lvl="1"/>
            <a:r>
              <a:rPr lang="en-US" dirty="0" smtClean="0"/>
              <a:t>Issues with molecule stability and functionality.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7772400" cy="2505456"/>
          </a:xfrm>
        </p:spPr>
        <p:txBody>
          <a:bodyPr/>
          <a:lstStyle/>
          <a:p>
            <a:pPr algn="ctr"/>
            <a:r>
              <a:rPr sz="4000" b="0" smtClean="0"/>
              <a:t>The aim of this project is to provide</a:t>
            </a:r>
            <a:br>
              <a:rPr sz="4000" b="0" smtClean="0"/>
            </a:br>
            <a:r>
              <a:rPr sz="4000" i="1" smtClean="0"/>
              <a:t>physical</a:t>
            </a:r>
            <a:r>
              <a:rPr sz="4000" b="0" smtClean="0"/>
              <a:t> </a:t>
            </a:r>
            <a:r>
              <a:rPr sz="4000" i="1" smtClean="0"/>
              <a:t>significance</a:t>
            </a:r>
            <a:r>
              <a:rPr sz="4000" b="0" smtClean="0"/>
              <a:t> </a:t>
            </a:r>
            <a:br>
              <a:rPr sz="4000" b="0" smtClean="0"/>
            </a:br>
            <a:r>
              <a:rPr sz="4000" b="0" smtClean="0"/>
              <a:t>to </a:t>
            </a:r>
            <a:br>
              <a:rPr sz="4000" b="0" smtClean="0"/>
            </a:br>
            <a:r>
              <a:rPr sz="4000" i="1" smtClean="0"/>
              <a:t>digital signatures</a:t>
            </a:r>
            <a:endParaRPr lang="en-US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first, a bit of background on biology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 Generation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 chooses the file to sign, provides ORCID, plasmid ID, start sequence and end sequence.</a:t>
            </a:r>
          </a:p>
          <a:p>
            <a:r>
              <a:rPr lang="en-US" dirty="0" smtClean="0"/>
              <a:t>Convert signature into ACGT sequence.</a:t>
            </a:r>
          </a:p>
          <a:p>
            <a:pPr lvl="1"/>
            <a:r>
              <a:rPr lang="en-US" dirty="0" smtClean="0"/>
              <a:t>00 – a, 01 – c, 10 – g, 11-t</a:t>
            </a:r>
          </a:p>
          <a:p>
            <a:r>
              <a:rPr lang="en-US" dirty="0" smtClean="0"/>
              <a:t>Unlike text messages, there is no delimiter to identify which sequence is the signature.</a:t>
            </a:r>
          </a:p>
          <a:p>
            <a:r>
              <a:rPr lang="en-US" dirty="0" smtClean="0"/>
              <a:t>Add two delimiting sequence(start and end).</a:t>
            </a:r>
          </a:p>
          <a:p>
            <a:pPr lvl="1"/>
            <a:r>
              <a:rPr lang="en-US" dirty="0" smtClean="0"/>
              <a:t>Chosen by the signer. Universal / rare sequence of 10 </a:t>
            </a:r>
            <a:r>
              <a:rPr lang="en-US" dirty="0" err="1" smtClean="0"/>
              <a:t>bp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Position of insertion also chosen by signer.</a:t>
            </a:r>
          </a:p>
          <a:p>
            <a:pPr lvl="1"/>
            <a:r>
              <a:rPr lang="en-US" dirty="0" smtClean="0"/>
              <a:t>Cannot insert signature at any arbitrary position. There might be features present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Embedding signature in DNA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signers ORCID and plasmid ID is also added with the signature.</a:t>
            </a:r>
          </a:p>
          <a:p>
            <a:r>
              <a:rPr lang="en-US" dirty="0" smtClean="0"/>
              <a:t>Total signature sequence length</a:t>
            </a:r>
          </a:p>
          <a:p>
            <a:pPr lvl="1"/>
            <a:r>
              <a:rPr lang="en-US" dirty="0" smtClean="0"/>
              <a:t>10 base pairs for start delimiter.</a:t>
            </a:r>
          </a:p>
          <a:p>
            <a:pPr lvl="1"/>
            <a:r>
              <a:rPr lang="en-US" dirty="0" smtClean="0"/>
              <a:t>32 base pairs for 16 digit ORCID.</a:t>
            </a:r>
          </a:p>
          <a:p>
            <a:pPr lvl="1"/>
            <a:r>
              <a:rPr lang="en-US" dirty="0" smtClean="0"/>
              <a:t>12 base pairs for 6 digit plasmid ID.</a:t>
            </a:r>
          </a:p>
          <a:p>
            <a:pPr lvl="1"/>
            <a:r>
              <a:rPr lang="en-US" dirty="0" smtClean="0"/>
              <a:t>512 base pairs for actual signature.</a:t>
            </a:r>
          </a:p>
          <a:p>
            <a:pPr lvl="1"/>
            <a:r>
              <a:rPr lang="en-US" dirty="0" smtClean="0"/>
              <a:t>10 base pairs for end delimiter.</a:t>
            </a:r>
          </a:p>
          <a:p>
            <a:r>
              <a:rPr lang="en-US" dirty="0" smtClean="0"/>
              <a:t>Receiver looks for 556 base pairs within the 2 delimiters during verification.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Signed Genbank file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2047"/>
            <a:ext cx="4572000" cy="500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Snapgene</a:t>
            </a:r>
            <a:r>
              <a:rPr lang="en-US" dirty="0" smtClean="0"/>
              <a:t>: Signed Genbank file </a:t>
            </a:r>
            <a:endParaRPr lang="en-US" dirty="0"/>
          </a:p>
        </p:txBody>
      </p:sp>
      <p:pic>
        <p:nvPicPr>
          <p:cNvPr id="4" name="Content Placeholder 3" descr="Screen Shot 2018-04-02 at 3.14.0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Snapgene</a:t>
            </a:r>
            <a:r>
              <a:rPr lang="en-US" dirty="0" smtClean="0"/>
              <a:t>: Isolated Signature</a:t>
            </a:r>
            <a:endParaRPr lang="en-US" dirty="0"/>
          </a:p>
        </p:txBody>
      </p:sp>
      <p:pic>
        <p:nvPicPr>
          <p:cNvPr id="6" name="Content Placeholder 5" descr="Screen Shot 2018-04-02 at 3.14.2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83" y="1935163"/>
            <a:ext cx="781743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digital to physical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DNA synthesis companies.</a:t>
            </a:r>
          </a:p>
          <a:p>
            <a:pPr lvl="1"/>
            <a:r>
              <a:rPr lang="en-US" dirty="0" smtClean="0"/>
              <a:t>Gene universal – 0.09 /</a:t>
            </a:r>
            <a:r>
              <a:rPr lang="en-US" dirty="0" err="1" smtClean="0"/>
              <a:t>bp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Twist Bioscience – 0.07/</a:t>
            </a:r>
            <a:r>
              <a:rPr lang="en-US" dirty="0" err="1" smtClean="0"/>
              <a:t>bp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Send the entire signed sequence / just signature sequence.</a:t>
            </a:r>
          </a:p>
          <a:p>
            <a:endParaRPr lang="en-US" dirty="0" smtClean="0"/>
          </a:p>
          <a:p>
            <a:r>
              <a:rPr lang="en-US" dirty="0" smtClean="0"/>
              <a:t>Receive the physical DNA molecule.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digital to physical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signed sequence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Ready to share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3" descr="Screen Shot 2018-04-02 at 3.14.0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95600"/>
            <a:ext cx="3838575" cy="2047240"/>
          </a:xfrm>
          <a:prstGeom prst="rect">
            <a:avLst/>
          </a:prstGeom>
        </p:spPr>
      </p:pic>
      <p:pic>
        <p:nvPicPr>
          <p:cNvPr id="6" name="Picture 5" descr="13_chelex_supernatent_p2132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895600"/>
            <a:ext cx="2354420" cy="20574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5" idx="3"/>
            <a:endCxn id="6" idx="1"/>
          </p:cNvCxnSpPr>
          <p:nvPr/>
        </p:nvCxnSpPr>
        <p:spPr>
          <a:xfrm>
            <a:off x="4524375" y="3919220"/>
            <a:ext cx="1419225" cy="5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digital to physical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the signature sequence.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Combine with original DNA.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Content Placeholder 5" descr="p1010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495800"/>
            <a:ext cx="1676400" cy="1257300"/>
          </a:xfrm>
          <a:prstGeom prst="rect">
            <a:avLst/>
          </a:prstGeom>
        </p:spPr>
      </p:pic>
      <p:pic>
        <p:nvPicPr>
          <p:cNvPr id="8" name="Content Placeholder 5" descr="Screen Shot 2018-04-02 at 3.14.26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438400"/>
            <a:ext cx="1956896" cy="1112837"/>
          </a:xfrm>
          <a:prstGeom prst="rect">
            <a:avLst/>
          </a:prstGeom>
        </p:spPr>
      </p:pic>
      <p:pic>
        <p:nvPicPr>
          <p:cNvPr id="9" name="Picture 8" descr="shutterstock_96250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438399"/>
            <a:ext cx="1447800" cy="1107141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3252296" y="2991970"/>
            <a:ext cx="1167304" cy="2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0400" y="4419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+</a:t>
            </a:r>
            <a:endParaRPr lang="en-US" sz="8000" b="1" dirty="0"/>
          </a:p>
        </p:txBody>
      </p:sp>
      <p:pic>
        <p:nvPicPr>
          <p:cNvPr id="16" name="Picture 15" descr="shutterstock_96250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4495800"/>
            <a:ext cx="1594339" cy="1219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91200" y="43434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=</a:t>
            </a:r>
            <a:endParaRPr lang="en-US" sz="8000" b="1" dirty="0"/>
          </a:p>
        </p:txBody>
      </p:sp>
      <p:pic>
        <p:nvPicPr>
          <p:cNvPr id="19" name="Picture 18" descr="13_chelex_supernatent_p2132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4343400"/>
            <a:ext cx="1524000" cy="1331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digital to physical</a:t>
            </a:r>
            <a:endParaRPr lang="en-US" dirty="0"/>
          </a:p>
        </p:txBody>
      </p:sp>
      <p:pic>
        <p:nvPicPr>
          <p:cNvPr id="5" name="Content Placeholder 4" descr="download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845980"/>
            <a:ext cx="2895600" cy="50120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920085"/>
            <a:ext cx="4800600" cy="44348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bacterial enzymes called </a:t>
            </a:r>
            <a:r>
              <a:rPr lang="en-US" sz="2000" b="1" dirty="0" smtClean="0"/>
              <a:t>restriction enzymes</a:t>
            </a:r>
            <a:r>
              <a:rPr lang="en-US" sz="2000" dirty="0" smtClean="0"/>
              <a:t>, which act like scissors. They recognize short nucleotide sequence and cut at specific points within these sequences.</a:t>
            </a:r>
          </a:p>
          <a:p>
            <a:endParaRPr lang="en-US" sz="2000" dirty="0" smtClean="0"/>
          </a:p>
          <a:p>
            <a:r>
              <a:rPr lang="en-US" sz="2000" dirty="0" smtClean="0"/>
              <a:t>The staggered cuts yield DNA fragments with single-stranded ends. Those are called "sticky ends", and the plasmid DNA sticks to those sticky ends using DNA </a:t>
            </a:r>
            <a:r>
              <a:rPr lang="en-US" sz="2000" dirty="0" err="1" smtClean="0"/>
              <a:t>Ligase</a:t>
            </a:r>
            <a:r>
              <a:rPr lang="en-US" sz="2000" dirty="0" smtClean="0"/>
              <a:t>, the "pasting" enzyme.  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Signature Verification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the signed molecule.</a:t>
            </a:r>
          </a:p>
          <a:p>
            <a:r>
              <a:rPr lang="en-US" dirty="0" smtClean="0"/>
              <a:t>Parse the signed </a:t>
            </a:r>
            <a:r>
              <a:rPr lang="en-US" dirty="0" err="1" smtClean="0"/>
              <a:t>genbank</a:t>
            </a:r>
            <a:r>
              <a:rPr lang="en-US" dirty="0" smtClean="0"/>
              <a:t> file.</a:t>
            </a:r>
          </a:p>
          <a:p>
            <a:r>
              <a:rPr lang="en-US" dirty="0" smtClean="0"/>
              <a:t>Extract the entire sequence.</a:t>
            </a:r>
          </a:p>
          <a:p>
            <a:r>
              <a:rPr lang="en-US" dirty="0" smtClean="0"/>
              <a:t>Use the features to locate the signature sequence.</a:t>
            </a:r>
          </a:p>
          <a:p>
            <a:r>
              <a:rPr lang="en-US" dirty="0" smtClean="0"/>
              <a:t>Lengths of sign, ORCID, plasmid id are already known.</a:t>
            </a:r>
          </a:p>
          <a:p>
            <a:r>
              <a:rPr lang="en-US" dirty="0" smtClean="0"/>
              <a:t>Retrieve original sequence.</a:t>
            </a:r>
          </a:p>
          <a:p>
            <a:r>
              <a:rPr lang="en-US" dirty="0" smtClean="0"/>
              <a:t>Invoke verification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Biology 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Cell: the basic structural, functional, and biological unit of all known living organisms.</a:t>
            </a:r>
          </a:p>
          <a:p>
            <a:r>
              <a:rPr lang="en-US" dirty="0" smtClean="0"/>
              <a:t>Mainly two types</a:t>
            </a:r>
          </a:p>
          <a:p>
            <a:pPr lvl="1"/>
            <a:r>
              <a:rPr lang="en-US" dirty="0" smtClean="0"/>
              <a:t>Prokaryotic cells - bacteria, </a:t>
            </a:r>
            <a:r>
              <a:rPr lang="en-US" dirty="0" err="1" smtClean="0"/>
              <a:t>archaea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No true nucleus.</a:t>
            </a:r>
          </a:p>
          <a:p>
            <a:pPr lvl="1"/>
            <a:r>
              <a:rPr lang="en-US" dirty="0" smtClean="0"/>
              <a:t>Eukaryotic cells - plants, animals, fungi, slime moulds, protozoa, and algae. </a:t>
            </a:r>
          </a:p>
          <a:p>
            <a:pPr lvl="2"/>
            <a:r>
              <a:rPr lang="en-US" dirty="0" smtClean="0"/>
              <a:t>True nucleus with double membrane</a:t>
            </a:r>
          </a:p>
          <a:p>
            <a:r>
              <a:rPr lang="en-US" dirty="0" smtClean="0"/>
              <a:t>Both type of cell contain DNA.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398264"/>
          </a:xfrm>
        </p:spPr>
        <p:txBody>
          <a:bodyPr/>
          <a:lstStyle/>
          <a:p>
            <a:pPr algn="ctr"/>
            <a:r>
              <a:rPr smtClean="0"/>
              <a:t>That</a:t>
            </a:r>
            <a:r>
              <a:rPr lang="en-US" dirty="0" smtClean="0"/>
              <a:t>’</a:t>
            </a:r>
            <a:r>
              <a:rPr smtClean="0"/>
              <a:t>s it?</a:t>
            </a:r>
            <a:br>
              <a:rPr smtClean="0"/>
            </a:br>
            <a:r>
              <a:rPr smtClean="0"/>
              <a:t>No.</a:t>
            </a:r>
            <a:br>
              <a:rPr smtClean="0"/>
            </a:br>
            <a:r>
              <a:rPr smtClean="0"/>
              <a:t>A bit more</a:t>
            </a:r>
            <a:r>
              <a:rPr lang="en-US" dirty="0" smtClean="0"/>
              <a:t>….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DNA Signature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signature ensures that any change in message or identity or the signature itself will result in failed verification.</a:t>
            </a:r>
          </a:p>
          <a:p>
            <a:r>
              <a:rPr lang="en-US" dirty="0" smtClean="0"/>
              <a:t>Yes, that’s what we want !</a:t>
            </a:r>
          </a:p>
          <a:p>
            <a:r>
              <a:rPr lang="en-US" dirty="0" smtClean="0"/>
              <a:t>But </a:t>
            </a:r>
            <a:r>
              <a:rPr lang="en-US" smtClean="0"/>
              <a:t>DNA molecules mutate(change) </a:t>
            </a:r>
            <a:r>
              <a:rPr lang="en-US" dirty="0" smtClean="0"/>
              <a:t>quite often.</a:t>
            </a:r>
          </a:p>
          <a:p>
            <a:r>
              <a:rPr lang="en-US" dirty="0" smtClean="0"/>
              <a:t>Now, the signature cannot be verified.</a:t>
            </a:r>
          </a:p>
          <a:p>
            <a:r>
              <a:rPr lang="en-US" dirty="0" smtClean="0"/>
              <a:t>It’s a natural phenomenon beyond anyone’s control.</a:t>
            </a:r>
          </a:p>
          <a:p>
            <a:r>
              <a:rPr lang="en-US" dirty="0" smtClean="0"/>
              <a:t>Receiver cannot verify, and its not signers fault.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3 types of mutations are possible.</a:t>
            </a:r>
          </a:p>
          <a:p>
            <a:r>
              <a:rPr lang="en-US" dirty="0" smtClean="0"/>
              <a:t>1. Point mutation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Insertion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Deletion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514600"/>
            <a:ext cx="1600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81400"/>
            <a:ext cx="193693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800600"/>
            <a:ext cx="1828800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362200"/>
            <a:ext cx="7772400" cy="2133600"/>
          </a:xfrm>
        </p:spPr>
        <p:txBody>
          <a:bodyPr/>
          <a:lstStyle/>
          <a:p>
            <a:pPr algn="ctr"/>
            <a:r>
              <a:rPr smtClean="0"/>
              <a:t>Error Correction Codes !</a:t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Error Correction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Error correction codes (ECC) are widely used in digital storage media like </a:t>
            </a:r>
            <a:r>
              <a:rPr lang="en-US" dirty="0" err="1" smtClean="0"/>
              <a:t>cd</a:t>
            </a:r>
            <a:r>
              <a:rPr lang="en-US" dirty="0" smtClean="0"/>
              <a:t>/</a:t>
            </a:r>
            <a:r>
              <a:rPr lang="en-US" dirty="0" err="1" smtClean="0"/>
              <a:t>dvd</a:t>
            </a:r>
            <a:r>
              <a:rPr lang="en-US" dirty="0" smtClean="0"/>
              <a:t>, disks, distributed storage.</a:t>
            </a:r>
          </a:p>
          <a:p>
            <a:r>
              <a:rPr lang="en-US" dirty="0" smtClean="0"/>
              <a:t>We can apply the same techniques here.</a:t>
            </a:r>
          </a:p>
          <a:p>
            <a:r>
              <a:rPr lang="en-US" dirty="0" smtClean="0"/>
              <a:t>We are using Reed Solomon Codes.</a:t>
            </a:r>
          </a:p>
          <a:p>
            <a:r>
              <a:rPr lang="en-US" dirty="0" smtClean="0"/>
              <a:t>Introduced by Irving S. Reed and </a:t>
            </a:r>
            <a:r>
              <a:rPr lang="en-US" dirty="0" err="1" smtClean="0"/>
              <a:t>Gustave</a:t>
            </a:r>
            <a:r>
              <a:rPr lang="en-US" dirty="0" smtClean="0"/>
              <a:t> Solomon in 1960.</a:t>
            </a:r>
          </a:p>
          <a:p>
            <a:r>
              <a:rPr lang="en-US" dirty="0" smtClean="0"/>
              <a:t>Class of linear block code. Based on Galois Field Arithmetic.</a:t>
            </a:r>
          </a:p>
          <a:p>
            <a:r>
              <a:rPr lang="en-US" dirty="0" smtClean="0"/>
              <a:t>Used in storage devices, Wireless or mobile communications, Satellite communications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Reed Solomon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A Reed-Solomon code is specified as RS(</a:t>
            </a:r>
            <a:r>
              <a:rPr lang="en-US" b="1" dirty="0" err="1" smtClean="0"/>
              <a:t>n,k,t</a:t>
            </a:r>
            <a:r>
              <a:rPr lang="en-US" dirty="0" smtClean="0"/>
              <a:t>) with </a:t>
            </a:r>
            <a:r>
              <a:rPr lang="en-US" i="1" dirty="0" smtClean="0"/>
              <a:t>s</a:t>
            </a:r>
            <a:r>
              <a:rPr lang="en-US" dirty="0" smtClean="0"/>
              <a:t>-bit symbols.</a:t>
            </a:r>
          </a:p>
          <a:p>
            <a:r>
              <a:rPr lang="en-US" dirty="0" smtClean="0"/>
              <a:t>Given a symbol size </a:t>
            </a:r>
            <a:r>
              <a:rPr lang="en-US" b="1" dirty="0" smtClean="0"/>
              <a:t>s</a:t>
            </a:r>
            <a:r>
              <a:rPr lang="en-US" dirty="0" smtClean="0"/>
              <a:t>, the maximum codeword length (</a:t>
            </a:r>
            <a:r>
              <a:rPr lang="en-US" b="1" dirty="0" smtClean="0"/>
              <a:t>n</a:t>
            </a:r>
            <a:r>
              <a:rPr lang="en-US" dirty="0" smtClean="0"/>
              <a:t>) for a Reed-Solomon code is </a:t>
            </a:r>
            <a:r>
              <a:rPr lang="en-US" b="1" dirty="0" smtClean="0"/>
              <a:t>n = 2</a:t>
            </a:r>
            <a:r>
              <a:rPr lang="en-US" b="1" baseline="30000" dirty="0" smtClean="0"/>
              <a:t>s</a:t>
            </a:r>
            <a:r>
              <a:rPr lang="en-US" b="1" dirty="0" smtClean="0"/>
              <a:t> – 1</a:t>
            </a:r>
          </a:p>
          <a:p>
            <a:pPr lvl="1"/>
            <a:r>
              <a:rPr lang="en-US" dirty="0" smtClean="0"/>
              <a:t>the maximum length of a code with 8-bit symbols (s=8) is 255 bytes.</a:t>
            </a:r>
          </a:p>
          <a:p>
            <a:r>
              <a:rPr lang="en-US" b="1" dirty="0" smtClean="0"/>
              <a:t>n</a:t>
            </a:r>
            <a:r>
              <a:rPr lang="en-US" dirty="0" smtClean="0"/>
              <a:t> – block length (max length of code), </a:t>
            </a:r>
            <a:r>
              <a:rPr lang="en-US" b="1" dirty="0" smtClean="0"/>
              <a:t>k</a:t>
            </a:r>
            <a:r>
              <a:rPr lang="en-US" dirty="0" smtClean="0"/>
              <a:t> – data symbols, </a:t>
            </a:r>
            <a:r>
              <a:rPr lang="en-US" b="1" dirty="0" smtClean="0"/>
              <a:t>t</a:t>
            </a:r>
            <a:r>
              <a:rPr lang="en-US" dirty="0" smtClean="0"/>
              <a:t> parity symbols. </a:t>
            </a:r>
          </a:p>
          <a:p>
            <a:r>
              <a:rPr lang="en-US" dirty="0" smtClean="0"/>
              <a:t>Can correct up to </a:t>
            </a:r>
            <a:r>
              <a:rPr lang="en-US" b="1" dirty="0" smtClean="0"/>
              <a:t>t/2</a:t>
            </a:r>
            <a:r>
              <a:rPr lang="en-US" dirty="0" smtClean="0"/>
              <a:t> symbols.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Reed Solomon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text is a character array. Each element is a byte.</a:t>
            </a:r>
          </a:p>
          <a:p>
            <a:r>
              <a:rPr lang="en-US" dirty="0" smtClean="0"/>
              <a:t>Lets take 8-bit symbols – bytes.</a:t>
            </a:r>
          </a:p>
          <a:p>
            <a:r>
              <a:rPr lang="en-US" dirty="0" smtClean="0"/>
              <a:t>Block length = 2</a:t>
            </a:r>
            <a:r>
              <a:rPr lang="en-US" baseline="30000" dirty="0" smtClean="0"/>
              <a:t>8</a:t>
            </a:r>
            <a:r>
              <a:rPr lang="en-US" dirty="0" smtClean="0"/>
              <a:t> – 1 = 255 bytes. (255 bytes at a time).</a:t>
            </a:r>
          </a:p>
          <a:p>
            <a:r>
              <a:rPr lang="en-US" dirty="0" smtClean="0"/>
              <a:t>Example – RS(255,223,32). Uses GF(257)</a:t>
            </a:r>
          </a:p>
          <a:p>
            <a:pPr lvl="1"/>
            <a:r>
              <a:rPr lang="en-US" dirty="0" smtClean="0"/>
              <a:t>Data – 223 bytes or chars. </a:t>
            </a:r>
          </a:p>
          <a:p>
            <a:pPr lvl="1"/>
            <a:r>
              <a:rPr lang="en-US" dirty="0" smtClean="0"/>
              <a:t>32 bytes or chars parity.</a:t>
            </a:r>
          </a:p>
          <a:p>
            <a:pPr lvl="1"/>
            <a:r>
              <a:rPr lang="en-US" dirty="0" smtClean="0"/>
              <a:t>Can correct 16 errors anywhere. </a:t>
            </a:r>
          </a:p>
          <a:p>
            <a:r>
              <a:rPr lang="en-US" dirty="0" smtClean="0"/>
              <a:t>Can be adjusted as RS(255,245,10)</a:t>
            </a:r>
          </a:p>
          <a:p>
            <a:pPr lvl="1"/>
            <a:r>
              <a:rPr lang="en-US" dirty="0" smtClean="0"/>
              <a:t>245 data bytes. 10 parity bytes. Can correct 5 errors.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with GF(257)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Lets assume user wants 5 bases to be corrected in the entire sequence.</a:t>
            </a:r>
          </a:p>
          <a:p>
            <a:r>
              <a:rPr lang="en-US" dirty="0" smtClean="0"/>
              <a:t>The entire sequence is more than 255. Lets say it can be covered in 4 blocks.</a:t>
            </a:r>
          </a:p>
          <a:p>
            <a:r>
              <a:rPr lang="en-US" dirty="0" smtClean="0"/>
              <a:t>What is the error tolerance for each block? Definitely not uniform (1.25 per block).</a:t>
            </a:r>
          </a:p>
          <a:p>
            <a:r>
              <a:rPr lang="en-US" dirty="0" smtClean="0"/>
              <a:t>Worst case – 5 per block. Hence total parity bytes = 5*2 *4 = 40. If we could process entire sequence, 5*2 = 10.</a:t>
            </a:r>
          </a:p>
          <a:p>
            <a:r>
              <a:rPr lang="en-US" dirty="0" smtClean="0"/>
              <a:t>Also, a plasmid has generally 2500 to 20,000 bases.</a:t>
            </a:r>
          </a:p>
          <a:p>
            <a:pPr lvl="1"/>
            <a:r>
              <a:rPr lang="en-US" dirty="0" smtClean="0"/>
              <a:t>Too many parity bases. Issues with stability.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Extend to GF(65537)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extended GF(257) to GF(65537).</a:t>
            </a:r>
          </a:p>
          <a:p>
            <a:r>
              <a:rPr lang="en-US" dirty="0" smtClean="0"/>
              <a:t>Now each character is a </a:t>
            </a:r>
            <a:r>
              <a:rPr lang="en-US" b="1" dirty="0" smtClean="0"/>
              <a:t>short (16 bits) </a:t>
            </a:r>
            <a:r>
              <a:rPr lang="en-US" dirty="0" smtClean="0"/>
              <a:t>instead of </a:t>
            </a:r>
            <a:r>
              <a:rPr lang="en-US" b="1" dirty="0" smtClean="0"/>
              <a:t>byte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Block length changes to 65537. (can process 65537 shorts at a time) which is sufficient.</a:t>
            </a:r>
          </a:p>
          <a:p>
            <a:r>
              <a:rPr lang="en-US" dirty="0" smtClean="0"/>
              <a:t>Example – RS(65535, 65001, 534)</a:t>
            </a:r>
          </a:p>
          <a:p>
            <a:r>
              <a:rPr lang="en-US" dirty="0" smtClean="0"/>
              <a:t>Advantage </a:t>
            </a:r>
          </a:p>
          <a:p>
            <a:pPr lvl="1"/>
            <a:r>
              <a:rPr lang="en-US" dirty="0" smtClean="0"/>
              <a:t>No blocks, no multiple parity blocks.</a:t>
            </a:r>
          </a:p>
          <a:p>
            <a:pPr lvl="1"/>
            <a:r>
              <a:rPr lang="en-US" dirty="0" smtClean="0"/>
              <a:t>Can embed this after signature.</a:t>
            </a:r>
          </a:p>
          <a:p>
            <a:pPr lvl="1"/>
            <a:r>
              <a:rPr lang="en-US" dirty="0" smtClean="0"/>
              <a:t>Life’s good.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Updated Signature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Users define how many bases to be corrected.</a:t>
            </a:r>
          </a:p>
          <a:p>
            <a:r>
              <a:rPr lang="en-US" dirty="0" smtClean="0"/>
              <a:t>E.g. Correct up to 5 errors, So parity = 10. Each parity is a short not byte.</a:t>
            </a:r>
          </a:p>
          <a:p>
            <a:r>
              <a:rPr lang="en-US" dirty="0" smtClean="0"/>
              <a:t>Create signature as before. Pass &lt;</a:t>
            </a:r>
            <a:r>
              <a:rPr lang="en-US" dirty="0" err="1" smtClean="0"/>
              <a:t>original+sign</a:t>
            </a:r>
            <a:r>
              <a:rPr lang="en-US" dirty="0" smtClean="0"/>
              <a:t>&gt; to ECC.</a:t>
            </a:r>
          </a:p>
          <a:p>
            <a:r>
              <a:rPr lang="en-US" dirty="0" smtClean="0"/>
              <a:t>Generate 10 parity shorts – 160 bits = 80 base pairs.</a:t>
            </a:r>
          </a:p>
          <a:p>
            <a:r>
              <a:rPr lang="en-US" dirty="0" smtClean="0"/>
              <a:t>Previously,</a:t>
            </a:r>
          </a:p>
          <a:p>
            <a:pPr lvl="1"/>
            <a:r>
              <a:rPr lang="en-US" dirty="0" smtClean="0"/>
              <a:t>&lt;start&gt;&lt;ORCID + plasmid id + signature&gt;&lt;end&gt;</a:t>
            </a:r>
          </a:p>
          <a:p>
            <a:pPr lvl="1"/>
            <a:r>
              <a:rPr lang="en-US" dirty="0" smtClean="0"/>
              <a:t>Total – 32 + 12 + 512 = 556 base pairs.</a:t>
            </a:r>
          </a:p>
          <a:p>
            <a:r>
              <a:rPr lang="en-US" dirty="0" smtClean="0"/>
              <a:t>Now,</a:t>
            </a:r>
          </a:p>
          <a:p>
            <a:pPr lvl="1"/>
            <a:r>
              <a:rPr lang="en-US" dirty="0" smtClean="0"/>
              <a:t>&lt;start&gt;&lt;ORCID + plasmid id + signature + ECC&gt;&lt;end&gt;</a:t>
            </a:r>
          </a:p>
          <a:p>
            <a:pPr lvl="1"/>
            <a:r>
              <a:rPr lang="en-US" dirty="0" smtClean="0"/>
              <a:t>ECC/8 is the tolerable error.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Biology 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Eukaryotes </a:t>
            </a:r>
          </a:p>
          <a:p>
            <a:endParaRPr lang="en-US" dirty="0"/>
          </a:p>
        </p:txBody>
      </p:sp>
      <p:pic>
        <p:nvPicPr>
          <p:cNvPr id="4" name="Picture 3" descr="Trait-Genetics-101-f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67000"/>
            <a:ext cx="6430695" cy="39564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Updated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validation succeeds normally, don’t use ECC.</a:t>
            </a:r>
          </a:p>
          <a:p>
            <a:r>
              <a:rPr lang="en-US" dirty="0" smtClean="0"/>
              <a:t>Else create ECC string as &lt;original + data + parity&gt;</a:t>
            </a:r>
          </a:p>
          <a:p>
            <a:r>
              <a:rPr lang="en-US" dirty="0" smtClean="0"/>
              <a:t>Invoke error correction. </a:t>
            </a:r>
          </a:p>
          <a:p>
            <a:r>
              <a:rPr lang="en-US" dirty="0" smtClean="0"/>
              <a:t>If  no corrections, alert failed (more error than tolerable)</a:t>
            </a:r>
          </a:p>
          <a:p>
            <a:r>
              <a:rPr lang="en-US" dirty="0" smtClean="0"/>
              <a:t>If corrections are made, invoke verification on corrected sequences. </a:t>
            </a:r>
          </a:p>
          <a:p>
            <a:r>
              <a:rPr lang="en-US" dirty="0" smtClean="0"/>
              <a:t>If passed, show user where and what the error.</a:t>
            </a:r>
          </a:p>
          <a:p>
            <a:r>
              <a:rPr lang="en-US" dirty="0" smtClean="0"/>
              <a:t>Alert user </a:t>
            </a:r>
            <a:r>
              <a:rPr lang="en-US" smtClean="0"/>
              <a:t>if verification fails </a:t>
            </a:r>
            <a:r>
              <a:rPr lang="en-US" dirty="0" smtClean="0"/>
              <a:t>after correction as well.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GenoSIGN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70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GenoSIGN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8934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GenoSIGN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828800"/>
            <a:ext cx="9124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GenoSIGN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057400"/>
            <a:ext cx="89820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GenoSIGN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991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GenoSIGN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24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GenoSIGN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905000"/>
            <a:ext cx="90868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address insertion and deletion mutation.</a:t>
            </a:r>
          </a:p>
          <a:p>
            <a:endParaRPr lang="en-US" dirty="0" smtClean="0"/>
          </a:p>
          <a:p>
            <a:r>
              <a:rPr lang="en-US" dirty="0" smtClean="0"/>
              <a:t>Apply </a:t>
            </a:r>
            <a:r>
              <a:rPr lang="en-US" dirty="0" err="1" smtClean="0"/>
              <a:t>blockchain</a:t>
            </a:r>
            <a:r>
              <a:rPr lang="en-US" dirty="0" smtClean="0"/>
              <a:t> technology to DNA sharing.</a:t>
            </a:r>
          </a:p>
          <a:p>
            <a:pPr lvl="1"/>
            <a:r>
              <a:rPr lang="en-US" dirty="0" smtClean="0"/>
              <a:t>decentralized database of transactions (who shared which DNA and which version) that everyone on the network can see. </a:t>
            </a:r>
          </a:p>
          <a:p>
            <a:endParaRPr lang="en-US" dirty="0" smtClean="0"/>
          </a:p>
          <a:p>
            <a:r>
              <a:rPr lang="en-US" dirty="0" smtClean="0"/>
              <a:t>Other problems…. (provided by our collaborators)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Thank You !</a:t>
            </a:r>
            <a:br>
              <a:rPr lang="en-US" dirty="0" smtClean="0"/>
            </a:br>
            <a:r>
              <a:rPr lang="en-US" dirty="0" smtClean="0"/>
              <a:t>Thoughts?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“Genetic code is a divine writing.” 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Biology 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Prokaryotes</a:t>
            </a:r>
          </a:p>
          <a:p>
            <a:endParaRPr lang="en-US" dirty="0"/>
          </a:p>
        </p:txBody>
      </p:sp>
      <p:pic>
        <p:nvPicPr>
          <p:cNvPr id="5" name="Picture 4" descr="663ab82c554231482b185c52aecb909b--foundation-microbiolo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9400"/>
            <a:ext cx="4762500" cy="379095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276600"/>
            <a:ext cx="1097036" cy="23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5181600" y="3200400"/>
            <a:ext cx="2209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3554" idx="1"/>
          </p:cNvCxnSpPr>
          <p:nvPr/>
        </p:nvCxnSpPr>
        <p:spPr>
          <a:xfrm flipV="1">
            <a:off x="5181600" y="4471262"/>
            <a:ext cx="2209800" cy="55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Biology 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DNA, or deoxyribonucleic acid, is the hereditary material in humans and almost all other organisms. </a:t>
            </a:r>
          </a:p>
          <a:p>
            <a:r>
              <a:rPr lang="en-US" dirty="0" smtClean="0"/>
              <a:t>Most DNA is located in the cell nucleus (where it is called nuclear DNA), but a small amount of DNA can also be found in the mitochondria (where it is called mitochondrial DNA).</a:t>
            </a:r>
          </a:p>
          <a:p>
            <a:r>
              <a:rPr lang="en-US" dirty="0" smtClean="0"/>
              <a:t>The information in DNA is stored as a code made up of four chemical bases.</a:t>
            </a:r>
          </a:p>
          <a:p>
            <a:pPr lvl="1"/>
            <a:r>
              <a:rPr lang="en-US" dirty="0" smtClean="0"/>
              <a:t> adenine (A), guanine (G), cytosine (C), and thymine (T).</a:t>
            </a:r>
          </a:p>
          <a:p>
            <a:r>
              <a:rPr lang="en-US" dirty="0" smtClean="0"/>
              <a:t> Human DNA consists of about 3 billion bases, and more than 99 percent of those bases are the same in all people.</a:t>
            </a:r>
          </a:p>
          <a:p>
            <a:r>
              <a:rPr lang="en-US" dirty="0" smtClean="0"/>
              <a:t>The order, or sequence, of these bases determines the information available for building and maintaining an organism.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Biology 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project utilizes DNA from plasmids.</a:t>
            </a:r>
          </a:p>
          <a:p>
            <a:r>
              <a:rPr lang="en-US" dirty="0" smtClean="0"/>
              <a:t>Plasmid DNA gives the cell extra characteristics like antibiotic resistance.</a:t>
            </a:r>
          </a:p>
          <a:p>
            <a:r>
              <a:rPr lang="en-US" dirty="0" smtClean="0"/>
              <a:t>Plasmid DNA is interesting :</a:t>
            </a:r>
          </a:p>
          <a:p>
            <a:pPr lvl="1"/>
            <a:r>
              <a:rPr lang="en-US" dirty="0" smtClean="0"/>
              <a:t>Can isolate them in large quantities.</a:t>
            </a:r>
          </a:p>
          <a:p>
            <a:pPr lvl="1"/>
            <a:r>
              <a:rPr lang="en-US" dirty="0" smtClean="0"/>
              <a:t>Can cut and splice them, adding whatever DNA we choose. (tweak with features)</a:t>
            </a:r>
          </a:p>
          <a:p>
            <a:pPr lvl="1"/>
            <a:r>
              <a:rPr lang="en-US" dirty="0" smtClean="0"/>
              <a:t>Can put them back into bacteria, where they'll replicate along with the bacteria's own DNA.</a:t>
            </a:r>
          </a:p>
          <a:p>
            <a:pPr lvl="1"/>
            <a:r>
              <a:rPr lang="en-US" dirty="0" smtClean="0"/>
              <a:t>Can isolate them again - getting billions of copies of whatever DNA we inserted into the plasmid!</a:t>
            </a:r>
          </a:p>
          <a:p>
            <a:r>
              <a:rPr lang="en-US" dirty="0" smtClean="0"/>
              <a:t>Plasmid are limited to sizes of 2.5-20 kilo bases (kb), in general.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7772400" cy="1362456"/>
          </a:xfrm>
        </p:spPr>
        <p:txBody>
          <a:bodyPr/>
          <a:lstStyle/>
          <a:p>
            <a:pPr algn="ctr"/>
            <a:r>
              <a:rPr smtClean="0"/>
              <a:t>Done with background !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physical to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DNA is a physical entity. How do we apply digital signatures to a physical entity.</a:t>
            </a:r>
          </a:p>
          <a:p>
            <a:endParaRPr lang="en-US" dirty="0" smtClean="0"/>
          </a:p>
          <a:p>
            <a:r>
              <a:rPr lang="en-US" dirty="0" smtClean="0"/>
              <a:t>DNA sequences are documented electronically as well.</a:t>
            </a:r>
          </a:p>
          <a:p>
            <a:endParaRPr lang="en-US" dirty="0" smtClean="0"/>
          </a:p>
          <a:p>
            <a:r>
              <a:rPr lang="en-US" dirty="0" smtClean="0"/>
              <a:t>Also, any digital representation of a DNA can be synthesized into a physical molecule.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4114</TotalTime>
  <Words>1560</Words>
  <Application>Microsoft Macintosh PowerPoint</Application>
  <PresentationFormat>On-screen Show (4:3)</PresentationFormat>
  <Paragraphs>258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Digital Signatures for DNA  </vt:lpstr>
      <vt:lpstr>The aim of this project is to provide physical significance  to  digital signatures</vt:lpstr>
      <vt:lpstr>Biology 001</vt:lpstr>
      <vt:lpstr>Biology 001</vt:lpstr>
      <vt:lpstr>Biology 001</vt:lpstr>
      <vt:lpstr>Biology 001</vt:lpstr>
      <vt:lpstr>Biology 001</vt:lpstr>
      <vt:lpstr>Done with background ! </vt:lpstr>
      <vt:lpstr>From physical to digital</vt:lpstr>
      <vt:lpstr>From physical to digital</vt:lpstr>
      <vt:lpstr>From physical to digital</vt:lpstr>
      <vt:lpstr>Sample Genbank File</vt:lpstr>
      <vt:lpstr>SnapGene View</vt:lpstr>
      <vt:lpstr>Time to apply digital signature</vt:lpstr>
      <vt:lpstr>Identity Based Signatures</vt:lpstr>
      <vt:lpstr>Identity Based Signatures</vt:lpstr>
      <vt:lpstr>Simplified Shamir’s Scheme</vt:lpstr>
      <vt:lpstr>Simplified Algorithm</vt:lpstr>
      <vt:lpstr>Why not Bilinear Pairing?</vt:lpstr>
      <vt:lpstr>Signature Generation</vt:lpstr>
      <vt:lpstr>Embedding signature in DNA</vt:lpstr>
      <vt:lpstr>Signed Genbank file</vt:lpstr>
      <vt:lpstr>Snapgene: Signed Genbank file </vt:lpstr>
      <vt:lpstr>Snapgene: Isolated Signature</vt:lpstr>
      <vt:lpstr>From digital to physical</vt:lpstr>
      <vt:lpstr>From digital to physical</vt:lpstr>
      <vt:lpstr>From digital to physical</vt:lpstr>
      <vt:lpstr>From digital to physical</vt:lpstr>
      <vt:lpstr>Signature Verification</vt:lpstr>
      <vt:lpstr>That’s it? No. A bit more…. </vt:lpstr>
      <vt:lpstr>DNA Signature Problem</vt:lpstr>
      <vt:lpstr>Mutations</vt:lpstr>
      <vt:lpstr>Error Correction Codes ! </vt:lpstr>
      <vt:lpstr>Error Correction Codes</vt:lpstr>
      <vt:lpstr>Reed Solomon Code</vt:lpstr>
      <vt:lpstr>Reed Solomon Code</vt:lpstr>
      <vt:lpstr>Problem with GF(257)</vt:lpstr>
      <vt:lpstr>Extend to GF(65537)</vt:lpstr>
      <vt:lpstr>Updated Signature Generation</vt:lpstr>
      <vt:lpstr>Updated Validation</vt:lpstr>
      <vt:lpstr>GenoSIGN App</vt:lpstr>
      <vt:lpstr>GenoSIGN App</vt:lpstr>
      <vt:lpstr>GenoSIGN App</vt:lpstr>
      <vt:lpstr>GenoSIGN App</vt:lpstr>
      <vt:lpstr>GenoSIGN App</vt:lpstr>
      <vt:lpstr>GenoSIGN App</vt:lpstr>
      <vt:lpstr>GenoSIGN App</vt:lpstr>
      <vt:lpstr>Future Work</vt:lpstr>
      <vt:lpstr>Thank You ! Thoughts?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Preserving Record Linkage in Healthcare</dc:title>
  <dc:creator>Dipu</dc:creator>
  <cp:lastModifiedBy>Dipu</cp:lastModifiedBy>
  <cp:revision>456</cp:revision>
  <dcterms:created xsi:type="dcterms:W3CDTF">2006-08-16T00:00:00Z</dcterms:created>
  <dcterms:modified xsi:type="dcterms:W3CDTF">2018-08-20T22:22:00Z</dcterms:modified>
</cp:coreProperties>
</file>