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88" r:id="rId4"/>
    <p:sldId id="259" r:id="rId5"/>
    <p:sldId id="307" r:id="rId6"/>
    <p:sldId id="289" r:id="rId7"/>
    <p:sldId id="312" r:id="rId8"/>
    <p:sldId id="308" r:id="rId9"/>
    <p:sldId id="306" r:id="rId10"/>
    <p:sldId id="309" r:id="rId11"/>
    <p:sldId id="310" r:id="rId12"/>
    <p:sldId id="311" r:id="rId13"/>
    <p:sldId id="264" r:id="rId14"/>
    <p:sldId id="272" r:id="rId15"/>
    <p:sldId id="283" r:id="rId16"/>
    <p:sldId id="292" r:id="rId17"/>
    <p:sldId id="296" r:id="rId18"/>
    <p:sldId id="303" r:id="rId19"/>
    <p:sldId id="299" r:id="rId20"/>
    <p:sldId id="300" r:id="rId21"/>
    <p:sldId id="302" r:id="rId22"/>
    <p:sldId id="298" r:id="rId23"/>
    <p:sldId id="29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40"/>
    <p:restoredTop sz="94674"/>
  </p:normalViewPr>
  <p:slideViewPr>
    <p:cSldViewPr snapToGrid="0">
      <p:cViewPr>
        <p:scale>
          <a:sx n="119" d="100"/>
          <a:sy n="119" d="100"/>
        </p:scale>
        <p:origin x="448" y="240"/>
      </p:cViewPr>
      <p:guideLst/>
    </p:cSldViewPr>
  </p:slideViewPr>
  <p:notesTextViewPr>
    <p:cViewPr>
      <p:scale>
        <a:sx n="1" d="1"/>
        <a:sy n="1" d="1"/>
      </p:scale>
      <p:origin x="0" y="0"/>
    </p:cViewPr>
  </p:notesTextViewPr>
  <p:notesViewPr>
    <p:cSldViewPr snapToGrid="0">
      <p:cViewPr varScale="1">
        <p:scale>
          <a:sx n="86" d="100"/>
          <a:sy n="86" d="100"/>
        </p:scale>
        <p:origin x="3928" y="20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3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D74C1-CD84-41D1-8AE8-DC1C4C1B3EE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07076E98-CAAF-4EA1-B185-CCA4FCF03D5B}">
      <dgm:prSet phldrT="[Text]"/>
      <dgm:spPr>
        <a:solidFill>
          <a:srgbClr val="00B050"/>
        </a:solidFill>
      </dgm:spPr>
      <dgm:t>
        <a:bodyPr/>
        <a:lstStyle/>
        <a:p>
          <a:r>
            <a:rPr lang="en-US">
              <a:solidFill>
                <a:srgbClr val="000000"/>
              </a:solidFill>
            </a:rPr>
            <a:t>Defining Features</a:t>
          </a:r>
          <a:endParaRPr lang="en-US" sz="3000">
            <a:solidFill>
              <a:srgbClr val="000000"/>
            </a:solidFill>
            <a:latin typeface="Gill Sans MT"/>
          </a:endParaRPr>
        </a:p>
      </dgm:t>
    </dgm:pt>
    <dgm:pt modelId="{10D0937E-6C6E-4514-B6B2-7BFB769B3863}" type="parTrans" cxnId="{A39918AE-4E57-420A-8B09-3CCE4372B723}">
      <dgm:prSet/>
      <dgm:spPr/>
      <dgm:t>
        <a:bodyPr/>
        <a:lstStyle/>
        <a:p>
          <a:endParaRPr lang="en-US"/>
        </a:p>
      </dgm:t>
    </dgm:pt>
    <dgm:pt modelId="{046432C8-20CF-44F2-8146-23485B909468}" type="sibTrans" cxnId="{A39918AE-4E57-420A-8B09-3CCE4372B723}">
      <dgm:prSet/>
      <dgm:spPr/>
      <dgm:t>
        <a:bodyPr/>
        <a:lstStyle/>
        <a:p>
          <a:endParaRPr lang="en-US"/>
        </a:p>
      </dgm:t>
    </dgm:pt>
    <dgm:pt modelId="{94709F8F-8199-461F-9DA1-270F124DE76C}">
      <dgm:prSet phldrT="[Text]"/>
      <dgm:spPr>
        <a:solidFill>
          <a:srgbClr val="00B050"/>
        </a:solidFill>
      </dgm:spPr>
      <dgm:t>
        <a:bodyPr/>
        <a:lstStyle/>
        <a:p>
          <a:r>
            <a:rPr lang="en-US">
              <a:solidFill>
                <a:srgbClr val="000000"/>
              </a:solidFill>
            </a:rPr>
            <a:t>Create Dataset</a:t>
          </a:r>
        </a:p>
      </dgm:t>
    </dgm:pt>
    <dgm:pt modelId="{EA29EEFE-A3E7-4AB7-B6A2-88026ABABD63}" type="parTrans" cxnId="{09DBEBBD-376E-4CEE-B791-8C0C1DB3E0FB}">
      <dgm:prSet/>
      <dgm:spPr/>
      <dgm:t>
        <a:bodyPr/>
        <a:lstStyle/>
        <a:p>
          <a:endParaRPr lang="en-US"/>
        </a:p>
      </dgm:t>
    </dgm:pt>
    <dgm:pt modelId="{EEA684A8-4A1E-47D3-8B4A-2173619C661D}" type="sibTrans" cxnId="{09DBEBBD-376E-4CEE-B791-8C0C1DB3E0FB}">
      <dgm:prSet/>
      <dgm:spPr/>
      <dgm:t>
        <a:bodyPr/>
        <a:lstStyle/>
        <a:p>
          <a:endParaRPr lang="en-US"/>
        </a:p>
      </dgm:t>
    </dgm:pt>
    <dgm:pt modelId="{7EFCF43C-3C3F-47E2-8DDE-3A19F2579F4D}">
      <dgm:prSet phldrT="[Text]"/>
      <dgm:spPr>
        <a:solidFill>
          <a:srgbClr val="00B050"/>
        </a:solidFill>
      </dgm:spPr>
      <dgm:t>
        <a:bodyPr/>
        <a:lstStyle/>
        <a:p>
          <a:r>
            <a:rPr lang="en-US">
              <a:solidFill>
                <a:srgbClr val="000000"/>
              </a:solidFill>
            </a:rPr>
            <a:t>Using ML Classifiers</a:t>
          </a:r>
        </a:p>
      </dgm:t>
    </dgm:pt>
    <dgm:pt modelId="{C797BAE0-DA35-451F-9B54-AF9544DB70CE}" type="parTrans" cxnId="{E75EB074-26C6-480E-9330-9FF7166772F6}">
      <dgm:prSet/>
      <dgm:spPr/>
      <dgm:t>
        <a:bodyPr/>
        <a:lstStyle/>
        <a:p>
          <a:endParaRPr lang="en-US"/>
        </a:p>
      </dgm:t>
    </dgm:pt>
    <dgm:pt modelId="{0EB96C78-E261-47C1-B76B-1A6430C82385}" type="sibTrans" cxnId="{E75EB074-26C6-480E-9330-9FF7166772F6}">
      <dgm:prSet/>
      <dgm:spPr/>
      <dgm:t>
        <a:bodyPr/>
        <a:lstStyle/>
        <a:p>
          <a:endParaRPr lang="en-US"/>
        </a:p>
      </dgm:t>
    </dgm:pt>
    <dgm:pt modelId="{E71FBF2B-8FE5-4CE8-A1FC-ACDB00FEC6AA}">
      <dgm:prSet phldrT="[Text]"/>
      <dgm:spPr>
        <a:solidFill>
          <a:srgbClr val="00B050"/>
        </a:solidFill>
      </dgm:spPr>
      <dgm:t>
        <a:bodyPr/>
        <a:lstStyle/>
        <a:p>
          <a:r>
            <a:rPr lang="en-US" dirty="0">
              <a:solidFill>
                <a:srgbClr val="000000"/>
              </a:solidFill>
            </a:rPr>
            <a:t>Measuring Accuracy</a:t>
          </a:r>
        </a:p>
      </dgm:t>
    </dgm:pt>
    <dgm:pt modelId="{9D94B6D4-F731-4FA9-B48E-0937D70497C0}" type="parTrans" cxnId="{F935D7C1-3D1F-4538-9F58-B585B5A355F5}">
      <dgm:prSet/>
      <dgm:spPr/>
      <dgm:t>
        <a:bodyPr/>
        <a:lstStyle/>
        <a:p>
          <a:endParaRPr lang="en-US"/>
        </a:p>
      </dgm:t>
    </dgm:pt>
    <dgm:pt modelId="{CA47FFC6-D0C5-46AD-ADC1-1C60D451B746}" type="sibTrans" cxnId="{F935D7C1-3D1F-4538-9F58-B585B5A355F5}">
      <dgm:prSet/>
      <dgm:spPr/>
      <dgm:t>
        <a:bodyPr/>
        <a:lstStyle/>
        <a:p>
          <a:endParaRPr lang="en-US"/>
        </a:p>
      </dgm:t>
    </dgm:pt>
    <dgm:pt modelId="{F61E7183-B28B-4E7E-8471-55BDB5E23478}">
      <dgm:prSet phldrT="[Text]"/>
      <dgm:spPr>
        <a:solidFill>
          <a:srgbClr val="00B050"/>
        </a:solidFill>
      </dgm:spPr>
      <dgm:t>
        <a:bodyPr/>
        <a:lstStyle/>
        <a:p>
          <a:r>
            <a:rPr lang="en-US" sz="3000">
              <a:solidFill>
                <a:srgbClr val="000000"/>
              </a:solidFill>
              <a:latin typeface="Gill Sans MT"/>
            </a:rPr>
            <a:t>Measure Features</a:t>
          </a:r>
        </a:p>
      </dgm:t>
    </dgm:pt>
    <dgm:pt modelId="{FDDF08CA-9577-4397-B894-7B2172EB5DD7}" type="parTrans" cxnId="{73AE85D7-36C1-4E83-8A72-CAECCEF282FF}">
      <dgm:prSet/>
      <dgm:spPr/>
      <dgm:t>
        <a:bodyPr/>
        <a:lstStyle/>
        <a:p>
          <a:endParaRPr lang="en-US"/>
        </a:p>
      </dgm:t>
    </dgm:pt>
    <dgm:pt modelId="{578E0839-F9EF-4807-8014-96CDBBD36020}" type="sibTrans" cxnId="{73AE85D7-36C1-4E83-8A72-CAECCEF282FF}">
      <dgm:prSet/>
      <dgm:spPr/>
      <dgm:t>
        <a:bodyPr/>
        <a:lstStyle/>
        <a:p>
          <a:endParaRPr lang="en-US"/>
        </a:p>
      </dgm:t>
    </dgm:pt>
    <dgm:pt modelId="{BA54EEC1-3113-6942-A6DD-5EFF393DF45A}">
      <dgm:prSet/>
      <dgm:spPr>
        <a:solidFill>
          <a:srgbClr val="00B050"/>
        </a:solidFill>
      </dgm:spPr>
      <dgm:t>
        <a:bodyPr/>
        <a:lstStyle/>
        <a:p>
          <a:r>
            <a:rPr lang="en-US" dirty="0">
              <a:solidFill>
                <a:schemeClr val="tx1"/>
              </a:solidFill>
            </a:rPr>
            <a:t>Observing websites</a:t>
          </a:r>
        </a:p>
      </dgm:t>
    </dgm:pt>
    <dgm:pt modelId="{73144AC1-A6E9-184E-A454-BB145081E680}" type="parTrans" cxnId="{CD81482E-6003-3C44-B16B-862702CC2394}">
      <dgm:prSet/>
      <dgm:spPr/>
      <dgm:t>
        <a:bodyPr/>
        <a:lstStyle/>
        <a:p>
          <a:endParaRPr lang="en-US"/>
        </a:p>
      </dgm:t>
    </dgm:pt>
    <dgm:pt modelId="{4F04E069-EA36-7447-8C96-E4E8BB94C24B}" type="sibTrans" cxnId="{CD81482E-6003-3C44-B16B-862702CC2394}">
      <dgm:prSet/>
      <dgm:spPr/>
      <dgm:t>
        <a:bodyPr/>
        <a:lstStyle/>
        <a:p>
          <a:endParaRPr lang="en-US"/>
        </a:p>
      </dgm:t>
    </dgm:pt>
    <dgm:pt modelId="{CD1C0407-F828-4452-A4AD-18C71322D77F}" type="pres">
      <dgm:prSet presAssocID="{516D74C1-CD84-41D1-8AE8-DC1C4C1B3EE5}" presName="cycle" presStyleCnt="0">
        <dgm:presLayoutVars>
          <dgm:dir/>
          <dgm:resizeHandles val="exact"/>
        </dgm:presLayoutVars>
      </dgm:prSet>
      <dgm:spPr/>
      <dgm:t>
        <a:bodyPr/>
        <a:lstStyle/>
        <a:p>
          <a:endParaRPr lang="en-US"/>
        </a:p>
      </dgm:t>
    </dgm:pt>
    <dgm:pt modelId="{265089B9-EC40-9D4F-9137-2DF46FA4B2CB}" type="pres">
      <dgm:prSet presAssocID="{BA54EEC1-3113-6942-A6DD-5EFF393DF45A}" presName="node" presStyleLbl="node1" presStyleIdx="0" presStyleCnt="6" custRadScaleRad="100659" custRadScaleInc="1869">
        <dgm:presLayoutVars>
          <dgm:bulletEnabled val="1"/>
        </dgm:presLayoutVars>
      </dgm:prSet>
      <dgm:spPr/>
      <dgm:t>
        <a:bodyPr/>
        <a:lstStyle/>
        <a:p>
          <a:endParaRPr lang="en-US"/>
        </a:p>
      </dgm:t>
    </dgm:pt>
    <dgm:pt modelId="{BA59FCAD-2F9C-544D-87CD-8F2B100328B2}" type="pres">
      <dgm:prSet presAssocID="{BA54EEC1-3113-6942-A6DD-5EFF393DF45A}" presName="spNode" presStyleCnt="0"/>
      <dgm:spPr/>
    </dgm:pt>
    <dgm:pt modelId="{ABCBB20D-6DD4-7248-8E82-0A5D8D667B49}" type="pres">
      <dgm:prSet presAssocID="{4F04E069-EA36-7447-8C96-E4E8BB94C24B}" presName="sibTrans" presStyleLbl="sibTrans1D1" presStyleIdx="0" presStyleCnt="6"/>
      <dgm:spPr/>
      <dgm:t>
        <a:bodyPr/>
        <a:lstStyle/>
        <a:p>
          <a:endParaRPr lang="en-US"/>
        </a:p>
      </dgm:t>
    </dgm:pt>
    <dgm:pt modelId="{4C2F7D3F-475C-4321-A393-568972D3ED82}" type="pres">
      <dgm:prSet presAssocID="{07076E98-CAAF-4EA1-B185-CCA4FCF03D5B}" presName="node" presStyleLbl="node1" presStyleIdx="1" presStyleCnt="6">
        <dgm:presLayoutVars>
          <dgm:bulletEnabled val="1"/>
        </dgm:presLayoutVars>
      </dgm:prSet>
      <dgm:spPr/>
      <dgm:t>
        <a:bodyPr/>
        <a:lstStyle/>
        <a:p>
          <a:endParaRPr lang="en-US"/>
        </a:p>
      </dgm:t>
    </dgm:pt>
    <dgm:pt modelId="{0DE9A3A4-852C-4352-8DB6-ADCCB8609F0C}" type="pres">
      <dgm:prSet presAssocID="{07076E98-CAAF-4EA1-B185-CCA4FCF03D5B}" presName="spNode" presStyleCnt="0"/>
      <dgm:spPr/>
    </dgm:pt>
    <dgm:pt modelId="{B441493A-029B-4B3C-9328-831C3E65D2C2}" type="pres">
      <dgm:prSet presAssocID="{046432C8-20CF-44F2-8146-23485B909468}" presName="sibTrans" presStyleLbl="sibTrans1D1" presStyleIdx="1" presStyleCnt="6"/>
      <dgm:spPr/>
      <dgm:t>
        <a:bodyPr/>
        <a:lstStyle/>
        <a:p>
          <a:endParaRPr lang="en-US"/>
        </a:p>
      </dgm:t>
    </dgm:pt>
    <dgm:pt modelId="{FDF0047B-AA85-439D-94D5-645D49F39204}" type="pres">
      <dgm:prSet presAssocID="{F61E7183-B28B-4E7E-8471-55BDB5E23478}" presName="node" presStyleLbl="node1" presStyleIdx="2" presStyleCnt="6">
        <dgm:presLayoutVars>
          <dgm:bulletEnabled val="1"/>
        </dgm:presLayoutVars>
      </dgm:prSet>
      <dgm:spPr/>
      <dgm:t>
        <a:bodyPr/>
        <a:lstStyle/>
        <a:p>
          <a:endParaRPr lang="en-US"/>
        </a:p>
      </dgm:t>
    </dgm:pt>
    <dgm:pt modelId="{9ABFDCD4-818D-4C6E-920D-4E5952A5EC4B}" type="pres">
      <dgm:prSet presAssocID="{F61E7183-B28B-4E7E-8471-55BDB5E23478}" presName="spNode" presStyleCnt="0"/>
      <dgm:spPr/>
    </dgm:pt>
    <dgm:pt modelId="{0920B014-187D-4795-ADCF-624791AC2111}" type="pres">
      <dgm:prSet presAssocID="{578E0839-F9EF-4807-8014-96CDBBD36020}" presName="sibTrans" presStyleLbl="sibTrans1D1" presStyleIdx="2" presStyleCnt="6"/>
      <dgm:spPr/>
      <dgm:t>
        <a:bodyPr/>
        <a:lstStyle/>
        <a:p>
          <a:endParaRPr lang="en-US"/>
        </a:p>
      </dgm:t>
    </dgm:pt>
    <dgm:pt modelId="{6F9A4B6F-E104-4DF1-9322-D32DDB4BC577}" type="pres">
      <dgm:prSet presAssocID="{94709F8F-8199-461F-9DA1-270F124DE76C}" presName="node" presStyleLbl="node1" presStyleIdx="3" presStyleCnt="6">
        <dgm:presLayoutVars>
          <dgm:bulletEnabled val="1"/>
        </dgm:presLayoutVars>
      </dgm:prSet>
      <dgm:spPr/>
      <dgm:t>
        <a:bodyPr/>
        <a:lstStyle/>
        <a:p>
          <a:endParaRPr lang="en-US"/>
        </a:p>
      </dgm:t>
    </dgm:pt>
    <dgm:pt modelId="{76418462-70D8-4E24-8F07-694B70A4C6E5}" type="pres">
      <dgm:prSet presAssocID="{94709F8F-8199-461F-9DA1-270F124DE76C}" presName="spNode" presStyleCnt="0"/>
      <dgm:spPr/>
    </dgm:pt>
    <dgm:pt modelId="{70BFD7E9-FC66-43F9-A7B2-D06BA4B143E4}" type="pres">
      <dgm:prSet presAssocID="{EEA684A8-4A1E-47D3-8B4A-2173619C661D}" presName="sibTrans" presStyleLbl="sibTrans1D1" presStyleIdx="3" presStyleCnt="6"/>
      <dgm:spPr/>
      <dgm:t>
        <a:bodyPr/>
        <a:lstStyle/>
        <a:p>
          <a:endParaRPr lang="en-US"/>
        </a:p>
      </dgm:t>
    </dgm:pt>
    <dgm:pt modelId="{43C139CE-3046-4943-A718-7EC78C69DBB1}" type="pres">
      <dgm:prSet presAssocID="{7EFCF43C-3C3F-47E2-8DDE-3A19F2579F4D}" presName="node" presStyleLbl="node1" presStyleIdx="4" presStyleCnt="6">
        <dgm:presLayoutVars>
          <dgm:bulletEnabled val="1"/>
        </dgm:presLayoutVars>
      </dgm:prSet>
      <dgm:spPr/>
      <dgm:t>
        <a:bodyPr/>
        <a:lstStyle/>
        <a:p>
          <a:endParaRPr lang="en-US"/>
        </a:p>
      </dgm:t>
    </dgm:pt>
    <dgm:pt modelId="{14367865-2ED4-42EB-BDD3-9D7698B3673D}" type="pres">
      <dgm:prSet presAssocID="{7EFCF43C-3C3F-47E2-8DDE-3A19F2579F4D}" presName="spNode" presStyleCnt="0"/>
      <dgm:spPr/>
    </dgm:pt>
    <dgm:pt modelId="{D9987E88-8F6B-42D6-AAAD-710375BC2DF1}" type="pres">
      <dgm:prSet presAssocID="{0EB96C78-E261-47C1-B76B-1A6430C82385}" presName="sibTrans" presStyleLbl="sibTrans1D1" presStyleIdx="4" presStyleCnt="6"/>
      <dgm:spPr/>
      <dgm:t>
        <a:bodyPr/>
        <a:lstStyle/>
        <a:p>
          <a:endParaRPr lang="en-US"/>
        </a:p>
      </dgm:t>
    </dgm:pt>
    <dgm:pt modelId="{1DD7089F-4408-4905-9B10-7E76172DFFD5}" type="pres">
      <dgm:prSet presAssocID="{E71FBF2B-8FE5-4CE8-A1FC-ACDB00FEC6AA}" presName="node" presStyleLbl="node1" presStyleIdx="5" presStyleCnt="6">
        <dgm:presLayoutVars>
          <dgm:bulletEnabled val="1"/>
        </dgm:presLayoutVars>
      </dgm:prSet>
      <dgm:spPr/>
      <dgm:t>
        <a:bodyPr/>
        <a:lstStyle/>
        <a:p>
          <a:endParaRPr lang="en-US"/>
        </a:p>
      </dgm:t>
    </dgm:pt>
    <dgm:pt modelId="{BDD51AEA-5F95-4060-BE6B-BA2A2E1031A9}" type="pres">
      <dgm:prSet presAssocID="{E71FBF2B-8FE5-4CE8-A1FC-ACDB00FEC6AA}" presName="spNode" presStyleCnt="0"/>
      <dgm:spPr/>
    </dgm:pt>
    <dgm:pt modelId="{6648AFBD-529B-462E-80C8-FCBC0AA82A0D}" type="pres">
      <dgm:prSet presAssocID="{CA47FFC6-D0C5-46AD-ADC1-1C60D451B746}" presName="sibTrans" presStyleLbl="sibTrans1D1" presStyleIdx="5" presStyleCnt="6"/>
      <dgm:spPr/>
      <dgm:t>
        <a:bodyPr/>
        <a:lstStyle/>
        <a:p>
          <a:endParaRPr lang="en-US"/>
        </a:p>
      </dgm:t>
    </dgm:pt>
  </dgm:ptLst>
  <dgm:cxnLst>
    <dgm:cxn modelId="{CACAC835-1E0E-0D49-8901-5274CE91C2C7}" type="presOf" srcId="{E71FBF2B-8FE5-4CE8-A1FC-ACDB00FEC6AA}" destId="{1DD7089F-4408-4905-9B10-7E76172DFFD5}" srcOrd="0" destOrd="0" presId="urn:microsoft.com/office/officeart/2005/8/layout/cycle5"/>
    <dgm:cxn modelId="{CD81482E-6003-3C44-B16B-862702CC2394}" srcId="{516D74C1-CD84-41D1-8AE8-DC1C4C1B3EE5}" destId="{BA54EEC1-3113-6942-A6DD-5EFF393DF45A}" srcOrd="0" destOrd="0" parTransId="{73144AC1-A6E9-184E-A454-BB145081E680}" sibTransId="{4F04E069-EA36-7447-8C96-E4E8BB94C24B}"/>
    <dgm:cxn modelId="{30CA26BA-0615-E341-B6F9-3A4FB03C3F85}" type="presOf" srcId="{046432C8-20CF-44F2-8146-23485B909468}" destId="{B441493A-029B-4B3C-9328-831C3E65D2C2}" srcOrd="0" destOrd="0" presId="urn:microsoft.com/office/officeart/2005/8/layout/cycle5"/>
    <dgm:cxn modelId="{09DBEBBD-376E-4CEE-B791-8C0C1DB3E0FB}" srcId="{516D74C1-CD84-41D1-8AE8-DC1C4C1B3EE5}" destId="{94709F8F-8199-461F-9DA1-270F124DE76C}" srcOrd="3" destOrd="0" parTransId="{EA29EEFE-A3E7-4AB7-B6A2-88026ABABD63}" sibTransId="{EEA684A8-4A1E-47D3-8B4A-2173619C661D}"/>
    <dgm:cxn modelId="{D8DB5A4F-1401-1D4D-8F85-AFD018ED3C75}" type="presOf" srcId="{BA54EEC1-3113-6942-A6DD-5EFF393DF45A}" destId="{265089B9-EC40-9D4F-9137-2DF46FA4B2CB}" srcOrd="0" destOrd="0" presId="urn:microsoft.com/office/officeart/2005/8/layout/cycle5"/>
    <dgm:cxn modelId="{F935D7C1-3D1F-4538-9F58-B585B5A355F5}" srcId="{516D74C1-CD84-41D1-8AE8-DC1C4C1B3EE5}" destId="{E71FBF2B-8FE5-4CE8-A1FC-ACDB00FEC6AA}" srcOrd="5" destOrd="0" parTransId="{9D94B6D4-F731-4FA9-B48E-0937D70497C0}" sibTransId="{CA47FFC6-D0C5-46AD-ADC1-1C60D451B746}"/>
    <dgm:cxn modelId="{A39918AE-4E57-420A-8B09-3CCE4372B723}" srcId="{516D74C1-CD84-41D1-8AE8-DC1C4C1B3EE5}" destId="{07076E98-CAAF-4EA1-B185-CCA4FCF03D5B}" srcOrd="1" destOrd="0" parTransId="{10D0937E-6C6E-4514-B6B2-7BFB769B3863}" sibTransId="{046432C8-20CF-44F2-8146-23485B909468}"/>
    <dgm:cxn modelId="{DB9A33F4-8663-CC4A-9036-4BA149E5E476}" type="presOf" srcId="{516D74C1-CD84-41D1-8AE8-DC1C4C1B3EE5}" destId="{CD1C0407-F828-4452-A4AD-18C71322D77F}" srcOrd="0" destOrd="0" presId="urn:microsoft.com/office/officeart/2005/8/layout/cycle5"/>
    <dgm:cxn modelId="{14258DE9-E645-1F45-891E-54E7F78BBEA9}" type="presOf" srcId="{07076E98-CAAF-4EA1-B185-CCA4FCF03D5B}" destId="{4C2F7D3F-475C-4321-A393-568972D3ED82}" srcOrd="0" destOrd="0" presId="urn:microsoft.com/office/officeart/2005/8/layout/cycle5"/>
    <dgm:cxn modelId="{E75EB074-26C6-480E-9330-9FF7166772F6}" srcId="{516D74C1-CD84-41D1-8AE8-DC1C4C1B3EE5}" destId="{7EFCF43C-3C3F-47E2-8DDE-3A19F2579F4D}" srcOrd="4" destOrd="0" parTransId="{C797BAE0-DA35-451F-9B54-AF9544DB70CE}" sibTransId="{0EB96C78-E261-47C1-B76B-1A6430C82385}"/>
    <dgm:cxn modelId="{E0A73AF1-A249-4047-8C4E-339DA413EE0E}" type="presOf" srcId="{94709F8F-8199-461F-9DA1-270F124DE76C}" destId="{6F9A4B6F-E104-4DF1-9322-D32DDB4BC577}" srcOrd="0" destOrd="0" presId="urn:microsoft.com/office/officeart/2005/8/layout/cycle5"/>
    <dgm:cxn modelId="{73AE85D7-36C1-4E83-8A72-CAECCEF282FF}" srcId="{516D74C1-CD84-41D1-8AE8-DC1C4C1B3EE5}" destId="{F61E7183-B28B-4E7E-8471-55BDB5E23478}" srcOrd="2" destOrd="0" parTransId="{FDDF08CA-9577-4397-B894-7B2172EB5DD7}" sibTransId="{578E0839-F9EF-4807-8014-96CDBBD36020}"/>
    <dgm:cxn modelId="{75FFE5E3-0604-EA4B-B919-93689417102C}" type="presOf" srcId="{EEA684A8-4A1E-47D3-8B4A-2173619C661D}" destId="{70BFD7E9-FC66-43F9-A7B2-D06BA4B143E4}" srcOrd="0" destOrd="0" presId="urn:microsoft.com/office/officeart/2005/8/layout/cycle5"/>
    <dgm:cxn modelId="{D7F7EDE9-D6A4-2F46-9AB2-064117A0973A}" type="presOf" srcId="{F61E7183-B28B-4E7E-8471-55BDB5E23478}" destId="{FDF0047B-AA85-439D-94D5-645D49F39204}" srcOrd="0" destOrd="0" presId="urn:microsoft.com/office/officeart/2005/8/layout/cycle5"/>
    <dgm:cxn modelId="{CB67D0E1-FDE2-7242-B730-3EE087C613A6}" type="presOf" srcId="{0EB96C78-E261-47C1-B76B-1A6430C82385}" destId="{D9987E88-8F6B-42D6-AAAD-710375BC2DF1}" srcOrd="0" destOrd="0" presId="urn:microsoft.com/office/officeart/2005/8/layout/cycle5"/>
    <dgm:cxn modelId="{4E86F110-70A2-4A4D-B1D9-4CA4A1286ED0}" type="presOf" srcId="{578E0839-F9EF-4807-8014-96CDBBD36020}" destId="{0920B014-187D-4795-ADCF-624791AC2111}" srcOrd="0" destOrd="0" presId="urn:microsoft.com/office/officeart/2005/8/layout/cycle5"/>
    <dgm:cxn modelId="{ABD599E5-647E-324D-B8A4-B7E77E3B2018}" type="presOf" srcId="{7EFCF43C-3C3F-47E2-8DDE-3A19F2579F4D}" destId="{43C139CE-3046-4943-A718-7EC78C69DBB1}" srcOrd="0" destOrd="0" presId="urn:microsoft.com/office/officeart/2005/8/layout/cycle5"/>
    <dgm:cxn modelId="{479037A2-4578-F243-9D8A-38AFE304C486}" type="presOf" srcId="{4F04E069-EA36-7447-8C96-E4E8BB94C24B}" destId="{ABCBB20D-6DD4-7248-8E82-0A5D8D667B49}" srcOrd="0" destOrd="0" presId="urn:microsoft.com/office/officeart/2005/8/layout/cycle5"/>
    <dgm:cxn modelId="{C39A739E-B380-E44A-AE1D-0141AD626063}" type="presOf" srcId="{CA47FFC6-D0C5-46AD-ADC1-1C60D451B746}" destId="{6648AFBD-529B-462E-80C8-FCBC0AA82A0D}" srcOrd="0" destOrd="0" presId="urn:microsoft.com/office/officeart/2005/8/layout/cycle5"/>
    <dgm:cxn modelId="{0BDE3366-31BA-B946-AE89-6261E4DE34D8}" type="presParOf" srcId="{CD1C0407-F828-4452-A4AD-18C71322D77F}" destId="{265089B9-EC40-9D4F-9137-2DF46FA4B2CB}" srcOrd="0" destOrd="0" presId="urn:microsoft.com/office/officeart/2005/8/layout/cycle5"/>
    <dgm:cxn modelId="{999DED7E-0C6F-4F46-920C-3C3F4956B260}" type="presParOf" srcId="{CD1C0407-F828-4452-A4AD-18C71322D77F}" destId="{BA59FCAD-2F9C-544D-87CD-8F2B100328B2}" srcOrd="1" destOrd="0" presId="urn:microsoft.com/office/officeart/2005/8/layout/cycle5"/>
    <dgm:cxn modelId="{ABFC5C2B-431D-D84B-B1DB-2232A46DDA5C}" type="presParOf" srcId="{CD1C0407-F828-4452-A4AD-18C71322D77F}" destId="{ABCBB20D-6DD4-7248-8E82-0A5D8D667B49}" srcOrd="2" destOrd="0" presId="urn:microsoft.com/office/officeart/2005/8/layout/cycle5"/>
    <dgm:cxn modelId="{F3465D89-C23B-A84B-9CB2-FEACC46A1279}" type="presParOf" srcId="{CD1C0407-F828-4452-A4AD-18C71322D77F}" destId="{4C2F7D3F-475C-4321-A393-568972D3ED82}" srcOrd="3" destOrd="0" presId="urn:microsoft.com/office/officeart/2005/8/layout/cycle5"/>
    <dgm:cxn modelId="{10512979-51C7-B146-ABA9-AF3025DA48AD}" type="presParOf" srcId="{CD1C0407-F828-4452-A4AD-18C71322D77F}" destId="{0DE9A3A4-852C-4352-8DB6-ADCCB8609F0C}" srcOrd="4" destOrd="0" presId="urn:microsoft.com/office/officeart/2005/8/layout/cycle5"/>
    <dgm:cxn modelId="{5D4F2C72-22A6-9E43-8F3A-B3667AB73F80}" type="presParOf" srcId="{CD1C0407-F828-4452-A4AD-18C71322D77F}" destId="{B441493A-029B-4B3C-9328-831C3E65D2C2}" srcOrd="5" destOrd="0" presId="urn:microsoft.com/office/officeart/2005/8/layout/cycle5"/>
    <dgm:cxn modelId="{0B4B4A84-59E9-D04D-9743-DBB676FB1B58}" type="presParOf" srcId="{CD1C0407-F828-4452-A4AD-18C71322D77F}" destId="{FDF0047B-AA85-439D-94D5-645D49F39204}" srcOrd="6" destOrd="0" presId="urn:microsoft.com/office/officeart/2005/8/layout/cycle5"/>
    <dgm:cxn modelId="{E6608074-DDD6-794E-B953-BFDA31AA2D6E}" type="presParOf" srcId="{CD1C0407-F828-4452-A4AD-18C71322D77F}" destId="{9ABFDCD4-818D-4C6E-920D-4E5952A5EC4B}" srcOrd="7" destOrd="0" presId="urn:microsoft.com/office/officeart/2005/8/layout/cycle5"/>
    <dgm:cxn modelId="{481FEE21-E24C-034C-B3AD-5557C7B3EF3E}" type="presParOf" srcId="{CD1C0407-F828-4452-A4AD-18C71322D77F}" destId="{0920B014-187D-4795-ADCF-624791AC2111}" srcOrd="8" destOrd="0" presId="urn:microsoft.com/office/officeart/2005/8/layout/cycle5"/>
    <dgm:cxn modelId="{AB5D1174-D126-AA43-9162-4482AE8804B0}" type="presParOf" srcId="{CD1C0407-F828-4452-A4AD-18C71322D77F}" destId="{6F9A4B6F-E104-4DF1-9322-D32DDB4BC577}" srcOrd="9" destOrd="0" presId="urn:microsoft.com/office/officeart/2005/8/layout/cycle5"/>
    <dgm:cxn modelId="{3C253943-90AB-A84D-BBA0-0FAC514760AA}" type="presParOf" srcId="{CD1C0407-F828-4452-A4AD-18C71322D77F}" destId="{76418462-70D8-4E24-8F07-694B70A4C6E5}" srcOrd="10" destOrd="0" presId="urn:microsoft.com/office/officeart/2005/8/layout/cycle5"/>
    <dgm:cxn modelId="{A88DF100-E74E-7242-8C80-DEDD3B6F5E38}" type="presParOf" srcId="{CD1C0407-F828-4452-A4AD-18C71322D77F}" destId="{70BFD7E9-FC66-43F9-A7B2-D06BA4B143E4}" srcOrd="11" destOrd="0" presId="urn:microsoft.com/office/officeart/2005/8/layout/cycle5"/>
    <dgm:cxn modelId="{59868A5A-2277-C443-B327-7314F78B2682}" type="presParOf" srcId="{CD1C0407-F828-4452-A4AD-18C71322D77F}" destId="{43C139CE-3046-4943-A718-7EC78C69DBB1}" srcOrd="12" destOrd="0" presId="urn:microsoft.com/office/officeart/2005/8/layout/cycle5"/>
    <dgm:cxn modelId="{F1B82713-D9ED-0B42-A807-B237A77E0617}" type="presParOf" srcId="{CD1C0407-F828-4452-A4AD-18C71322D77F}" destId="{14367865-2ED4-42EB-BDD3-9D7698B3673D}" srcOrd="13" destOrd="0" presId="urn:microsoft.com/office/officeart/2005/8/layout/cycle5"/>
    <dgm:cxn modelId="{301523F9-02CF-2D42-8E2F-1054601884FD}" type="presParOf" srcId="{CD1C0407-F828-4452-A4AD-18C71322D77F}" destId="{D9987E88-8F6B-42D6-AAAD-710375BC2DF1}" srcOrd="14" destOrd="0" presId="urn:microsoft.com/office/officeart/2005/8/layout/cycle5"/>
    <dgm:cxn modelId="{F858DA1F-7B97-1B43-AED9-9E5CCD32B664}" type="presParOf" srcId="{CD1C0407-F828-4452-A4AD-18C71322D77F}" destId="{1DD7089F-4408-4905-9B10-7E76172DFFD5}" srcOrd="15" destOrd="0" presId="urn:microsoft.com/office/officeart/2005/8/layout/cycle5"/>
    <dgm:cxn modelId="{844DECC2-3B9C-5141-993B-EE819CD13E67}" type="presParOf" srcId="{CD1C0407-F828-4452-A4AD-18C71322D77F}" destId="{BDD51AEA-5F95-4060-BE6B-BA2A2E1031A9}" srcOrd="16" destOrd="0" presId="urn:microsoft.com/office/officeart/2005/8/layout/cycle5"/>
    <dgm:cxn modelId="{C3FC5B78-0A58-0744-83B2-17F3043A3F9A}" type="presParOf" srcId="{CD1C0407-F828-4452-A4AD-18C71322D77F}" destId="{6648AFBD-529B-462E-80C8-FCBC0AA82A0D}"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089B9-EC40-9D4F-9137-2DF46FA4B2CB}">
      <dsp:nvSpPr>
        <dsp:cNvPr id="0" name=""/>
        <dsp:cNvSpPr/>
      </dsp:nvSpPr>
      <dsp:spPr>
        <a:xfrm>
          <a:off x="4004583" y="0"/>
          <a:ext cx="1070326" cy="695712"/>
        </a:xfrm>
        <a:prstGeom prst="roundRect">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Observing websites</a:t>
          </a:r>
        </a:p>
      </dsp:txBody>
      <dsp:txXfrm>
        <a:off x="4038545" y="33962"/>
        <a:ext cx="1002402" cy="627788"/>
      </dsp:txXfrm>
    </dsp:sp>
    <dsp:sp modelId="{ABCBB20D-6DD4-7248-8E82-0A5D8D667B49}">
      <dsp:nvSpPr>
        <dsp:cNvPr id="0" name=""/>
        <dsp:cNvSpPr/>
      </dsp:nvSpPr>
      <dsp:spPr>
        <a:xfrm>
          <a:off x="2888614" y="347200"/>
          <a:ext cx="3277559" cy="3277559"/>
        </a:xfrm>
        <a:custGeom>
          <a:avLst/>
          <a:gdLst/>
          <a:ahLst/>
          <a:cxnLst/>
          <a:rect l="0" t="0" r="0" b="0"/>
          <a:pathLst>
            <a:path>
              <a:moveTo>
                <a:pt x="2318519" y="147621"/>
              </a:moveTo>
              <a:arcTo wR="1638779" hR="1638779" stAng="17670343" swAng="909898"/>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C2F7D3F-475C-4321-A393-568972D3ED82}">
      <dsp:nvSpPr>
        <dsp:cNvPr id="0" name=""/>
        <dsp:cNvSpPr/>
      </dsp:nvSpPr>
      <dsp:spPr>
        <a:xfrm>
          <a:off x="5413046" y="820303"/>
          <a:ext cx="1070326" cy="695712"/>
        </a:xfrm>
        <a:prstGeom prst="roundRect">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solidFill>
                <a:srgbClr val="000000"/>
              </a:solidFill>
            </a:rPr>
            <a:t>Defining Features</a:t>
          </a:r>
          <a:endParaRPr lang="en-US" sz="1600" kern="1200">
            <a:solidFill>
              <a:srgbClr val="000000"/>
            </a:solidFill>
            <a:latin typeface="Gill Sans MT"/>
          </a:endParaRPr>
        </a:p>
      </dsp:txBody>
      <dsp:txXfrm>
        <a:off x="5447008" y="854265"/>
        <a:ext cx="1002402" cy="627788"/>
      </dsp:txXfrm>
    </dsp:sp>
    <dsp:sp modelId="{B441493A-029B-4B3C-9328-831C3E65D2C2}">
      <dsp:nvSpPr>
        <dsp:cNvPr id="0" name=""/>
        <dsp:cNvSpPr/>
      </dsp:nvSpPr>
      <dsp:spPr>
        <a:xfrm>
          <a:off x="2890205" y="348770"/>
          <a:ext cx="3277559" cy="3277559"/>
        </a:xfrm>
        <a:custGeom>
          <a:avLst/>
          <a:gdLst/>
          <a:ahLst/>
          <a:cxnLst/>
          <a:rect l="0" t="0" r="0" b="0"/>
          <a:pathLst>
            <a:path>
              <a:moveTo>
                <a:pt x="3252023" y="1350604"/>
              </a:moveTo>
              <a:arcTo wR="1638779" hR="1638779" stAng="20992321" swAng="121535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DF0047B-AA85-439D-94D5-645D49F39204}">
      <dsp:nvSpPr>
        <dsp:cNvPr id="0" name=""/>
        <dsp:cNvSpPr/>
      </dsp:nvSpPr>
      <dsp:spPr>
        <a:xfrm>
          <a:off x="5413046" y="2459083"/>
          <a:ext cx="1070326" cy="695712"/>
        </a:xfrm>
        <a:prstGeom prst="roundRect">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solidFill>
                <a:srgbClr val="000000"/>
              </a:solidFill>
              <a:latin typeface="Gill Sans MT"/>
            </a:rPr>
            <a:t>Measure Features</a:t>
          </a:r>
        </a:p>
      </dsp:txBody>
      <dsp:txXfrm>
        <a:off x="5447008" y="2493045"/>
        <a:ext cx="1002402" cy="627788"/>
      </dsp:txXfrm>
    </dsp:sp>
    <dsp:sp modelId="{0920B014-187D-4795-ADCF-624791AC2111}">
      <dsp:nvSpPr>
        <dsp:cNvPr id="0" name=""/>
        <dsp:cNvSpPr/>
      </dsp:nvSpPr>
      <dsp:spPr>
        <a:xfrm>
          <a:off x="2890205" y="348770"/>
          <a:ext cx="3277559" cy="3277559"/>
        </a:xfrm>
        <a:custGeom>
          <a:avLst/>
          <a:gdLst/>
          <a:ahLst/>
          <a:cxnLst/>
          <a:rect l="0" t="0" r="0" b="0"/>
          <a:pathLst>
            <a:path>
              <a:moveTo>
                <a:pt x="2681580" y="2902966"/>
              </a:moveTo>
              <a:arcTo wR="1638779" hR="1638779" stAng="3028889" swAng="92377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F9A4B6F-E104-4DF1-9322-D32DDB4BC577}">
      <dsp:nvSpPr>
        <dsp:cNvPr id="0" name=""/>
        <dsp:cNvSpPr/>
      </dsp:nvSpPr>
      <dsp:spPr>
        <a:xfrm>
          <a:off x="3993821" y="3278473"/>
          <a:ext cx="1070326" cy="695712"/>
        </a:xfrm>
        <a:prstGeom prst="roundRect">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solidFill>
                <a:srgbClr val="000000"/>
              </a:solidFill>
            </a:rPr>
            <a:t>Create Dataset</a:t>
          </a:r>
        </a:p>
      </dsp:txBody>
      <dsp:txXfrm>
        <a:off x="4027783" y="3312435"/>
        <a:ext cx="1002402" cy="627788"/>
      </dsp:txXfrm>
    </dsp:sp>
    <dsp:sp modelId="{70BFD7E9-FC66-43F9-A7B2-D06BA4B143E4}">
      <dsp:nvSpPr>
        <dsp:cNvPr id="0" name=""/>
        <dsp:cNvSpPr/>
      </dsp:nvSpPr>
      <dsp:spPr>
        <a:xfrm>
          <a:off x="2890205" y="348770"/>
          <a:ext cx="3277559" cy="3277559"/>
        </a:xfrm>
        <a:custGeom>
          <a:avLst/>
          <a:gdLst/>
          <a:ahLst/>
          <a:cxnLst/>
          <a:rect l="0" t="0" r="0" b="0"/>
          <a:pathLst>
            <a:path>
              <a:moveTo>
                <a:pt x="969036" y="3134455"/>
              </a:moveTo>
              <a:arcTo wR="1638779" hR="1638779" stAng="6847332" swAng="92377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3C139CE-3046-4943-A718-7EC78C69DBB1}">
      <dsp:nvSpPr>
        <dsp:cNvPr id="0" name=""/>
        <dsp:cNvSpPr/>
      </dsp:nvSpPr>
      <dsp:spPr>
        <a:xfrm>
          <a:off x="2574596" y="2459083"/>
          <a:ext cx="1070326" cy="695712"/>
        </a:xfrm>
        <a:prstGeom prst="roundRect">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a:solidFill>
                <a:srgbClr val="000000"/>
              </a:solidFill>
            </a:rPr>
            <a:t>Using ML Classifiers</a:t>
          </a:r>
        </a:p>
      </dsp:txBody>
      <dsp:txXfrm>
        <a:off x="2608558" y="2493045"/>
        <a:ext cx="1002402" cy="627788"/>
      </dsp:txXfrm>
    </dsp:sp>
    <dsp:sp modelId="{D9987E88-8F6B-42D6-AAAD-710375BC2DF1}">
      <dsp:nvSpPr>
        <dsp:cNvPr id="0" name=""/>
        <dsp:cNvSpPr/>
      </dsp:nvSpPr>
      <dsp:spPr>
        <a:xfrm>
          <a:off x="2890205" y="348770"/>
          <a:ext cx="3277559" cy="3277559"/>
        </a:xfrm>
        <a:custGeom>
          <a:avLst/>
          <a:gdLst/>
          <a:ahLst/>
          <a:cxnLst/>
          <a:rect l="0" t="0" r="0" b="0"/>
          <a:pathLst>
            <a:path>
              <a:moveTo>
                <a:pt x="25536" y="1926955"/>
              </a:moveTo>
              <a:arcTo wR="1638779" hR="1638779" stAng="10192321" swAng="121535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DD7089F-4408-4905-9B10-7E76172DFFD5}">
      <dsp:nvSpPr>
        <dsp:cNvPr id="0" name=""/>
        <dsp:cNvSpPr/>
      </dsp:nvSpPr>
      <dsp:spPr>
        <a:xfrm>
          <a:off x="2574596" y="820303"/>
          <a:ext cx="1070326" cy="695712"/>
        </a:xfrm>
        <a:prstGeom prst="roundRect">
          <a:avLst/>
        </a:prstGeom>
        <a:solidFill>
          <a:srgbClr val="00B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solidFill>
                <a:srgbClr val="000000"/>
              </a:solidFill>
            </a:rPr>
            <a:t>Measuring Accuracy</a:t>
          </a:r>
        </a:p>
      </dsp:txBody>
      <dsp:txXfrm>
        <a:off x="2608558" y="854265"/>
        <a:ext cx="1002402" cy="627788"/>
      </dsp:txXfrm>
    </dsp:sp>
    <dsp:sp modelId="{6648AFBD-529B-462E-80C8-FCBC0AA82A0D}">
      <dsp:nvSpPr>
        <dsp:cNvPr id="0" name=""/>
        <dsp:cNvSpPr/>
      </dsp:nvSpPr>
      <dsp:spPr>
        <a:xfrm>
          <a:off x="2891749" y="347245"/>
          <a:ext cx="3277559" cy="3277559"/>
        </a:xfrm>
        <a:custGeom>
          <a:avLst/>
          <a:gdLst/>
          <a:ahLst/>
          <a:cxnLst/>
          <a:rect l="0" t="0" r="0" b="0"/>
          <a:pathLst>
            <a:path>
              <a:moveTo>
                <a:pt x="596096" y="374497"/>
              </a:moveTo>
              <a:arcTo wR="1638779" hR="1638779" stAng="13829208" swAng="9390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464D10-C495-AE43-BF87-379B3FD9ED41}" type="datetimeFigureOut">
              <a:rPr lang="en-US" smtClean="0"/>
              <a:t>10/5/17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AA4ADF-4A50-3D4F-89C6-D98CB4D30276}" type="slidenum">
              <a:rPr lang="en-US" smtClean="0"/>
              <a:t>‹#›</a:t>
            </a:fld>
            <a:endParaRPr lang="en-US"/>
          </a:p>
        </p:txBody>
      </p:sp>
    </p:spTree>
    <p:extLst>
      <p:ext uri="{BB962C8B-B14F-4D97-AF65-F5344CB8AC3E}">
        <p14:creationId xmlns:p14="http://schemas.microsoft.com/office/powerpoint/2010/main" val="503558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10FA8-0132-4F91-8E87-06DAA4628C7F}" type="datetimeFigureOut">
              <a:rPr lang="en-US"/>
              <a:t>10/5/17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26EFF-2E44-435B-8E56-1D51F1FFE47B}"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6EFF-2E44-435B-8E56-1D51F1FFE47B}" type="slidenum">
              <a:rPr lang="en-US"/>
              <a:t>2</a:t>
            </a:fld>
            <a:endParaRPr lang="en-US"/>
          </a:p>
        </p:txBody>
      </p:sp>
    </p:spTree>
    <p:extLst>
      <p:ext uri="{BB962C8B-B14F-4D97-AF65-F5344CB8AC3E}">
        <p14:creationId xmlns:p14="http://schemas.microsoft.com/office/powerpoint/2010/main" val="39330602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A ) The push to use these techniques on different platforms is likely to result in solutions that can be easily ported to mobile devices without performance tradeoffs. </a:t>
            </a:r>
          </a:p>
          <a:p>
            <a:endParaRPr lang="en-US" dirty="0"/>
          </a:p>
        </p:txBody>
      </p:sp>
      <p:sp>
        <p:nvSpPr>
          <p:cNvPr id="4" name="Slide Number Placeholder 3"/>
          <p:cNvSpPr>
            <a:spLocks noGrp="1"/>
          </p:cNvSpPr>
          <p:nvPr>
            <p:ph type="sldNum" sz="quarter" idx="10"/>
          </p:nvPr>
        </p:nvSpPr>
        <p:spPr/>
        <p:txBody>
          <a:bodyPr/>
          <a:lstStyle/>
          <a:p>
            <a:fld id="{6BE26EFF-2E44-435B-8E56-1D51F1FFE47B}" type="slidenum">
              <a:rPr lang="en-US" smtClean="0"/>
              <a:t>18</a:t>
            </a:fld>
            <a:endParaRPr lang="en-US"/>
          </a:p>
        </p:txBody>
      </p:sp>
    </p:spTree>
    <p:extLst>
      <p:ext uri="{BB962C8B-B14F-4D97-AF65-F5344CB8AC3E}">
        <p14:creationId xmlns:p14="http://schemas.microsoft.com/office/powerpoint/2010/main" val="759617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6EFF-2E44-435B-8E56-1D51F1FFE47B}" type="slidenum">
              <a:rPr lang="en-US"/>
              <a:t>23</a:t>
            </a:fld>
            <a:endParaRPr lang="en-US"/>
          </a:p>
        </p:txBody>
      </p:sp>
    </p:spTree>
    <p:extLst>
      <p:ext uri="{BB962C8B-B14F-4D97-AF65-F5344CB8AC3E}">
        <p14:creationId xmlns:p14="http://schemas.microsoft.com/office/powerpoint/2010/main" val="1446528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6EFF-2E44-435B-8E56-1D51F1FFE47B}" type="slidenum">
              <a:rPr lang="en-US"/>
              <a:t>3</a:t>
            </a:fld>
            <a:endParaRPr lang="en-US"/>
          </a:p>
        </p:txBody>
      </p:sp>
    </p:spTree>
    <p:extLst>
      <p:ext uri="{BB962C8B-B14F-4D97-AF65-F5344CB8AC3E}">
        <p14:creationId xmlns:p14="http://schemas.microsoft.com/office/powerpoint/2010/main" val="1164567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6EFF-2E44-435B-8E56-1D51F1FFE47B}" type="slidenum">
              <a:rPr lang="en-US"/>
              <a:t>4</a:t>
            </a:fld>
            <a:endParaRPr lang="en-US"/>
          </a:p>
        </p:txBody>
      </p:sp>
    </p:spTree>
    <p:extLst>
      <p:ext uri="{BB962C8B-B14F-4D97-AF65-F5344CB8AC3E}">
        <p14:creationId xmlns:p14="http://schemas.microsoft.com/office/powerpoint/2010/main" val="3633731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6EFF-2E44-435B-8E56-1D51F1FFE47B}" type="slidenum">
              <a:rPr lang="en-US"/>
              <a:t>6</a:t>
            </a:fld>
            <a:endParaRPr lang="en-US"/>
          </a:p>
        </p:txBody>
      </p:sp>
    </p:spTree>
    <p:extLst>
      <p:ext uri="{BB962C8B-B14F-4D97-AF65-F5344CB8AC3E}">
        <p14:creationId xmlns:p14="http://schemas.microsoft.com/office/powerpoint/2010/main" val="1738513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ym typeface="Wingdings"/>
              </a:rPr>
              <a:t></a:t>
            </a:r>
            <a:endParaRPr lang="en-US" dirty="0"/>
          </a:p>
        </p:txBody>
      </p:sp>
      <p:sp>
        <p:nvSpPr>
          <p:cNvPr id="4" name="Slide Number Placeholder 3"/>
          <p:cNvSpPr>
            <a:spLocks noGrp="1"/>
          </p:cNvSpPr>
          <p:nvPr>
            <p:ph type="sldNum" sz="quarter" idx="10"/>
          </p:nvPr>
        </p:nvSpPr>
        <p:spPr/>
        <p:txBody>
          <a:bodyPr/>
          <a:lstStyle/>
          <a:p>
            <a:fld id="{6BE26EFF-2E44-435B-8E56-1D51F1FFE47B}" type="slidenum">
              <a:rPr lang="en-US" smtClean="0"/>
              <a:t>7</a:t>
            </a:fld>
            <a:endParaRPr lang="en-US"/>
          </a:p>
        </p:txBody>
      </p:sp>
    </p:spTree>
    <p:extLst>
      <p:ext uri="{BB962C8B-B14F-4D97-AF65-F5344CB8AC3E}">
        <p14:creationId xmlns:p14="http://schemas.microsoft.com/office/powerpoint/2010/main" val="141915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defTabSz="914400" rtl="0" eaLnBrk="1" latinLnBrk="0" hangingPunct="1"/>
            <a:r>
              <a:rPr lang="en-US" dirty="0" err="1" smtClean="0"/>
              <a:t>Analyse</a:t>
            </a:r>
            <a:r>
              <a:rPr lang="en-US" baseline="0" dirty="0" smtClean="0"/>
              <a:t> in depth</a:t>
            </a:r>
          </a:p>
          <a:p>
            <a:pPr marL="0" algn="l" defTabSz="914400" rtl="0" eaLnBrk="1" latinLnBrk="0" hangingPunct="1"/>
            <a:r>
              <a:rPr lang="en-US" baseline="0" smtClean="0"/>
              <a:t>Measurable features</a:t>
            </a:r>
            <a:endParaRPr lang="en-US" dirty="0"/>
          </a:p>
        </p:txBody>
      </p:sp>
      <p:sp>
        <p:nvSpPr>
          <p:cNvPr id="4" name="Slide Number Placeholder 3"/>
          <p:cNvSpPr>
            <a:spLocks noGrp="1"/>
          </p:cNvSpPr>
          <p:nvPr>
            <p:ph type="sldNum" sz="quarter" idx="10"/>
          </p:nvPr>
        </p:nvSpPr>
        <p:spPr/>
        <p:txBody>
          <a:bodyPr/>
          <a:lstStyle/>
          <a:p>
            <a:fld id="{6BE26EFF-2E44-435B-8E56-1D51F1FFE47B}" type="slidenum">
              <a:rPr lang="en-US"/>
              <a:t>10</a:t>
            </a:fld>
            <a:endParaRPr lang="en-US"/>
          </a:p>
        </p:txBody>
      </p:sp>
    </p:spTree>
    <p:extLst>
      <p:ext uri="{BB962C8B-B14F-4D97-AF65-F5344CB8AC3E}">
        <p14:creationId xmlns:p14="http://schemas.microsoft.com/office/powerpoint/2010/main" val="972210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6EFF-2E44-435B-8E56-1D51F1FFE47B}" type="slidenum">
              <a:rPr lang="en-US"/>
              <a:t>13</a:t>
            </a:fld>
            <a:endParaRPr lang="en-US"/>
          </a:p>
        </p:txBody>
      </p:sp>
    </p:spTree>
    <p:extLst>
      <p:ext uri="{BB962C8B-B14F-4D97-AF65-F5344CB8AC3E}">
        <p14:creationId xmlns:p14="http://schemas.microsoft.com/office/powerpoint/2010/main" val="2081221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6EFF-2E44-435B-8E56-1D51F1FFE47B}" type="slidenum">
              <a:rPr lang="en-US"/>
              <a:t>14</a:t>
            </a:fld>
            <a:endParaRPr lang="en-US"/>
          </a:p>
        </p:txBody>
      </p:sp>
    </p:spTree>
    <p:extLst>
      <p:ext uri="{BB962C8B-B14F-4D97-AF65-F5344CB8AC3E}">
        <p14:creationId xmlns:p14="http://schemas.microsoft.com/office/powerpoint/2010/main" val="3427532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E26EFF-2E44-435B-8E56-1D51F1FFE47B}" type="slidenum">
              <a:rPr lang="en-US"/>
              <a:t>15</a:t>
            </a:fld>
            <a:endParaRPr lang="en-US"/>
          </a:p>
        </p:txBody>
      </p:sp>
    </p:spTree>
    <p:extLst>
      <p:ext uri="{BB962C8B-B14F-4D97-AF65-F5344CB8AC3E}">
        <p14:creationId xmlns:p14="http://schemas.microsoft.com/office/powerpoint/2010/main" val="2262446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10/5/17</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10/5/17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10/5/17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10/5/17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10/5/17</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10/5/17</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extLst/>
          </p:nvPr>
        </p:nvSpPr>
        <p:spPr/>
        <p:txBody>
          <a:bodyPr>
            <a:noAutofit/>
          </a:bodyPr>
          <a:lstStyle/>
          <a:p>
            <a:r>
              <a:rPr lang="en-US" sz="2000" b="1"/>
              <a:t>FRESH-PHISH</a:t>
            </a:r>
            <a:r>
              <a:rPr lang="en-US">
                <a:latin typeface="+mj-ea"/>
                <a:cs typeface="+mj-ea"/>
              </a:rPr>
              <a:t/>
            </a:r>
            <a:br>
              <a:rPr lang="en-US">
                <a:latin typeface="+mj-ea"/>
                <a:cs typeface="+mj-ea"/>
              </a:rPr>
            </a:br>
            <a:r>
              <a:rPr lang="en-US" sz="2000"/>
              <a:t>A FRAMEWORK FOR AUTO-DETECTION OF PHISHING WEBSITES</a:t>
            </a:r>
            <a:endParaRPr lang="en-US" sz="2000">
              <a:latin typeface="Gill Sans MT"/>
            </a:endParaRPr>
          </a:p>
        </p:txBody>
      </p:sp>
      <p:sp>
        <p:nvSpPr>
          <p:cNvPr id="3" name="Subtitle 2"/>
          <p:cNvSpPr>
            <a:spLocks noGrp="1"/>
          </p:cNvSpPr>
          <p:nvPr>
            <p:ph type="subTitle" idx="1"/>
            <p:extLst/>
          </p:nvPr>
        </p:nvSpPr>
        <p:spPr/>
        <p:txBody>
          <a:bodyPr vert="horz" lIns="91440" tIns="91440" rIns="91440" bIns="91440" rtlCol="0" anchor="t">
            <a:normAutofit/>
          </a:bodyPr>
          <a:lstStyle/>
          <a:p>
            <a:r>
              <a:rPr lang="en-US" dirty="0"/>
              <a:t>HOSSEIN SHIRAZI, INDRAKSHI </a:t>
            </a:r>
            <a:r>
              <a:rPr lang="en-US" dirty="0" smtClean="0"/>
              <a:t>RAY</a:t>
            </a:r>
            <a:endParaRPr lang="fa-IR" dirty="0" smtClean="0"/>
          </a:p>
          <a:p>
            <a:r>
              <a:rPr lang="en-US" dirty="0" smtClean="0">
                <a:latin typeface="Gill Sans MT"/>
              </a:rPr>
              <a:t>Colorado State University (CSU)</a:t>
            </a:r>
            <a:endParaRPr lang="en-US" dirty="0">
              <a:latin typeface="Gill Sans MT"/>
            </a:endParaRPr>
          </a:p>
        </p:txBody>
      </p:sp>
    </p:spTree>
    <p:extLst>
      <p:ext uri="{BB962C8B-B14F-4D97-AF65-F5344CB8AC3E}">
        <p14:creationId xmlns:p14="http://schemas.microsoft.com/office/powerpoint/2010/main" val="128632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Content Placeholder 2"/>
          <p:cNvSpPr>
            <a:spLocks noGrp="1"/>
          </p:cNvSpPr>
          <p:nvPr>
            <p:ph idx="1"/>
          </p:nvPr>
        </p:nvSpPr>
        <p:spPr>
          <a:xfrm>
            <a:off x="209072" y="2015732"/>
            <a:ext cx="7633253" cy="3180212"/>
          </a:xfrm>
        </p:spPr>
        <p:txBody>
          <a:bodyPr>
            <a:normAutofit/>
          </a:bodyPr>
          <a:lstStyle/>
          <a:p>
            <a:r>
              <a:rPr lang="en-US" b="1" dirty="0" smtClean="0"/>
              <a:t>Intuition:</a:t>
            </a:r>
            <a:r>
              <a:rPr lang="en-US" dirty="0" smtClean="0"/>
              <a:t> Phishing websites need to be analyzed in depth based on some measurable features</a:t>
            </a:r>
          </a:p>
          <a:p>
            <a:r>
              <a:rPr lang="en-US" dirty="0"/>
              <a:t>We use machine learning algorithms because they have been proven to have the ability  to discover complex correlation among different data items of similar </a:t>
            </a:r>
            <a:r>
              <a:rPr lang="en-US" dirty="0" smtClean="0"/>
              <a:t>nature</a:t>
            </a:r>
            <a:endParaRPr lang="en-US" dirty="0"/>
          </a:p>
          <a:p>
            <a:r>
              <a:rPr lang="en-US" dirty="0" smtClean="0"/>
              <a:t>Our approach consists of two steps: </a:t>
            </a:r>
            <a:r>
              <a:rPr lang="en-US" b="1" dirty="0" smtClean="0"/>
              <a:t>Initial machine learning phase</a:t>
            </a:r>
            <a:r>
              <a:rPr lang="en-US" dirty="0" smtClean="0"/>
              <a:t> and a </a:t>
            </a:r>
            <a:r>
              <a:rPr lang="en-US" b="1" dirty="0" smtClean="0"/>
              <a:t>dynamic data based model update phase</a:t>
            </a:r>
          </a:p>
          <a:p>
            <a:pPr lvl="1"/>
            <a:endParaRPr lang="en-US" dirty="0" smtClean="0"/>
          </a:p>
          <a:p>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984470727"/>
              </p:ext>
            </p:extLst>
          </p:nvPr>
        </p:nvGraphicFramePr>
        <p:xfrm>
          <a:off x="5056095" y="1853754"/>
          <a:ext cx="9057970" cy="3975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6019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a:t>
            </a:r>
            <a:r>
              <a:rPr lang="en-US" dirty="0" smtClean="0"/>
              <a:t>Approach</a:t>
            </a:r>
            <a:r>
              <a:rPr lang="mr-IN" dirty="0" smtClean="0"/>
              <a:t>…</a:t>
            </a:r>
            <a:endParaRPr lang="en-US" dirty="0"/>
          </a:p>
        </p:txBody>
      </p:sp>
      <p:sp>
        <p:nvSpPr>
          <p:cNvPr id="3" name="Content Placeholder 2"/>
          <p:cNvSpPr>
            <a:spLocks noGrp="1"/>
          </p:cNvSpPr>
          <p:nvPr>
            <p:ph idx="1"/>
          </p:nvPr>
        </p:nvSpPr>
        <p:spPr/>
        <p:txBody>
          <a:bodyPr>
            <a:normAutofit/>
          </a:bodyPr>
          <a:lstStyle/>
          <a:p>
            <a:r>
              <a:rPr lang="en-US" dirty="0" smtClean="0"/>
              <a:t>Initial machine learning phase</a:t>
            </a:r>
          </a:p>
          <a:p>
            <a:pPr lvl="1"/>
            <a:r>
              <a:rPr lang="en-US" dirty="0" smtClean="0"/>
              <a:t>We have identified features to characterize phishing and legitimate website based on available data</a:t>
            </a:r>
          </a:p>
          <a:p>
            <a:pPr lvl="1"/>
            <a:r>
              <a:rPr lang="en-US" dirty="0" smtClean="0"/>
              <a:t>For instance in our initial experience, we used 6000 legitimate websites and 6000 phishing website to train and test our classifier</a:t>
            </a:r>
          </a:p>
          <a:p>
            <a:r>
              <a:rPr lang="en-US" dirty="0"/>
              <a:t>Dynamic data update: </a:t>
            </a:r>
            <a:r>
              <a:rPr lang="en-US" dirty="0" smtClean="0"/>
              <a:t> We </a:t>
            </a:r>
            <a:r>
              <a:rPr lang="en-US" dirty="0"/>
              <a:t>use newer data </a:t>
            </a:r>
            <a:r>
              <a:rPr lang="en-US" dirty="0" smtClean="0"/>
              <a:t>instances, </a:t>
            </a:r>
          </a:p>
          <a:p>
            <a:pPr lvl="1"/>
            <a:r>
              <a:rPr lang="en-US" dirty="0" smtClean="0"/>
              <a:t>To update our learning model adaptively</a:t>
            </a:r>
          </a:p>
          <a:p>
            <a:pPr lvl="1"/>
            <a:r>
              <a:rPr lang="en-US" dirty="0" smtClean="0"/>
              <a:t>To enhance the model by discovering newer features</a:t>
            </a:r>
          </a:p>
          <a:p>
            <a:pPr lvl="1"/>
            <a:endParaRPr lang="en-US" dirty="0" smtClean="0"/>
          </a:p>
          <a:p>
            <a:pPr lvl="1"/>
            <a:endParaRPr lang="en-US" dirty="0"/>
          </a:p>
        </p:txBody>
      </p:sp>
    </p:spTree>
    <p:extLst>
      <p:ext uri="{BB962C8B-B14F-4D97-AF65-F5344CB8AC3E}">
        <p14:creationId xmlns:p14="http://schemas.microsoft.com/office/powerpoint/2010/main" val="678247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shortcomings of current Machine learning-based approaches</a:t>
            </a:r>
            <a:endParaRPr lang="en-US" dirty="0"/>
          </a:p>
        </p:txBody>
      </p:sp>
      <p:sp>
        <p:nvSpPr>
          <p:cNvPr id="3" name="Content Placeholder 2"/>
          <p:cNvSpPr>
            <a:spLocks noGrp="1"/>
          </p:cNvSpPr>
          <p:nvPr>
            <p:ph idx="1"/>
          </p:nvPr>
        </p:nvSpPr>
        <p:spPr/>
        <p:txBody>
          <a:bodyPr/>
          <a:lstStyle/>
          <a:p>
            <a:r>
              <a:rPr lang="en-US" dirty="0" smtClean="0"/>
              <a:t> Solutions are not incrementally updatable </a:t>
            </a:r>
            <a:endParaRPr lang="en-US" dirty="0"/>
          </a:p>
          <a:p>
            <a:pPr lvl="1"/>
            <a:r>
              <a:rPr lang="en-US" dirty="0"/>
              <a:t>The dataset becomes out-of-dated rapidly and there is no updated dataset of phishing websites</a:t>
            </a:r>
          </a:p>
          <a:p>
            <a:pPr lvl="1"/>
            <a:r>
              <a:rPr lang="en-US" dirty="0"/>
              <a:t>Creating datasets and keeping them updated is a time-consuming process while without it, it is almost impossible to use machine learning algorithms</a:t>
            </a:r>
          </a:p>
          <a:p>
            <a:r>
              <a:rPr lang="en-US" dirty="0"/>
              <a:t>T</a:t>
            </a:r>
            <a:r>
              <a:rPr lang="en-US" dirty="0" smtClean="0"/>
              <a:t>he </a:t>
            </a:r>
            <a:r>
              <a:rPr lang="en-US" dirty="0"/>
              <a:t>feature set </a:t>
            </a:r>
            <a:r>
              <a:rPr lang="en-US" dirty="0" smtClean="0"/>
              <a:t>is </a:t>
            </a:r>
            <a:r>
              <a:rPr lang="en-US" dirty="0"/>
              <a:t>very limited and do not </a:t>
            </a:r>
            <a:r>
              <a:rPr lang="en-US" dirty="0" smtClean="0"/>
              <a:t>include </a:t>
            </a:r>
            <a:r>
              <a:rPr lang="en-US" dirty="0"/>
              <a:t>a wide range of features</a:t>
            </a:r>
          </a:p>
          <a:p>
            <a:pPr lvl="1"/>
            <a:r>
              <a:rPr lang="en-US" dirty="0" smtClean="0"/>
              <a:t>Phishing website keep exhibiting newer attack patterns</a:t>
            </a:r>
          </a:p>
          <a:p>
            <a:r>
              <a:rPr lang="en-US" dirty="0" smtClean="0"/>
              <a:t>Rapid advances in machine learning area have not been explored for this problem</a:t>
            </a:r>
            <a:endParaRPr lang="en-US" dirty="0"/>
          </a:p>
          <a:p>
            <a:endParaRPr lang="en-US" dirty="0"/>
          </a:p>
          <a:p>
            <a:pPr lvl="1"/>
            <a:endParaRPr lang="en-US" dirty="0"/>
          </a:p>
        </p:txBody>
      </p:sp>
    </p:spTree>
    <p:extLst>
      <p:ext uri="{BB962C8B-B14F-4D97-AF65-F5344CB8AC3E}">
        <p14:creationId xmlns:p14="http://schemas.microsoft.com/office/powerpoint/2010/main" val="1031328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details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Initial labeled dataset:</a:t>
            </a:r>
          </a:p>
          <a:p>
            <a:pPr lvl="1"/>
            <a:r>
              <a:rPr lang="en-US" dirty="0" smtClean="0"/>
              <a:t>Scanned </a:t>
            </a:r>
            <a:r>
              <a:rPr lang="en-US" dirty="0"/>
              <a:t>the top 6000 sites in the Alexa database : Assumed as clean</a:t>
            </a:r>
          </a:p>
          <a:p>
            <a:pPr lvl="1"/>
            <a:r>
              <a:rPr lang="en-US" dirty="0"/>
              <a:t>6000 online phishing sites from </a:t>
            </a:r>
            <a:r>
              <a:rPr lang="en-US" dirty="0" err="1"/>
              <a:t>phishtank.com</a:t>
            </a:r>
            <a:r>
              <a:rPr lang="en-US" dirty="0"/>
              <a:t>: Assumed as </a:t>
            </a:r>
            <a:r>
              <a:rPr lang="en-US" dirty="0" smtClean="0"/>
              <a:t>Phishing</a:t>
            </a:r>
            <a:endParaRPr lang="fa-IR" dirty="0" smtClean="0"/>
          </a:p>
          <a:p>
            <a:r>
              <a:rPr lang="en-US" dirty="0"/>
              <a:t>Implemented Features: We have categorized features as follows</a:t>
            </a:r>
          </a:p>
          <a:p>
            <a:pPr lvl="1"/>
            <a:r>
              <a:rPr lang="en-US" dirty="0"/>
              <a:t>URL </a:t>
            </a:r>
            <a:r>
              <a:rPr lang="en-US" dirty="0" smtClean="0"/>
              <a:t>Based</a:t>
            </a:r>
            <a:r>
              <a:rPr lang="fa-IR" dirty="0" smtClean="0"/>
              <a:t> </a:t>
            </a:r>
            <a:r>
              <a:rPr lang="en-US" dirty="0" smtClean="0"/>
              <a:t>(has at symbol, has double slash, </a:t>
            </a:r>
            <a:r>
              <a:rPr lang="mr-IN" dirty="0" smtClean="0"/>
              <a:t>…</a:t>
            </a:r>
            <a:r>
              <a:rPr lang="en-US" dirty="0" smtClean="0"/>
              <a:t>)</a:t>
            </a:r>
            <a:endParaRPr lang="en-US" dirty="0"/>
          </a:p>
          <a:p>
            <a:pPr lvl="1"/>
            <a:r>
              <a:rPr lang="en-US" dirty="0"/>
              <a:t>DNS </a:t>
            </a:r>
            <a:r>
              <a:rPr lang="en-US" dirty="0" smtClean="0"/>
              <a:t>Based (age of domain, </a:t>
            </a:r>
            <a:r>
              <a:rPr lang="mr-IN" dirty="0" smtClean="0"/>
              <a:t>…</a:t>
            </a:r>
            <a:r>
              <a:rPr lang="en-US" dirty="0" smtClean="0"/>
              <a:t>)</a:t>
            </a:r>
            <a:endParaRPr lang="en-US" dirty="0"/>
          </a:p>
          <a:p>
            <a:pPr lvl="1"/>
            <a:r>
              <a:rPr lang="en-US" dirty="0"/>
              <a:t>External </a:t>
            </a:r>
            <a:r>
              <a:rPr lang="en-US" dirty="0" smtClean="0"/>
              <a:t>Statistics (Indexed in Google, </a:t>
            </a:r>
            <a:r>
              <a:rPr lang="mr-IN" dirty="0" smtClean="0"/>
              <a:t>…</a:t>
            </a:r>
            <a:r>
              <a:rPr lang="en-US" dirty="0" smtClean="0"/>
              <a:t> )</a:t>
            </a:r>
            <a:endParaRPr lang="en-US" dirty="0"/>
          </a:p>
          <a:p>
            <a:pPr lvl="1"/>
            <a:r>
              <a:rPr lang="en-US" dirty="0"/>
              <a:t>HTML </a:t>
            </a:r>
            <a:r>
              <a:rPr lang="en-US" dirty="0" smtClean="0"/>
              <a:t>Based ( rate of external links, </a:t>
            </a:r>
            <a:r>
              <a:rPr lang="mr-IN" dirty="0" smtClean="0"/>
              <a:t>…</a:t>
            </a:r>
            <a:r>
              <a:rPr lang="en-US" dirty="0" smtClean="0"/>
              <a:t>)</a:t>
            </a:r>
            <a:endParaRPr lang="en-US" dirty="0"/>
          </a:p>
          <a:p>
            <a:pPr lvl="1"/>
            <a:r>
              <a:rPr lang="en-US" dirty="0" smtClean="0"/>
              <a:t>Context-Based </a:t>
            </a:r>
            <a:r>
              <a:rPr lang="en-US" dirty="0"/>
              <a:t>features: Using TF-IDF to find most important words in the webpage</a:t>
            </a:r>
          </a:p>
          <a:p>
            <a:pPr lvl="1"/>
            <a:r>
              <a:rPr lang="en-US" dirty="0"/>
              <a:t>Social-Networks </a:t>
            </a:r>
            <a:r>
              <a:rPr lang="en-US" dirty="0" smtClean="0"/>
              <a:t>features (persistence</a:t>
            </a:r>
            <a:r>
              <a:rPr lang="en-US" dirty="0"/>
              <a:t> of webpages in the </a:t>
            </a:r>
            <a:r>
              <a:rPr lang="en-US" dirty="0" err="1" smtClean="0"/>
              <a:t>GooglePlus</a:t>
            </a:r>
            <a:r>
              <a:rPr lang="en-US" dirty="0" smtClean="0"/>
              <a:t>, </a:t>
            </a:r>
            <a:r>
              <a:rPr lang="mr-IN" dirty="0" smtClean="0"/>
              <a:t>…</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563551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Classifiers</a:t>
            </a:r>
          </a:p>
        </p:txBody>
      </p:sp>
      <p:sp>
        <p:nvSpPr>
          <p:cNvPr id="3" name="Content Placeholder 2"/>
          <p:cNvSpPr>
            <a:spLocks noGrp="1"/>
          </p:cNvSpPr>
          <p:nvPr>
            <p:ph idx="1"/>
          </p:nvPr>
        </p:nvSpPr>
        <p:spPr/>
        <p:txBody>
          <a:bodyPr>
            <a:normAutofit/>
          </a:bodyPr>
          <a:lstStyle/>
          <a:p>
            <a:r>
              <a:rPr lang="en-US"/>
              <a:t>Implemented Classifiers</a:t>
            </a:r>
          </a:p>
          <a:p>
            <a:pPr lvl="1"/>
            <a:r>
              <a:rPr lang="en-US" err="1"/>
              <a:t>TensorFlow</a:t>
            </a:r>
            <a:r>
              <a:rPr lang="en-US"/>
              <a:t> using the </a:t>
            </a:r>
            <a:r>
              <a:rPr lang="en-US" err="1"/>
              <a:t>Tfcontrib</a:t>
            </a:r>
            <a:r>
              <a:rPr lang="en-US"/>
              <a:t> Learn library</a:t>
            </a:r>
          </a:p>
          <a:p>
            <a:pPr lvl="1"/>
            <a:r>
              <a:rPr lang="en-US"/>
              <a:t>SVM with </a:t>
            </a:r>
            <a:r>
              <a:rPr lang="en-US" err="1"/>
              <a:t>Scikit</a:t>
            </a:r>
            <a:r>
              <a:rPr lang="en-US"/>
              <a:t>-Learn library</a:t>
            </a:r>
          </a:p>
          <a:p>
            <a:r>
              <a:rPr lang="en-US"/>
              <a:t>Experiments:</a:t>
            </a:r>
          </a:p>
          <a:p>
            <a:pPr lvl="1"/>
            <a:r>
              <a:rPr lang="en-US"/>
              <a:t>Train and test classifiers against the data collected by the Fresh-Phish framework</a:t>
            </a:r>
          </a:p>
          <a:p>
            <a:pPr lvl="1"/>
            <a:r>
              <a:rPr lang="en-US"/>
              <a:t>Randomly selected 80% of Fresh-Phish dataset for training and reserved 20% for testing.</a:t>
            </a:r>
          </a:p>
          <a:p>
            <a:pPr lvl="1"/>
            <a:r>
              <a:rPr lang="en-US"/>
              <a:t>Ran this experiment 10 times and used average as the final results.</a:t>
            </a:r>
            <a:endParaRPr/>
          </a:p>
          <a:p>
            <a:endParaRPr lang="en-US"/>
          </a:p>
        </p:txBody>
      </p:sp>
    </p:spTree>
    <p:extLst>
      <p:ext uri="{BB962C8B-B14F-4D97-AF65-F5344CB8AC3E}">
        <p14:creationId xmlns:p14="http://schemas.microsoft.com/office/powerpoint/2010/main" val="3861748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000000"/>
                </a:solidFill>
                <a:latin typeface="Gill Sans MT"/>
              </a:rPr>
              <a:t>AUC and Selected Features</a:t>
            </a:r>
          </a:p>
        </p:txBody>
      </p:sp>
      <p:pic>
        <p:nvPicPr>
          <p:cNvPr id="6" name="Picture 6" descr="1.png"/>
          <p:cNvPicPr>
            <a:picLocks noChangeAspect="1"/>
          </p:cNvPicPr>
          <p:nvPr/>
        </p:nvPicPr>
        <p:blipFill>
          <a:blip r:embed="rId3"/>
          <a:stretch>
            <a:fillRect/>
          </a:stretch>
        </p:blipFill>
        <p:spPr>
          <a:xfrm>
            <a:off x="6097588" y="1485900"/>
            <a:ext cx="5881701" cy="440129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106" y="1485900"/>
            <a:ext cx="5848482" cy="4386362"/>
          </a:xfrm>
          <a:prstGeom prst="rect">
            <a:avLst/>
          </a:prstGeom>
        </p:spPr>
      </p:pic>
    </p:spTree>
    <p:extLst>
      <p:ext uri="{BB962C8B-B14F-4D97-AF65-F5344CB8AC3E}">
        <p14:creationId xmlns:p14="http://schemas.microsoft.com/office/powerpoint/2010/main" val="197687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79F94A-85CB-4492-8D30-61432B3FEF36}"/>
              </a:ext>
            </a:extLst>
          </p:cNvPr>
          <p:cNvSpPr>
            <a:spLocks noGrp="1"/>
          </p:cNvSpPr>
          <p:nvPr>
            <p:ph type="title"/>
          </p:nvPr>
        </p:nvSpPr>
        <p:spPr/>
        <p:txBody>
          <a:bodyPr/>
          <a:lstStyle/>
          <a:p>
            <a:r>
              <a:rPr lang="en-US" dirty="0"/>
              <a:t>Future </a:t>
            </a:r>
            <a:r>
              <a:rPr lang="en-US" dirty="0" smtClean="0"/>
              <a:t>Work</a:t>
            </a:r>
            <a:endParaRPr lang="en-US" dirty="0"/>
          </a:p>
        </p:txBody>
      </p:sp>
      <p:sp>
        <p:nvSpPr>
          <p:cNvPr id="3" name="Content Placeholder 2">
            <a:extLst>
              <a:ext uri="{FF2B5EF4-FFF2-40B4-BE49-F238E27FC236}">
                <a16:creationId xmlns="" xmlns:a16="http://schemas.microsoft.com/office/drawing/2014/main" id="{B3D968DC-1CDB-4ED3-9B27-4D7FB718F4D8}"/>
              </a:ext>
            </a:extLst>
          </p:cNvPr>
          <p:cNvSpPr>
            <a:spLocks noGrp="1"/>
          </p:cNvSpPr>
          <p:nvPr>
            <p:ph type="body" idx="1"/>
          </p:nvPr>
        </p:nvSpPr>
        <p:spPr/>
        <p:txBody>
          <a:bodyPr vert="horz" lIns="91440" tIns="91440" rIns="91440" bIns="45720" rtlCol="0" anchor="t">
            <a:normAutofit/>
          </a:bodyPr>
          <a:lstStyle/>
          <a:p>
            <a:endParaRPr lang="en-US"/>
          </a:p>
        </p:txBody>
      </p:sp>
    </p:spTree>
    <p:extLst>
      <p:ext uri="{BB962C8B-B14F-4D97-AF65-F5344CB8AC3E}">
        <p14:creationId xmlns:p14="http://schemas.microsoft.com/office/powerpoint/2010/main" val="3814208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F11653-72CE-4231-AE4E-F846491854E1}"/>
              </a:ext>
            </a:extLst>
          </p:cNvPr>
          <p:cNvSpPr>
            <a:spLocks noGrp="1"/>
          </p:cNvSpPr>
          <p:nvPr>
            <p:ph type="title"/>
          </p:nvPr>
        </p:nvSpPr>
        <p:spPr/>
        <p:txBody>
          <a:bodyPr/>
          <a:lstStyle/>
          <a:p>
            <a:r>
              <a:rPr lang="en-US" dirty="0"/>
              <a:t>INCREMENTAL UPDATES</a:t>
            </a:r>
          </a:p>
        </p:txBody>
      </p:sp>
      <p:sp>
        <p:nvSpPr>
          <p:cNvPr id="3" name="Text Placeholder 2">
            <a:extLst>
              <a:ext uri="{FF2B5EF4-FFF2-40B4-BE49-F238E27FC236}">
                <a16:creationId xmlns="" xmlns:a16="http://schemas.microsoft.com/office/drawing/2014/main" id="{7ACA2A38-9DC5-4913-BF1A-E7E4B600EE97}"/>
              </a:ext>
            </a:extLst>
          </p:cNvPr>
          <p:cNvSpPr>
            <a:spLocks noGrp="1"/>
          </p:cNvSpPr>
          <p:nvPr>
            <p:ph idx="1"/>
          </p:nvPr>
        </p:nvSpPr>
        <p:spPr/>
        <p:txBody>
          <a:bodyPr>
            <a:normAutofit fontScale="92500"/>
          </a:bodyPr>
          <a:lstStyle/>
          <a:p>
            <a:pPr lvl="0"/>
            <a:r>
              <a:rPr lang="en-US" dirty="0"/>
              <a:t>The attack surface in the web space is constantly increasing and the proliferation of new social networking sites and e-commerce sites has made it easy for attackers</a:t>
            </a:r>
          </a:p>
          <a:p>
            <a:pPr lvl="0"/>
            <a:r>
              <a:rPr lang="en-US" dirty="0"/>
              <a:t>Effective solutions should be constantly tunable according to such changes in the web space</a:t>
            </a:r>
          </a:p>
          <a:p>
            <a:pPr lvl="0"/>
            <a:r>
              <a:rPr lang="en-US" b="1" dirty="0"/>
              <a:t>Challenge</a:t>
            </a:r>
            <a:r>
              <a:rPr lang="en-US" dirty="0"/>
              <a:t>: Keeping track of newer attack vectors in such a dynamic and vast area is really challenging</a:t>
            </a:r>
          </a:p>
          <a:p>
            <a:pPr lvl="0"/>
            <a:r>
              <a:rPr lang="en-US" b="1" dirty="0"/>
              <a:t>Solution Direction</a:t>
            </a:r>
            <a:r>
              <a:rPr lang="en-US" dirty="0"/>
              <a:t>: We are looking at distributed data gathering models as a means to collect and update existing data corpus. One possible implementation is to use </a:t>
            </a:r>
            <a:r>
              <a:rPr lang="en-US" dirty="0" smtClean="0"/>
              <a:t>crowd-sourcing </a:t>
            </a:r>
            <a:r>
              <a:rPr lang="en-US" dirty="0"/>
              <a:t>to gather information on possible phishing websites.</a:t>
            </a:r>
          </a:p>
        </p:txBody>
      </p:sp>
    </p:spTree>
    <p:extLst>
      <p:ext uri="{BB962C8B-B14F-4D97-AF65-F5344CB8AC3E}">
        <p14:creationId xmlns:p14="http://schemas.microsoft.com/office/powerpoint/2010/main" val="3230298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USABLE SOLUTIONS –HCI Friendly Solutions</a:t>
            </a:r>
          </a:p>
        </p:txBody>
      </p:sp>
      <p:sp>
        <p:nvSpPr>
          <p:cNvPr id="3" name="Content Placeholder 2"/>
          <p:cNvSpPr>
            <a:spLocks noGrp="1"/>
          </p:cNvSpPr>
          <p:nvPr>
            <p:ph idx="1"/>
          </p:nvPr>
        </p:nvSpPr>
        <p:spPr/>
        <p:txBody>
          <a:bodyPr>
            <a:normAutofit fontScale="85000" lnSpcReduction="10000"/>
          </a:bodyPr>
          <a:lstStyle/>
          <a:p>
            <a:pPr lvl="0"/>
            <a:r>
              <a:rPr lang="en-US" dirty="0"/>
              <a:t>We are looking at solutions that can be deployed on mobile phones and therefore, usability is a critical aspect</a:t>
            </a:r>
          </a:p>
          <a:p>
            <a:pPr lvl="0"/>
            <a:r>
              <a:rPr lang="en-US" dirty="0"/>
              <a:t>Prepare web-services to generate results for other researchers or users</a:t>
            </a:r>
          </a:p>
          <a:p>
            <a:pPr lvl="0"/>
            <a:r>
              <a:rPr lang="en-US" b="1" dirty="0"/>
              <a:t>Challenges: </a:t>
            </a:r>
            <a:r>
              <a:rPr lang="en-US" dirty="0"/>
              <a:t>existing techniques were designed for desktop environment and hence, computationally intensive</a:t>
            </a:r>
          </a:p>
          <a:p>
            <a:pPr lvl="0"/>
            <a:r>
              <a:rPr lang="en-US" b="1" dirty="0"/>
              <a:t>Possible Solution Approaches</a:t>
            </a:r>
            <a:endParaRPr lang="en-US" dirty="0"/>
          </a:p>
          <a:p>
            <a:pPr lvl="1"/>
            <a:r>
              <a:rPr lang="en-US" dirty="0" smtClean="0"/>
              <a:t>Using </a:t>
            </a:r>
            <a:r>
              <a:rPr lang="en-US" dirty="0"/>
              <a:t>newer machine learning models or developing a classifier model suitable for mobile phones. At present we are using machine learning approach. Rapid advances in machine learning are making this a promising area. </a:t>
            </a:r>
            <a:endParaRPr lang="en-US" dirty="0" smtClean="0"/>
          </a:p>
          <a:p>
            <a:pPr lvl="1"/>
            <a:r>
              <a:rPr lang="en-US" dirty="0" smtClean="0"/>
              <a:t>A </a:t>
            </a:r>
            <a:r>
              <a:rPr lang="en-US" dirty="0"/>
              <a:t>hybrid model where certain parts of computation can be offloaded to cloud. Some components of the solution can be run on the cloud and reduce the computational overhead on the end </a:t>
            </a:r>
            <a:r>
              <a:rPr lang="en-US" dirty="0" smtClean="0"/>
              <a:t>users</a:t>
            </a:r>
            <a:r>
              <a:rPr lang="en-US" dirty="0"/>
              <a:t>.</a:t>
            </a:r>
          </a:p>
        </p:txBody>
      </p:sp>
    </p:spTree>
    <p:extLst>
      <p:ext uri="{BB962C8B-B14F-4D97-AF65-F5344CB8AC3E}">
        <p14:creationId xmlns:p14="http://schemas.microsoft.com/office/powerpoint/2010/main" val="2917720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C9CECE-2932-4B2F-A185-A9A089240B61}"/>
              </a:ext>
            </a:extLst>
          </p:cNvPr>
          <p:cNvSpPr>
            <a:spLocks noGrp="1"/>
          </p:cNvSpPr>
          <p:nvPr>
            <p:ph type="title"/>
          </p:nvPr>
        </p:nvSpPr>
        <p:spPr/>
        <p:txBody>
          <a:bodyPr/>
          <a:lstStyle/>
          <a:p>
            <a:r>
              <a:rPr lang="en-US" dirty="0"/>
              <a:t>TRACKING ATTACKER STRATEGIES</a:t>
            </a:r>
          </a:p>
        </p:txBody>
      </p:sp>
      <p:sp>
        <p:nvSpPr>
          <p:cNvPr id="3" name="Content Placeholder 2">
            <a:extLst>
              <a:ext uri="{FF2B5EF4-FFF2-40B4-BE49-F238E27FC236}">
                <a16:creationId xmlns="" xmlns:a16="http://schemas.microsoft.com/office/drawing/2014/main" id="{E6F47195-5E16-4492-9BFB-74A60F26DF8E}"/>
              </a:ext>
            </a:extLst>
          </p:cNvPr>
          <p:cNvSpPr>
            <a:spLocks noGrp="1"/>
          </p:cNvSpPr>
          <p:nvPr>
            <p:ph idx="1"/>
          </p:nvPr>
        </p:nvSpPr>
        <p:spPr/>
        <p:txBody>
          <a:bodyPr>
            <a:normAutofit fontScale="85000" lnSpcReduction="20000"/>
          </a:bodyPr>
          <a:lstStyle/>
          <a:p>
            <a:pPr lvl="0"/>
            <a:r>
              <a:rPr lang="en-US" dirty="0" smtClean="0"/>
              <a:t>Attackers </a:t>
            </a:r>
            <a:r>
              <a:rPr lang="en-US" dirty="0"/>
              <a:t>are deploying newer approaches to design phishing websites and newer social networking sites are increasing the targets for the attackers. </a:t>
            </a:r>
          </a:p>
          <a:p>
            <a:pPr lvl="0"/>
            <a:r>
              <a:rPr lang="en-US" dirty="0"/>
              <a:t>The gap between a new technique being employed by the attackers and the time that the defenses are updated is vital and the users are at the high risk within this gap.</a:t>
            </a:r>
          </a:p>
          <a:p>
            <a:pPr lvl="0"/>
            <a:r>
              <a:rPr lang="en-US" dirty="0"/>
              <a:t>With incremental updating of available dataset periodically, we can keep track of changes in the dataset during the time. Comparing different datasets over time helps us to find out how the attackers change their techniques</a:t>
            </a:r>
          </a:p>
          <a:p>
            <a:pPr lvl="0"/>
            <a:r>
              <a:rPr lang="en-US" b="1" dirty="0"/>
              <a:t>Challenges</a:t>
            </a:r>
            <a:r>
              <a:rPr lang="en-US" dirty="0"/>
              <a:t>: How to quantify an attacker strategy? How we can compare two dataset and determine the patterns in the strategies?</a:t>
            </a:r>
          </a:p>
          <a:p>
            <a:r>
              <a:rPr lang="en-US" b="1" dirty="0"/>
              <a:t>Proposed solution: </a:t>
            </a:r>
            <a:r>
              <a:rPr lang="en-US" dirty="0"/>
              <a:t>Using Time-Series analysis coupled with probability density functions of various attack parameters seems a promising approach </a:t>
            </a:r>
          </a:p>
        </p:txBody>
      </p:sp>
    </p:spTree>
    <p:extLst>
      <p:ext uri="{BB962C8B-B14F-4D97-AF65-F5344CB8AC3E}">
        <p14:creationId xmlns:p14="http://schemas.microsoft.com/office/powerpoint/2010/main" val="2375136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Phishing: Formal definition</a:t>
            </a:r>
          </a:p>
        </p:txBody>
      </p:sp>
      <p:sp>
        <p:nvSpPr>
          <p:cNvPr id="3" name="Content Placeholder 2"/>
          <p:cNvSpPr>
            <a:spLocks noGrp="1"/>
          </p:cNvSpPr>
          <p:nvPr>
            <p:ph idx="1"/>
          </p:nvPr>
        </p:nvSpPr>
        <p:spPr/>
        <p:txBody>
          <a:bodyPr>
            <a:normAutofit/>
          </a:bodyPr>
          <a:lstStyle/>
          <a:p>
            <a:r>
              <a:rPr lang="en-US" dirty="0"/>
              <a:t>"The attempt to obtain sensitive information such as usernames, passwords, and credit card details, often for malicious reasons, by </a:t>
            </a:r>
            <a:r>
              <a:rPr lang="en-US" b="1" i="1" dirty="0"/>
              <a:t>masquerading as a trustworthy entity</a:t>
            </a:r>
            <a:r>
              <a:rPr lang="en-US" dirty="0"/>
              <a:t> in an electronic communication</a:t>
            </a:r>
            <a:r>
              <a:rPr lang="en-US" dirty="0" smtClean="0"/>
              <a:t>" [1]</a:t>
            </a:r>
            <a:endParaRPr lang="en-US" dirty="0"/>
          </a:p>
          <a:p>
            <a:r>
              <a:rPr lang="en-US" dirty="0"/>
              <a:t>A problem that is as old as the Internet itself.</a:t>
            </a:r>
          </a:p>
          <a:p>
            <a:r>
              <a:rPr lang="en-US" dirty="0"/>
              <a:t>Often this type of attack arrives in the form of an email</a:t>
            </a:r>
          </a:p>
        </p:txBody>
      </p:sp>
      <p:pic>
        <p:nvPicPr>
          <p:cNvPr id="4" name="Picture 3" descr="antiphising_3.png"/>
          <p:cNvPicPr>
            <a:picLocks noChangeAspect="1"/>
          </p:cNvPicPr>
          <p:nvPr/>
        </p:nvPicPr>
        <p:blipFill>
          <a:blip r:embed="rId3"/>
          <a:stretch>
            <a:fillRect/>
          </a:stretch>
        </p:blipFill>
        <p:spPr>
          <a:xfrm>
            <a:off x="8011806" y="3048000"/>
            <a:ext cx="3468418" cy="2092748"/>
          </a:xfrm>
          <a:prstGeom prst="rect">
            <a:avLst/>
          </a:prstGeom>
        </p:spPr>
      </p:pic>
      <p:sp>
        <p:nvSpPr>
          <p:cNvPr id="5" name="TextBox 4"/>
          <p:cNvSpPr txBox="1"/>
          <p:nvPr>
            <p:extLst/>
          </p:nvPr>
        </p:nvSpPr>
        <p:spPr>
          <a:xfrm>
            <a:off x="1450975" y="5734050"/>
            <a:ext cx="8004886" cy="261938"/>
          </a:xfrm>
          <a:prstGeom prst="rect">
            <a:avLst/>
          </a:prstGeom>
          <a:noFill/>
        </p:spPr>
        <p:txBody>
          <a:bodyPr rtlCol="0" anchor="t">
            <a:spAutoFit/>
          </a:bodyPr>
          <a:lstStyle/>
          <a:p>
            <a:r>
              <a:rPr lang="en-US" sz="1100">
                <a:solidFill>
                  <a:srgbClr val="000000"/>
                </a:solidFill>
              </a:rPr>
              <a:t>[1] Wikipedia, “Phishing — Wikipedia, the free encyclopedia,” 2016. [Online; accessed 21-October-2016].</a:t>
            </a:r>
            <a:endParaRPr lang="en-US" sz="1050">
              <a:solidFill>
                <a:srgbClr val="000000"/>
              </a:solidFill>
              <a:latin typeface="Gill Sans MT"/>
            </a:endParaRPr>
          </a:p>
        </p:txBody>
      </p:sp>
      <p:sp>
        <p:nvSpPr>
          <p:cNvPr id="6" name="TextBox 1"/>
          <p:cNvSpPr txBox="1"/>
          <p:nvPr/>
        </p:nvSpPr>
        <p:spPr>
          <a:xfrm>
            <a:off x="8133053" y="5086350"/>
            <a:ext cx="3835919" cy="261938"/>
          </a:xfrm>
          <a:prstGeom prst="rect">
            <a:avLst/>
          </a:prstGeom>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100"/>
              <a:t>Image: https://www.businessasap.com</a:t>
            </a:r>
          </a:p>
        </p:txBody>
      </p:sp>
    </p:spTree>
    <p:extLst>
      <p:ext uri="{BB962C8B-B14F-4D97-AF65-F5344CB8AC3E}">
        <p14:creationId xmlns:p14="http://schemas.microsoft.com/office/powerpoint/2010/main" val="34400740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C9CECE-2932-4B2F-A185-A9A089240B61}"/>
              </a:ext>
            </a:extLst>
          </p:cNvPr>
          <p:cNvSpPr>
            <a:spLocks noGrp="1"/>
          </p:cNvSpPr>
          <p:nvPr>
            <p:ph type="title"/>
          </p:nvPr>
        </p:nvSpPr>
        <p:spPr/>
        <p:txBody>
          <a:bodyPr/>
          <a:lstStyle/>
          <a:p>
            <a:r>
              <a:rPr lang="en-US" dirty="0"/>
              <a:t>DEVELOPING MORE ACCURATE MODELS OF PHISHING WEBSITES</a:t>
            </a:r>
          </a:p>
        </p:txBody>
      </p:sp>
      <p:sp>
        <p:nvSpPr>
          <p:cNvPr id="3" name="Content Placeholder 2">
            <a:extLst>
              <a:ext uri="{FF2B5EF4-FFF2-40B4-BE49-F238E27FC236}">
                <a16:creationId xmlns="" xmlns:a16="http://schemas.microsoft.com/office/drawing/2014/main" id="{E6F47195-5E16-4492-9BFB-74A60F26DF8E}"/>
              </a:ext>
            </a:extLst>
          </p:cNvPr>
          <p:cNvSpPr>
            <a:spLocks noGrp="1"/>
          </p:cNvSpPr>
          <p:nvPr>
            <p:ph idx="1"/>
          </p:nvPr>
        </p:nvSpPr>
        <p:spPr/>
        <p:txBody>
          <a:bodyPr/>
          <a:lstStyle/>
          <a:p>
            <a:pPr lvl="0"/>
            <a:r>
              <a:rPr lang="en-US" dirty="0" smtClean="0"/>
              <a:t>The </a:t>
            </a:r>
            <a:r>
              <a:rPr lang="en-US" dirty="0"/>
              <a:t>implemented features are a set of reasonable and basic features for the phishing website </a:t>
            </a:r>
          </a:p>
          <a:p>
            <a:pPr lvl="0"/>
            <a:r>
              <a:rPr lang="en-US" dirty="0"/>
              <a:t>Implementing more sophisticated features will improve the efficacy of the framework.</a:t>
            </a:r>
          </a:p>
          <a:p>
            <a:pPr lvl="0"/>
            <a:r>
              <a:rPr lang="en-US" b="1" dirty="0"/>
              <a:t>Challenges: </a:t>
            </a:r>
            <a:r>
              <a:rPr lang="en-US" dirty="0"/>
              <a:t>Finding best and </a:t>
            </a:r>
            <a:r>
              <a:rPr lang="en-US" dirty="0" smtClean="0"/>
              <a:t>most </a:t>
            </a:r>
            <a:r>
              <a:rPr lang="en-US" dirty="0"/>
              <a:t>cost effective subset of features</a:t>
            </a:r>
          </a:p>
          <a:p>
            <a:pPr lvl="0"/>
            <a:r>
              <a:rPr lang="en-US" b="1" dirty="0"/>
              <a:t>Proposed Solution:</a:t>
            </a:r>
            <a:r>
              <a:rPr lang="en-US" dirty="0"/>
              <a:t> Using PCA and feature selection and elimination</a:t>
            </a:r>
          </a:p>
        </p:txBody>
      </p:sp>
    </p:spTree>
    <p:extLst>
      <p:ext uri="{BB962C8B-B14F-4D97-AF65-F5344CB8AC3E}">
        <p14:creationId xmlns:p14="http://schemas.microsoft.com/office/powerpoint/2010/main" val="2920656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C9CECE-2932-4B2F-A185-A9A089240B61}"/>
              </a:ext>
            </a:extLst>
          </p:cNvPr>
          <p:cNvSpPr>
            <a:spLocks noGrp="1"/>
          </p:cNvSpPr>
          <p:nvPr>
            <p:ph type="title"/>
          </p:nvPr>
        </p:nvSpPr>
        <p:spPr/>
        <p:txBody>
          <a:bodyPr/>
          <a:lstStyle/>
          <a:p>
            <a:r>
              <a:rPr lang="en-US"/>
              <a:t>Finding Attacked Target</a:t>
            </a:r>
          </a:p>
        </p:txBody>
      </p:sp>
      <p:sp>
        <p:nvSpPr>
          <p:cNvPr id="3" name="Content Placeholder 2">
            <a:extLst>
              <a:ext uri="{FF2B5EF4-FFF2-40B4-BE49-F238E27FC236}">
                <a16:creationId xmlns="" xmlns:a16="http://schemas.microsoft.com/office/drawing/2014/main" id="{E6F47195-5E16-4492-9BFB-74A60F26DF8E}"/>
              </a:ext>
            </a:extLst>
          </p:cNvPr>
          <p:cNvSpPr>
            <a:spLocks noGrp="1"/>
          </p:cNvSpPr>
          <p:nvPr>
            <p:ph idx="1"/>
          </p:nvPr>
        </p:nvSpPr>
        <p:spPr/>
        <p:txBody>
          <a:bodyPr/>
          <a:lstStyle/>
          <a:p>
            <a:r>
              <a:rPr lang="en-US" dirty="0"/>
              <a:t>Each phishing </a:t>
            </a:r>
            <a:r>
              <a:rPr lang="en-US" dirty="0" smtClean="0"/>
              <a:t>website might </a:t>
            </a:r>
            <a:r>
              <a:rPr lang="en-US" dirty="0"/>
              <a:t>tries to attack one or more legitimate websites</a:t>
            </a:r>
          </a:p>
          <a:p>
            <a:r>
              <a:rPr lang="en-US" dirty="0"/>
              <a:t>We plan to add the ability to find attacked targets for each phishing website.</a:t>
            </a:r>
            <a:endParaRPr dirty="0"/>
          </a:p>
          <a:p>
            <a:r>
              <a:rPr lang="en-US" dirty="0"/>
              <a:t>Also, we want to categories the target website like: financial, email and etc. </a:t>
            </a:r>
          </a:p>
          <a:p>
            <a:r>
              <a:rPr lang="en-US" b="1" dirty="0"/>
              <a:t>Challenges: </a:t>
            </a:r>
            <a:r>
              <a:rPr lang="en-US" dirty="0"/>
              <a:t>it is difficult to create a labeled dataset with targeted websites because most of phishing repository just report webpages as a phishing and do not add the targeted website</a:t>
            </a:r>
          </a:p>
          <a:p>
            <a:endParaRPr lang="en-US" dirty="0"/>
          </a:p>
        </p:txBody>
      </p:sp>
    </p:spTree>
    <p:extLst>
      <p:ext uri="{BB962C8B-B14F-4D97-AF65-F5344CB8AC3E}">
        <p14:creationId xmlns:p14="http://schemas.microsoft.com/office/powerpoint/2010/main" val="2073394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C9CECE-2932-4B2F-A185-A9A089240B61}"/>
              </a:ext>
            </a:extLst>
          </p:cNvPr>
          <p:cNvSpPr>
            <a:spLocks noGrp="1"/>
          </p:cNvSpPr>
          <p:nvPr>
            <p:ph type="title"/>
          </p:nvPr>
        </p:nvSpPr>
        <p:spPr/>
        <p:txBody>
          <a:bodyPr/>
          <a:lstStyle/>
          <a:p>
            <a:r>
              <a:rPr lang="en-US" dirty="0"/>
              <a:t>EXPLOITING NEWER MACHING LEARNING ADVANCES</a:t>
            </a:r>
          </a:p>
        </p:txBody>
      </p:sp>
      <p:sp>
        <p:nvSpPr>
          <p:cNvPr id="3" name="Content Placeholder 2">
            <a:extLst>
              <a:ext uri="{FF2B5EF4-FFF2-40B4-BE49-F238E27FC236}">
                <a16:creationId xmlns="" xmlns:a16="http://schemas.microsoft.com/office/drawing/2014/main" id="{E6F47195-5E16-4492-9BFB-74A60F26DF8E}"/>
              </a:ext>
            </a:extLst>
          </p:cNvPr>
          <p:cNvSpPr>
            <a:spLocks noGrp="1"/>
          </p:cNvSpPr>
          <p:nvPr>
            <p:ph idx="1"/>
          </p:nvPr>
        </p:nvSpPr>
        <p:spPr/>
        <p:txBody>
          <a:bodyPr>
            <a:normAutofit/>
          </a:bodyPr>
          <a:lstStyle/>
          <a:p>
            <a:pPr lvl="0"/>
            <a:r>
              <a:rPr lang="en-US" dirty="0" smtClean="0"/>
              <a:t>The </a:t>
            </a:r>
            <a:r>
              <a:rPr lang="en-US" dirty="0"/>
              <a:t>SVM is one of the best ML classifiers in this field but we can add more classifiers and testify their accuracy and find the best one among different approach.</a:t>
            </a:r>
          </a:p>
          <a:p>
            <a:pPr lvl="0"/>
            <a:r>
              <a:rPr lang="en-US" dirty="0"/>
              <a:t>Adding Online classifiers to update trained classifiers with adding new instances</a:t>
            </a:r>
          </a:p>
          <a:p>
            <a:pPr lvl="0"/>
            <a:r>
              <a:rPr lang="en-US" b="1" dirty="0"/>
              <a:t>Challenges: </a:t>
            </a:r>
            <a:r>
              <a:rPr lang="en-US" dirty="0"/>
              <a:t>Implementing different algorithms takes time and need being expert in different approaches</a:t>
            </a:r>
          </a:p>
          <a:p>
            <a:pPr lvl="0"/>
            <a:r>
              <a:rPr lang="en-US" b="1" dirty="0"/>
              <a:t>Proposed Approach:</a:t>
            </a:r>
            <a:r>
              <a:rPr lang="en-US" dirty="0"/>
              <a:t> Retrofitting newer machine learning algorithms into existing feature sets for stronger detection accuracy</a:t>
            </a:r>
          </a:p>
        </p:txBody>
      </p:sp>
    </p:spTree>
    <p:extLst>
      <p:ext uri="{BB962C8B-B14F-4D97-AF65-F5344CB8AC3E}">
        <p14:creationId xmlns:p14="http://schemas.microsoft.com/office/powerpoint/2010/main" val="3560404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0">
                <a:schemeClr val="bg2">
                  <a:tint val="94000"/>
                  <a:satMod val="80000"/>
                  <a:lumMod val="106000"/>
                </a:schemeClr>
              </a:gs>
              <a:gs pos="100000">
                <a:schemeClr val="bg2">
                  <a:shade val="80000"/>
                </a:schemeClr>
              </a:gs>
            </a:gsLst>
            <a:path path="circle">
              <a:fillToRect l="43000" r="43000" b="100000"/>
            </a:path>
          </a:gradFill>
          <a:ln>
            <a:noFill/>
          </a:ln>
          <a:effectLst/>
        </p:spPr>
      </p:sp>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Content Placeholder 3" descr="question-and-answer.jpg"/>
          <p:cNvPicPr>
            <a:picLocks noGrp="1" noChangeAspect="1"/>
          </p:cNvPicPr>
          <p:nvPr>
            <p:ph idx="1"/>
          </p:nvPr>
        </p:nvPicPr>
        <p:blipFill rotWithShape="1">
          <a:blip r:embed="rId4"/>
          <a:srcRect t="11930" r="-1" b="3481"/>
          <a:stretch/>
        </p:blipFill>
        <p:spPr>
          <a:xfrm>
            <a:off x="20" y="10"/>
            <a:ext cx="12191675" cy="6857990"/>
          </a:xfrm>
          <a:prstGeom prst="rect">
            <a:avLst/>
          </a:prstGeom>
        </p:spPr>
      </p:pic>
      <p:sp>
        <p:nvSpPr>
          <p:cNvPr id="19" name="Rectangle 1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96785" y="4907589"/>
            <a:ext cx="8295215" cy="1452929"/>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1" name="Straight Connector 20"/>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509" y="5075836"/>
            <a:ext cx="6832499" cy="0"/>
          </a:xfrm>
          <a:prstGeom prst="line">
            <a:avLst/>
          </a:prstGeom>
          <a:ln>
            <a:solidFill>
              <a:srgbClr val="AE1B12"/>
            </a:solidFill>
          </a:ln>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4060512" y="5241371"/>
            <a:ext cx="6835556" cy="954556"/>
          </a:xfrm>
        </p:spPr>
        <p:txBody>
          <a:bodyPr vert="horz" lIns="91440" tIns="45720" rIns="91440" bIns="45720" rtlCol="0" anchor="t">
            <a:normAutofit/>
          </a:bodyPr>
          <a:lstStyle/>
          <a:p>
            <a:r>
              <a:rPr lang="en-US">
                <a:solidFill>
                  <a:srgbClr val="FFFFFE"/>
                </a:solidFill>
              </a:rPr>
              <a:t>Q &amp; A</a:t>
            </a:r>
            <a:endParaRPr lang="en-US">
              <a:solidFill>
                <a:srgbClr val="FFFFFE"/>
              </a:solidFill>
              <a:latin typeface="Gill Sans MT"/>
            </a:endParaRPr>
          </a:p>
        </p:txBody>
      </p:sp>
    </p:spTree>
    <p:extLst>
      <p:ext uri="{BB962C8B-B14F-4D97-AF65-F5344CB8AC3E}">
        <p14:creationId xmlns:p14="http://schemas.microsoft.com/office/powerpoint/2010/main" val="693149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gradFill rotWithShape="1">
            <a:gsLst>
              <a:gs pos="0">
                <a:schemeClr val="bg2">
                  <a:tint val="94000"/>
                  <a:satMod val="80000"/>
                  <a:lumMod val="106000"/>
                </a:schemeClr>
              </a:gs>
              <a:gs pos="100000">
                <a:schemeClr val="bg2">
                  <a:shade val="80000"/>
                </a:schemeClr>
              </a:gs>
            </a:gsLst>
            <a:path path="circle">
              <a:fillToRect l="43000" r="43000" b="100000"/>
            </a:path>
          </a:gradFill>
          <a:ln>
            <a:noFill/>
          </a:ln>
          <a:effectLst/>
        </p:spPr>
      </p:sp>
      <p:sp>
        <p:nvSpPr>
          <p:cNvPr id="11"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4" name="Picture 13" descr="1.png"/>
          <p:cNvPicPr>
            <a:picLocks noChangeAspect="1"/>
          </p:cNvPicPr>
          <p:nvPr/>
        </p:nvPicPr>
        <p:blipFill>
          <a:blip r:embed="rId4"/>
          <a:stretch>
            <a:fillRect/>
          </a:stretch>
        </p:blipFill>
        <p:spPr>
          <a:xfrm>
            <a:off x="164388" y="1044445"/>
            <a:ext cx="5669448" cy="3492652"/>
          </a:xfrm>
          <a:prstGeom prst="rect">
            <a:avLst/>
          </a:prstGeom>
        </p:spPr>
      </p:pic>
      <p:pic>
        <p:nvPicPr>
          <p:cNvPr id="16" name="Content Placeholder 3" descr="APWG-2016-4Q.png"/>
          <p:cNvPicPr>
            <a:picLocks noChangeAspect="1"/>
          </p:cNvPicPr>
          <p:nvPr/>
        </p:nvPicPr>
        <p:blipFill rotWithShape="1">
          <a:blip r:embed="rId5"/>
          <a:srcRect l="891" r="-1" b="-1"/>
          <a:stretch/>
        </p:blipFill>
        <p:spPr>
          <a:xfrm>
            <a:off x="6153014" y="1044445"/>
            <a:ext cx="5719807" cy="3492652"/>
          </a:xfrm>
          <a:prstGeom prst="rect">
            <a:avLst/>
          </a:prstGeom>
        </p:spPr>
      </p:pic>
      <p:sp>
        <p:nvSpPr>
          <p:cNvPr id="18" name="Content Placeholder 2"/>
          <p:cNvSpPr>
            <a:spLocks noGrp="1"/>
          </p:cNvSpPr>
          <p:nvPr>
            <p:ph idx="1"/>
            <p:extLst/>
          </p:nvPr>
        </p:nvSpPr>
        <p:spPr>
          <a:xfrm>
            <a:off x="656214" y="4537097"/>
            <a:ext cx="4539729" cy="688489"/>
          </a:xfrm>
        </p:spPr>
        <p:txBody>
          <a:bodyPr>
            <a:noAutofit/>
          </a:bodyPr>
          <a:lstStyle/>
          <a:p>
            <a:pPr marL="0" indent="0" algn="ctr">
              <a:buNone/>
            </a:pPr>
            <a:r>
              <a:rPr lang="en-US" dirty="0" smtClean="0"/>
              <a:t>APWG report</a:t>
            </a:r>
            <a:endParaRPr lang="en-US" dirty="0"/>
          </a:p>
        </p:txBody>
      </p:sp>
      <p:sp>
        <p:nvSpPr>
          <p:cNvPr id="19" name="Title 1"/>
          <p:cNvSpPr>
            <a:spLocks noGrp="1"/>
          </p:cNvSpPr>
          <p:nvPr>
            <p:ph type="title"/>
          </p:nvPr>
        </p:nvSpPr>
        <p:spPr>
          <a:xfrm>
            <a:off x="7421739" y="4709484"/>
            <a:ext cx="3392805" cy="462578"/>
          </a:xfrm>
        </p:spPr>
        <p:txBody>
          <a:bodyPr vert="horz" lIns="91440" tIns="45720" rIns="91440" bIns="45720" rtlCol="0" anchor="t">
            <a:normAutofit/>
          </a:bodyPr>
          <a:lstStyle/>
          <a:p>
            <a:r>
              <a:rPr lang="en-US" sz="2000" dirty="0">
                <a:solidFill>
                  <a:srgbClr val="000000"/>
                </a:solidFill>
              </a:rPr>
              <a:t>APWG- 4th quarter, 2016</a:t>
            </a:r>
            <a:endParaRPr lang="en-US" sz="2000" dirty="0">
              <a:solidFill>
                <a:srgbClr val="000000"/>
              </a:solidFill>
              <a:latin typeface="Gill Sans MT"/>
            </a:endParaRPr>
          </a:p>
        </p:txBody>
      </p:sp>
    </p:spTree>
    <p:extLst>
      <p:ext uri="{BB962C8B-B14F-4D97-AF65-F5344CB8AC3E}">
        <p14:creationId xmlns:p14="http://schemas.microsoft.com/office/powerpoint/2010/main" val="3640588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3" descr="121312_1248_PhishingAVe4.png"/>
          <p:cNvPicPr>
            <a:picLocks noChangeAspect="1"/>
          </p:cNvPicPr>
          <p:nvPr/>
        </p:nvPicPr>
        <p:blipFill rotWithShape="1">
          <a:blip r:embed="rId3"/>
          <a:srcRect r="1" b="8565"/>
          <a:stretch/>
        </p:blipFill>
        <p:spPr>
          <a:xfrm>
            <a:off x="835680" y="253050"/>
            <a:ext cx="10061816" cy="5659913"/>
          </a:xfrm>
          <a:prstGeom prst="rect">
            <a:avLst/>
          </a:prstGeom>
        </p:spPr>
      </p:pic>
      <p:sp>
        <p:nvSpPr>
          <p:cNvPr id="8" name="TextBox 7"/>
          <p:cNvSpPr txBox="1"/>
          <p:nvPr/>
        </p:nvSpPr>
        <p:spPr>
          <a:xfrm>
            <a:off x="8112090" y="4881437"/>
            <a:ext cx="860399"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a:t>Lure</a:t>
            </a:r>
          </a:p>
        </p:txBody>
      </p:sp>
      <p:sp>
        <p:nvSpPr>
          <p:cNvPr id="9" name="TextBox 8"/>
          <p:cNvSpPr txBox="1"/>
          <p:nvPr/>
        </p:nvSpPr>
        <p:spPr>
          <a:xfrm>
            <a:off x="5560798" y="2929117"/>
            <a:ext cx="611579" cy="30777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1400" dirty="0"/>
              <a:t>Hook</a:t>
            </a:r>
          </a:p>
        </p:txBody>
      </p:sp>
      <p:sp>
        <p:nvSpPr>
          <p:cNvPr id="10" name="TextBox 9"/>
          <p:cNvSpPr txBox="1"/>
          <p:nvPr/>
        </p:nvSpPr>
        <p:spPr>
          <a:xfrm>
            <a:off x="5471008" y="1669088"/>
            <a:ext cx="791158"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a:t>Catch</a:t>
            </a:r>
          </a:p>
        </p:txBody>
      </p:sp>
      <p:sp>
        <p:nvSpPr>
          <p:cNvPr id="11" name="TextBox 10"/>
          <p:cNvSpPr txBox="1"/>
          <p:nvPr>
            <p:extLst/>
          </p:nvPr>
        </p:nvSpPr>
        <p:spPr>
          <a:xfrm>
            <a:off x="-1748484" y="5972029"/>
            <a:ext cx="194304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900"/>
              <a:t>Image: http://resources.infosecinstitute.com</a:t>
            </a:r>
          </a:p>
        </p:txBody>
      </p:sp>
    </p:spTree>
    <p:extLst>
      <p:ext uri="{BB962C8B-B14F-4D97-AF65-F5344CB8AC3E}">
        <p14:creationId xmlns:p14="http://schemas.microsoft.com/office/powerpoint/2010/main" val="1091947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a:t>
            </a:r>
            <a:r>
              <a:rPr lang="en-US" dirty="0" smtClean="0"/>
              <a:t>Statement</a:t>
            </a:r>
            <a:endParaRPr lang="en-US" dirty="0"/>
          </a:p>
        </p:txBody>
      </p:sp>
      <p:sp>
        <p:nvSpPr>
          <p:cNvPr id="3" name="Content Placeholder 2"/>
          <p:cNvSpPr>
            <a:spLocks noGrp="1"/>
          </p:cNvSpPr>
          <p:nvPr>
            <p:ph idx="1"/>
          </p:nvPr>
        </p:nvSpPr>
        <p:spPr/>
        <p:txBody>
          <a:bodyPr/>
          <a:lstStyle/>
          <a:p>
            <a:r>
              <a:rPr lang="en-US" b="1" dirty="0"/>
              <a:t>Input:</a:t>
            </a:r>
            <a:r>
              <a:rPr lang="en-US" dirty="0"/>
              <a:t> </a:t>
            </a:r>
            <a:r>
              <a:rPr lang="en-US" dirty="0" smtClean="0"/>
              <a:t>A </a:t>
            </a:r>
            <a:r>
              <a:rPr lang="en-US" dirty="0"/>
              <a:t>web </a:t>
            </a:r>
            <a:r>
              <a:rPr lang="en-US" dirty="0" smtClean="0"/>
              <a:t>URL suspected to be a phishing website</a:t>
            </a:r>
            <a:endParaRPr lang="en-US" dirty="0"/>
          </a:p>
          <a:p>
            <a:r>
              <a:rPr lang="en-US" b="1" dirty="0"/>
              <a:t>Output: </a:t>
            </a:r>
            <a:r>
              <a:rPr lang="en-US" dirty="0"/>
              <a:t>Yes or No result</a:t>
            </a:r>
          </a:p>
          <a:p>
            <a:pPr lvl="1"/>
            <a:r>
              <a:rPr lang="en-US" b="1" dirty="0"/>
              <a:t>Yes means that the URL is a phishing website</a:t>
            </a:r>
          </a:p>
          <a:p>
            <a:pPr lvl="1"/>
            <a:r>
              <a:rPr lang="en-US" b="1" dirty="0"/>
              <a:t>No means that it is a legitimate </a:t>
            </a:r>
            <a:r>
              <a:rPr lang="en-US" b="1" dirty="0" smtClean="0"/>
              <a:t>website</a:t>
            </a:r>
          </a:p>
          <a:p>
            <a:pPr lvl="1"/>
            <a:endParaRPr lang="en-US" b="1" dirty="0"/>
          </a:p>
          <a:p>
            <a:r>
              <a:rPr lang="en-US" b="1" dirty="0" smtClean="0"/>
              <a:t>Goal : </a:t>
            </a:r>
            <a:r>
              <a:rPr lang="en-US" dirty="0" smtClean="0"/>
              <a:t> To design an efficient and adaptive phishing detection algorithm that has the ability to adapt to newer data or phishing attack vectors discovered in the wild </a:t>
            </a:r>
            <a:r>
              <a:rPr lang="en-US" b="1" dirty="0" smtClean="0"/>
              <a:t>	</a:t>
            </a:r>
            <a:endParaRPr lang="fa-IR" b="1" dirty="0" smtClean="0"/>
          </a:p>
          <a:p>
            <a:pPr lvl="1"/>
            <a:endParaRPr lang="fa-IR" b="1" dirty="0"/>
          </a:p>
          <a:p>
            <a:endParaRPr lang="en-US" b="1" dirty="0"/>
          </a:p>
        </p:txBody>
      </p:sp>
    </p:spTree>
    <p:extLst>
      <p:ext uri="{BB962C8B-B14F-4D97-AF65-F5344CB8AC3E}">
        <p14:creationId xmlns:p14="http://schemas.microsoft.com/office/powerpoint/2010/main" val="1157405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451579" y="1853754"/>
            <a:ext cx="9603275" cy="3646487"/>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US" dirty="0" smtClean="0"/>
              <a:t>Rise in smart phone usage has made anti-phishing measures difficult to deploy</a:t>
            </a:r>
            <a:endParaRPr lang="en-US" dirty="0"/>
          </a:p>
          <a:p>
            <a:pPr lvl="1"/>
            <a:r>
              <a:rPr lang="en-US" dirty="0"/>
              <a:t>Users are worried </a:t>
            </a:r>
            <a:r>
              <a:rPr lang="en-US" dirty="0" smtClean="0"/>
              <a:t>about performance and usability </a:t>
            </a:r>
            <a:r>
              <a:rPr lang="en-US" dirty="0"/>
              <a:t>of mobile phones when deploying such </a:t>
            </a:r>
            <a:r>
              <a:rPr lang="en-US" dirty="0" smtClean="0"/>
              <a:t>measures</a:t>
            </a:r>
          </a:p>
          <a:p>
            <a:pPr lvl="1"/>
            <a:r>
              <a:rPr lang="en-US" dirty="0" smtClean="0"/>
              <a:t>Storing large black-lists is not a practical option for many smart phone users </a:t>
            </a:r>
          </a:p>
          <a:p>
            <a:r>
              <a:rPr lang="en-US" dirty="0"/>
              <a:t>Rapid rise in phishing websites make black listing impractical</a:t>
            </a:r>
          </a:p>
          <a:p>
            <a:pPr lvl="1"/>
            <a:r>
              <a:rPr lang="en-US" dirty="0"/>
              <a:t>Many black-listed websites are fly-by-night, but still need to be </a:t>
            </a:r>
            <a:r>
              <a:rPr lang="en-US" dirty="0" smtClean="0"/>
              <a:t>recorded</a:t>
            </a:r>
          </a:p>
          <a:p>
            <a:r>
              <a:rPr lang="en-US" dirty="0" smtClean="0"/>
              <a:t>Phishing websites look like legitimate websites and hence, deeper analysis is required</a:t>
            </a:r>
          </a:p>
          <a:p>
            <a:r>
              <a:rPr lang="en-US" dirty="0" smtClean="0"/>
              <a:t>Public key certificates may not necessarily detect the phishing website</a:t>
            </a:r>
          </a:p>
          <a:p>
            <a:pPr lvl="1"/>
            <a:r>
              <a:rPr lang="en-US" dirty="0" smtClean="0"/>
              <a:t>Users usually ignore such warnings and many phishing websites do not use SSL </a:t>
            </a:r>
          </a:p>
        </p:txBody>
      </p:sp>
      <p:sp>
        <p:nvSpPr>
          <p:cNvPr id="5" name="Title 1"/>
          <p:cNvSpPr txBox="1">
            <a:spLocks/>
          </p:cNvSpPr>
          <p:nvPr/>
        </p:nvSpPr>
        <p:spPr>
          <a:xfrm>
            <a:off x="1452076" y="804765"/>
            <a:ext cx="9603275"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sp>
        <p:nvSpPr>
          <p:cNvPr id="6" name="Title 1"/>
          <p:cNvSpPr>
            <a:spLocks noGrp="1"/>
          </p:cNvSpPr>
          <p:nvPr>
            <p:ph type="title"/>
          </p:nvPr>
        </p:nvSpPr>
        <p:spPr>
          <a:xfrm>
            <a:off x="1451579" y="804519"/>
            <a:ext cx="9603275" cy="1049235"/>
          </a:xfrm>
        </p:spPr>
        <p:txBody>
          <a:bodyPr/>
          <a:lstStyle/>
          <a:p>
            <a:r>
              <a:rPr lang="en-US" dirty="0" smtClean="0"/>
              <a:t>Technical Challenges</a:t>
            </a:r>
            <a:endParaRPr lang="en-US" dirty="0"/>
          </a:p>
        </p:txBody>
      </p:sp>
    </p:spTree>
    <p:extLst>
      <p:ext uri="{BB962C8B-B14F-4D97-AF65-F5344CB8AC3E}">
        <p14:creationId xmlns:p14="http://schemas.microsoft.com/office/powerpoint/2010/main" val="3620254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Desirable properties of solution</a:t>
            </a:r>
            <a:endParaRPr lang="en-US" dirty="0"/>
          </a:p>
        </p:txBody>
      </p:sp>
      <p:sp>
        <p:nvSpPr>
          <p:cNvPr id="3" name="Content Placeholder 2"/>
          <p:cNvSpPr>
            <a:spLocks noGrp="1"/>
          </p:cNvSpPr>
          <p:nvPr>
            <p:ph idx="1"/>
          </p:nvPr>
        </p:nvSpPr>
        <p:spPr/>
        <p:txBody>
          <a:bodyPr>
            <a:normAutofit/>
          </a:bodyPr>
          <a:lstStyle/>
          <a:p>
            <a:r>
              <a:rPr lang="en-US" dirty="0" smtClean="0"/>
              <a:t>Should </a:t>
            </a:r>
            <a:r>
              <a:rPr lang="en-US" dirty="0"/>
              <a:t>be </a:t>
            </a:r>
            <a:r>
              <a:rPr lang="en-US" dirty="0" err="1" smtClean="0"/>
              <a:t>communicationally</a:t>
            </a:r>
            <a:r>
              <a:rPr lang="en-US" dirty="0" smtClean="0"/>
              <a:t> </a:t>
            </a:r>
            <a:r>
              <a:rPr lang="en-US" dirty="0" smtClean="0"/>
              <a:t>and computationally efficient as the solution might be deployed on any computing platform</a:t>
            </a:r>
          </a:p>
          <a:p>
            <a:r>
              <a:rPr lang="en-US" dirty="0" smtClean="0"/>
              <a:t>Should preserve the privacy of users</a:t>
            </a:r>
          </a:p>
          <a:p>
            <a:pPr lvl="1"/>
            <a:r>
              <a:rPr lang="en-US" dirty="0" smtClean="0"/>
              <a:t>For instance, cloud based solutions require the user to reveal each URL visited</a:t>
            </a:r>
          </a:p>
          <a:p>
            <a:r>
              <a:rPr lang="en-US" dirty="0" smtClean="0"/>
              <a:t>Live detection of phishing URLs is a critical requirement due to critical consequences involved</a:t>
            </a:r>
          </a:p>
          <a:p>
            <a:r>
              <a:rPr lang="en-US" dirty="0" smtClean="0"/>
              <a:t>Should be incrementally updatable</a:t>
            </a:r>
          </a:p>
          <a:p>
            <a:endParaRPr lang="en-US" dirty="0" smtClean="0"/>
          </a:p>
          <a:p>
            <a:endParaRPr lang="en-US" dirty="0"/>
          </a:p>
        </p:txBody>
      </p:sp>
    </p:spTree>
    <p:extLst>
      <p:ext uri="{BB962C8B-B14F-4D97-AF65-F5344CB8AC3E}">
        <p14:creationId xmlns:p14="http://schemas.microsoft.com/office/powerpoint/2010/main" val="1033013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STATE-OF-ART Solutions</a:t>
            </a:r>
            <a:endParaRPr lang="en-US" dirty="0"/>
          </a:p>
        </p:txBody>
      </p:sp>
      <p:sp>
        <p:nvSpPr>
          <p:cNvPr id="3" name="Content Placeholder 2"/>
          <p:cNvSpPr>
            <a:spLocks noGrp="1"/>
          </p:cNvSpPr>
          <p:nvPr>
            <p:ph idx="1"/>
          </p:nvPr>
        </p:nvSpPr>
        <p:spPr/>
        <p:txBody>
          <a:bodyPr>
            <a:normAutofit lnSpcReduction="10000"/>
          </a:bodyPr>
          <a:lstStyle/>
          <a:p>
            <a:r>
              <a:rPr lang="en-US" b="1" dirty="0"/>
              <a:t>Protecting from spam email: </a:t>
            </a:r>
            <a:r>
              <a:rPr lang="en-US" dirty="0"/>
              <a:t>Still the users gets spam emails,</a:t>
            </a:r>
          </a:p>
          <a:p>
            <a:pPr lvl="1"/>
            <a:r>
              <a:rPr lang="en-US" dirty="0"/>
              <a:t>There are some new approaches (like using social-media) to lure the users, and</a:t>
            </a:r>
          </a:p>
          <a:p>
            <a:pPr lvl="1"/>
            <a:r>
              <a:rPr lang="en-US" dirty="0"/>
              <a:t>We need some approaches to focus on the website itself rather than focusing on the way that a user might get a link</a:t>
            </a:r>
          </a:p>
          <a:p>
            <a:r>
              <a:rPr lang="en-US" b="1" dirty="0"/>
              <a:t>List-Based</a:t>
            </a:r>
            <a:r>
              <a:rPr lang="en-US" dirty="0"/>
              <a:t>: The list needs to be updated all the time,</a:t>
            </a:r>
            <a:endParaRPr dirty="0"/>
          </a:p>
          <a:p>
            <a:pPr lvl="1"/>
            <a:r>
              <a:rPr lang="en-US" dirty="0"/>
              <a:t>before updating list, the users are at risk and,</a:t>
            </a:r>
          </a:p>
          <a:p>
            <a:pPr lvl="1"/>
            <a:r>
              <a:rPr lang="en-US" dirty="0"/>
              <a:t>How long that list can be?</a:t>
            </a:r>
          </a:p>
          <a:p>
            <a:r>
              <a:rPr lang="en-US" b="1" dirty="0"/>
              <a:t>Human Based: </a:t>
            </a:r>
            <a:r>
              <a:rPr lang="en-US" dirty="0"/>
              <a:t>There is no guarantee that the users make a good decision even when they have warned before</a:t>
            </a:r>
          </a:p>
          <a:p>
            <a:endParaRPr lang="en-US" dirty="0"/>
          </a:p>
          <a:p>
            <a:endParaRPr lang="en-US" dirty="0"/>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86125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79F94A-85CB-4492-8D30-61432B3FEF36}"/>
              </a:ext>
            </a:extLst>
          </p:cNvPr>
          <p:cNvSpPr>
            <a:spLocks noGrp="1"/>
          </p:cNvSpPr>
          <p:nvPr>
            <p:ph type="title"/>
          </p:nvPr>
        </p:nvSpPr>
        <p:spPr/>
        <p:txBody>
          <a:bodyPr/>
          <a:lstStyle/>
          <a:p>
            <a:r>
              <a:rPr lang="en-US" dirty="0" smtClean="0"/>
              <a:t>Our Approach</a:t>
            </a:r>
            <a:endParaRPr lang="en-US" dirty="0"/>
          </a:p>
        </p:txBody>
      </p:sp>
      <p:sp>
        <p:nvSpPr>
          <p:cNvPr id="3" name="Content Placeholder 2">
            <a:extLst>
              <a:ext uri="{FF2B5EF4-FFF2-40B4-BE49-F238E27FC236}">
                <a16:creationId xmlns="" xmlns:a16="http://schemas.microsoft.com/office/drawing/2014/main" id="{B3D968DC-1CDB-4ED3-9B27-4D7FB718F4D8}"/>
              </a:ext>
            </a:extLst>
          </p:cNvPr>
          <p:cNvSpPr>
            <a:spLocks noGrp="1"/>
          </p:cNvSpPr>
          <p:nvPr>
            <p:ph type="body" idx="1"/>
          </p:nvPr>
        </p:nvSpPr>
        <p:spPr/>
        <p:txBody>
          <a:bodyPr vert="horz" lIns="91440" tIns="91440" rIns="91440" bIns="45720" rtlCol="0" anchor="t">
            <a:normAutofit/>
          </a:bodyPr>
          <a:lstStyle/>
          <a:p>
            <a:endParaRPr lang="en-US"/>
          </a:p>
        </p:txBody>
      </p:sp>
    </p:spTree>
    <p:extLst>
      <p:ext uri="{BB962C8B-B14F-4D97-AF65-F5344CB8AC3E}">
        <p14:creationId xmlns:p14="http://schemas.microsoft.com/office/powerpoint/2010/main" val="1881968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2403</TotalTime>
  <Words>1193</Words>
  <Application>Microsoft Macintosh PowerPoint</Application>
  <PresentationFormat>Widescreen</PresentationFormat>
  <Paragraphs>144</Paragraphs>
  <Slides>23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Gill Sans MT</vt:lpstr>
      <vt:lpstr>Mangal</vt:lpstr>
      <vt:lpstr>Wingdings</vt:lpstr>
      <vt:lpstr>Arial</vt:lpstr>
      <vt:lpstr>Gallery</vt:lpstr>
      <vt:lpstr>FRESH-PHISH A FRAMEWORK FOR AUTO-DETECTION OF PHISHING WEBSITES</vt:lpstr>
      <vt:lpstr>Phishing: Formal definition</vt:lpstr>
      <vt:lpstr>APWG- 4th quarter, 2016</vt:lpstr>
      <vt:lpstr>PowerPoint Presentation</vt:lpstr>
      <vt:lpstr>Problem Statement</vt:lpstr>
      <vt:lpstr>Technical Challenges</vt:lpstr>
      <vt:lpstr>Desirable properties of solution</vt:lpstr>
      <vt:lpstr>LIMITATIONS OF STATE-OF-ART Solutions</vt:lpstr>
      <vt:lpstr>Our Approach</vt:lpstr>
      <vt:lpstr>Our Approach</vt:lpstr>
      <vt:lpstr>Our Approach…</vt:lpstr>
      <vt:lpstr>shortcomings of current Machine learning-based approaches</vt:lpstr>
      <vt:lpstr>Algorithm details</vt:lpstr>
      <vt:lpstr>Classifiers</vt:lpstr>
      <vt:lpstr>AUC and Selected Features</vt:lpstr>
      <vt:lpstr>Future Work</vt:lpstr>
      <vt:lpstr>INCREMENTAL UPDATES</vt:lpstr>
      <vt:lpstr>USABLE SOLUTIONS –HCI Friendly Solutions</vt:lpstr>
      <vt:lpstr>TRACKING ATTACKER STRATEGIES</vt:lpstr>
      <vt:lpstr>DEVELOPING MORE ACCURATE MODELS OF PHISHING WEBSITES</vt:lpstr>
      <vt:lpstr>Finding Attacked Target</vt:lpstr>
      <vt:lpstr>EXPLOITING NEWER MACHING LEARNING ADVANCES</vt:lpstr>
      <vt:lpstr>Q &amp; A</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FRESH-PHISH A FRAMEWORK FOR AUTO-DETECTION OF PHISHING WEBSITES</dc:title>
  <cp:lastModifiedBy>Shirazi,Hossein</cp:lastModifiedBy>
  <cp:revision>74</cp:revision>
  <cp:lastPrinted>2017-10-04T00:40:59Z</cp:lastPrinted>
  <dcterms:modified xsi:type="dcterms:W3CDTF">2017-10-05T20:54:57Z</dcterms:modified>
</cp:coreProperties>
</file>