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05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62" r:id="rId14"/>
    <p:sldId id="457" r:id="rId15"/>
    <p:sldId id="458" r:id="rId16"/>
    <p:sldId id="459" r:id="rId17"/>
    <p:sldId id="460" r:id="rId18"/>
    <p:sldId id="463" r:id="rId19"/>
    <p:sldId id="464" r:id="rId20"/>
    <p:sldId id="465" r:id="rId21"/>
    <p:sldId id="461" r:id="rId22"/>
    <p:sldId id="466" r:id="rId23"/>
    <p:sldId id="467" r:id="rId24"/>
    <p:sldId id="468" r:id="rId25"/>
    <p:sldId id="472" r:id="rId26"/>
    <p:sldId id="473" r:id="rId27"/>
    <p:sldId id="469" r:id="rId28"/>
    <p:sldId id="470" r:id="rId29"/>
    <p:sldId id="471" r:id="rId30"/>
    <p:sldId id="323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67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520" autoAdjust="0"/>
  </p:normalViewPr>
  <p:slideViewPr>
    <p:cSldViewPr>
      <p:cViewPr>
        <p:scale>
          <a:sx n="100" d="100"/>
          <a:sy n="100" d="100"/>
        </p:scale>
        <p:origin x="-51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A032F8-21F1-476C-92F1-208F7BE0ACF1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78AC09C-5EDA-4A05-A031-4F5C75F1C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F0-8862-4EB2-8568-2EA95D9D04C2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4CEE-BE30-4A8B-902C-ED53784003F2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7D7A-22DA-4FCF-ABFB-7A41DB7D6856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10CD-9823-47E7-ABEC-10AAB953A9D8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2B4-6511-4245-8504-3C80AFE29A41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2071-AC52-4B06-80EB-761B092C6768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865C-FB2F-494F-A507-7420C47B9BDA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E933-7E5E-4EBF-90B0-4305DD91DB6B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1E91-60F6-471D-B0CA-620BF0F917B7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8EF3-1D69-4121-8E40-9BDDD66DD88A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7127-C023-4D5C-B668-7AE2DBE23D1B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4F76E-E3BA-46DB-90E4-F7E4F57FA0FF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0521-64EF-44D8-8F2B-9F5955226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685801"/>
            <a:ext cx="8382000" cy="205739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800" b="1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Efficient Sybil Classification in Online Social Networks using Structural Features</a:t>
            </a:r>
            <a:endParaRPr lang="en-US" sz="4800" b="1" dirty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386750"/>
                </a:solidFill>
              </a:rPr>
              <a:t>Dieudo</a:t>
            </a:r>
            <a:r>
              <a:rPr lang="en-US" sz="2800" b="1" dirty="0" smtClean="0">
                <a:solidFill>
                  <a:srgbClr val="386750"/>
                </a:solidFill>
              </a:rPr>
              <a:t> </a:t>
            </a:r>
            <a:r>
              <a:rPr lang="en-US" sz="2800" b="1" dirty="0" err="1" smtClean="0">
                <a:solidFill>
                  <a:srgbClr val="386750"/>
                </a:solidFill>
              </a:rPr>
              <a:t>Mulamba</a:t>
            </a:r>
            <a:endParaRPr lang="en-US" sz="2800" b="1" dirty="0" smtClean="0">
              <a:solidFill>
                <a:srgbClr val="386750"/>
              </a:solidFill>
            </a:endParaRPr>
          </a:p>
          <a:p>
            <a:r>
              <a:rPr lang="en-US" sz="2800" dirty="0" smtClean="0">
                <a:solidFill>
                  <a:srgbClr val="386750"/>
                </a:solidFill>
                <a:latin typeface="Comic Sans MS" pitchFamily="66" charset="0"/>
              </a:rPr>
              <a:t>November</a:t>
            </a:r>
            <a:r>
              <a:rPr lang="en-US" sz="2800" dirty="0" smtClean="0">
                <a:solidFill>
                  <a:srgbClr val="386750"/>
                </a:solidFill>
                <a:latin typeface="Comic Sans MS" pitchFamily="66" charset="0"/>
              </a:rPr>
              <a:t>  2017</a:t>
            </a:r>
            <a:endParaRPr lang="en-US" sz="2800" dirty="0" smtClean="0">
              <a:solidFill>
                <a:srgbClr val="386750"/>
              </a:solidFill>
              <a:latin typeface="Comic Sans MS" pitchFamily="66" charset="0"/>
            </a:endParaRPr>
          </a:p>
          <a:p>
            <a:endParaRPr lang="en-US" sz="2800" dirty="0" smtClean="0">
              <a:solidFill>
                <a:srgbClr val="3867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Department of Computer Science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8153400" cy="441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Content-based approaches</a:t>
            </a: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Problems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  <a:p>
            <a:pPr marL="798513" marR="0" lvl="1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High false positive and negative rates</a:t>
            </a:r>
          </a:p>
          <a:p>
            <a:pPr marL="798513" marR="0" lvl="1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Not too difficult to evade (mimicking real nodes, deception)</a:t>
            </a:r>
          </a:p>
          <a:p>
            <a:pPr marL="1198563" marR="0" lvl="2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Most famous: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Facebook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Immune System (only 20% detection rate) [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Boshmaf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et al.]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8153400" cy="4419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Content-based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fix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  <a:p>
            <a:pPr marL="798513" lvl="1" indent="-341313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Add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Behavior-based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approaches)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798513" lvl="1" indent="-341313">
              <a:spcBef>
                <a:spcPts val="750"/>
              </a:spcBef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Add social graph data (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Graph-Structure based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approaches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0"/>
            <a:ext cx="8153400" cy="2514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Problems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  <a:p>
            <a:pPr marL="798513" marR="0" lvl="1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Users do not always provide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all the info requested in the profile.</a:t>
            </a:r>
          </a:p>
          <a:p>
            <a:pPr marL="798513" marR="0" lvl="1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noProof="0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Collecting activities data raises the concern about user privacy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572000"/>
            <a:ext cx="8153400" cy="1524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Goal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:</a:t>
            </a:r>
          </a:p>
          <a:p>
            <a:pPr marL="798513" marR="0" lvl="1" indent="-341313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30066"/>
              </a:buClr>
              <a:buSzPct val="7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propose a classification method using only social graph info.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contributions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classification method using only info from the structure of the social graph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set of structural features 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Weighted Degree-core centrality</a:t>
            </a:r>
            <a:r>
              <a:rPr lang="en-US" sz="2800" dirty="0" smtClean="0"/>
              <a:t>;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Weighted Degree-c </a:t>
            </a:r>
            <a:r>
              <a:rPr lang="en-US" sz="2800" dirty="0" err="1" smtClean="0"/>
              <a:t>lustering</a:t>
            </a:r>
            <a:r>
              <a:rPr lang="en-US" sz="2800" dirty="0" smtClean="0"/>
              <a:t> centrality</a:t>
            </a:r>
            <a:r>
              <a:rPr lang="en-US" sz="2800" dirty="0" smtClean="0"/>
              <a:t>;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Degree-intensity centrality</a:t>
            </a:r>
            <a:r>
              <a:rPr lang="en-US" sz="2800" dirty="0" smtClean="0"/>
              <a:t>;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Degree-coherence centrality</a:t>
            </a:r>
            <a:r>
              <a:rPr lang="en-US" sz="2800" dirty="0" smtClean="0"/>
              <a:t>;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Core-intensity centrality</a:t>
            </a:r>
            <a:r>
              <a:rPr lang="en-US" sz="2800" dirty="0" smtClean="0"/>
              <a:t>;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/>
              <a:t>Core-coherence centrality.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Convert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social network into a graph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Features 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Features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 the classification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Attack  model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assumption about attacker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Attacker can create unlimited number of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sybils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Sybils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connected to each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Attacker can befriend an unlimited number of benign 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Attacker does not have control on the number of friend requests accepted.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engineering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2192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Existing features: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  Average </a:t>
            </a:r>
            <a:r>
              <a:rPr lang="en-US" sz="2800" dirty="0" smtClean="0"/>
              <a:t>nearest neighbor degree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  Average </a:t>
            </a:r>
            <a:r>
              <a:rPr lang="en-US" sz="2800" dirty="0" smtClean="0"/>
              <a:t>degree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  Core </a:t>
            </a:r>
            <a:r>
              <a:rPr lang="en-US" sz="2800" dirty="0" smtClean="0"/>
              <a:t>number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  Clustering </a:t>
            </a:r>
            <a:r>
              <a:rPr lang="en-US" sz="2800" dirty="0" smtClean="0"/>
              <a:t>coefficient</a:t>
            </a:r>
            <a:r>
              <a:rPr lang="en-US" sz="2800" dirty="0" smtClean="0"/>
              <a:t>. </a:t>
            </a:r>
          </a:p>
          <a:p>
            <a:pPr lvl="0">
              <a:spcBef>
                <a:spcPct val="20000"/>
              </a:spcBef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475" y="1905000"/>
            <a:ext cx="1762125" cy="70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1819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4745" y="4953000"/>
            <a:ext cx="19950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engineering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Proposed features: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Weighted Degree-degree 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Weighted Degree-Core 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Weighted Degree-clustering 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Weight : </a:t>
            </a:r>
          </a:p>
          <a:p>
            <a:pPr lvl="0">
              <a:spcBef>
                <a:spcPct val="20000"/>
              </a:spcBef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505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05200"/>
            <a:ext cx="249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95800"/>
            <a:ext cx="242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410200"/>
            <a:ext cx="1466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engineering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Proposed features: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A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</a:t>
            </a:r>
            <a:r>
              <a:rPr lang="en-US" sz="2800" dirty="0" smtClean="0"/>
              <a:t>intensity: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</a:t>
            </a:r>
            <a:r>
              <a:rPr lang="en-US" sz="2800" dirty="0" smtClean="0"/>
              <a:t>coherence: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667000"/>
            <a:ext cx="2395537" cy="9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2209800" cy="10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engineering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Proposed features: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Degree-intensity </a:t>
            </a:r>
            <a:r>
              <a:rPr lang="en-US" sz="2800" dirty="0" smtClean="0"/>
              <a:t>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Degree-coherence 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Core-intensity centrality</a:t>
            </a:r>
            <a:r>
              <a:rPr lang="en-US" sz="2800" dirty="0" smtClean="0"/>
              <a:t>.</a:t>
            </a:r>
          </a:p>
          <a:p>
            <a:pPr lvl="0">
              <a:spcBef>
                <a:spcPct val="20000"/>
              </a:spcBef>
            </a:pPr>
            <a:endParaRPr lang="en-US" sz="2800" dirty="0" smtClean="0"/>
          </a:p>
          <a:p>
            <a:pPr lvl="0">
              <a:spcBef>
                <a:spcPct val="20000"/>
              </a:spcBef>
            </a:pPr>
            <a:r>
              <a:rPr lang="en-US" sz="2800" dirty="0" smtClean="0"/>
              <a:t>Core-coherence centrality.</a:t>
            </a:r>
            <a:endParaRPr lang="en-US" sz="2800" dirty="0" smtClean="0"/>
          </a:p>
          <a:p>
            <a:pPr lvl="0">
              <a:spcBef>
                <a:spcPct val="20000"/>
              </a:spcBef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057400"/>
            <a:ext cx="2247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24200"/>
            <a:ext cx="2209800" cy="6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67200"/>
            <a:ext cx="2247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486400"/>
            <a:ext cx="1828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9" name="Picture 4" descr="http://image.slidesharecdn.com/social-network-active-users-2015-160104143838/95/2015-social-media-network-active-users-1-638.jpg?cb=1451918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343400" cy="4572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716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Preferred way to connect peoples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platform: Anyone can join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Some users can be fake or malicious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Sybils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609600"/>
            <a:ext cx="8793001" cy="516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Online Social Network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selection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Our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feature selection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model is the Recursive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Feature Elimination (RFE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:</a:t>
            </a:r>
          </a:p>
          <a:p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Selected features: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core </a:t>
            </a:r>
            <a:r>
              <a:rPr lang="en-US" sz="2800" dirty="0" smtClean="0"/>
              <a:t>number,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degree-degree centrality</a:t>
            </a:r>
            <a:r>
              <a:rPr lang="en-US" sz="2800" dirty="0" smtClean="0"/>
              <a:t>,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core-degree </a:t>
            </a:r>
            <a:r>
              <a:rPr lang="en-US" sz="2800" dirty="0" smtClean="0"/>
              <a:t>centrality</a:t>
            </a:r>
            <a:r>
              <a:rPr lang="en-US" sz="2800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degree-coherence centrality</a:t>
            </a:r>
            <a:r>
              <a:rPr lang="en-US" sz="2800" dirty="0" smtClean="0"/>
              <a:t>,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core-coherence </a:t>
            </a:r>
            <a:r>
              <a:rPr lang="en-US" sz="2800" dirty="0" smtClean="0"/>
              <a:t>centrality, 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average </a:t>
            </a:r>
            <a:r>
              <a:rPr lang="en-US" sz="2800" dirty="0" smtClean="0"/>
              <a:t>degree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selection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1248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Feature correlation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selection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Features distribution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6442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9" y="2057399"/>
            <a:ext cx="3933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selection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Features distribution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945" y="2362200"/>
            <a:ext cx="83314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noProof="0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Features selection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Features distribution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143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2076450"/>
            <a:ext cx="4076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Experimental results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Synthetic dataset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2133600"/>
            <a:ext cx="7315200" cy="3657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</a:rPr>
              <a:t>H</a:t>
            </a:r>
            <a:r>
              <a:rPr lang="en-US" sz="2000" dirty="0" smtClean="0">
                <a:latin typeface="+mj-lt"/>
              </a:rPr>
              <a:t>onest </a:t>
            </a:r>
            <a:r>
              <a:rPr lang="en-US" sz="2000" dirty="0" smtClean="0">
                <a:latin typeface="+mj-lt"/>
              </a:rPr>
              <a:t>region has 5,800 nodes and 453,682 </a:t>
            </a:r>
            <a:r>
              <a:rPr lang="en-US" sz="2000" dirty="0" smtClean="0">
                <a:latin typeface="+mj-lt"/>
              </a:rPr>
              <a:t>edges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dirty="0" smtClean="0">
                <a:latin typeface="+mj-lt"/>
              </a:rPr>
              <a:t>Sybil region has 2,200 </a:t>
            </a:r>
            <a:r>
              <a:rPr lang="en-US" sz="2000" dirty="0" smtClean="0">
                <a:latin typeface="+mj-lt"/>
              </a:rPr>
              <a:t>nodes </a:t>
            </a:r>
            <a:r>
              <a:rPr lang="en-US" sz="2000" dirty="0" smtClean="0">
                <a:latin typeface="+mj-lt"/>
              </a:rPr>
              <a:t>and 5,000 </a:t>
            </a:r>
            <a:r>
              <a:rPr lang="en-US" sz="2000" dirty="0" smtClean="0">
                <a:latin typeface="+mj-lt"/>
              </a:rPr>
              <a:t>edges</a:t>
            </a:r>
            <a:r>
              <a:rPr lang="en-US" sz="6000" dirty="0" smtClean="0">
                <a:latin typeface="+mj-lt"/>
              </a:rPr>
              <a:t> </a:t>
            </a:r>
            <a:endParaRPr lang="en-US" sz="4800" dirty="0" smtClean="0">
              <a:latin typeface="+mj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000" noProof="0" dirty="0" smtClean="0">
                <a:latin typeface="+mj-lt"/>
              </a:rPr>
              <a:t>The graph has </a:t>
            </a:r>
            <a:r>
              <a:rPr lang="en-US" sz="2000" dirty="0" smtClean="0">
                <a:latin typeface="+mj-lt"/>
              </a:rPr>
              <a:t>10,000 </a:t>
            </a:r>
            <a:r>
              <a:rPr lang="en-US" sz="2000" dirty="0" smtClean="0">
                <a:latin typeface="+mj-lt"/>
              </a:rPr>
              <a:t>attack edges</a:t>
            </a:r>
            <a:r>
              <a:rPr lang="en-US" sz="2600" dirty="0" smtClean="0">
                <a:latin typeface="+mj-lt"/>
              </a:rPr>
              <a:t>.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Experimental results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Twitter</a:t>
            </a:r>
            <a:r>
              <a:rPr lang="en-US" sz="3200" b="0" dirty="0" smtClean="0">
                <a:solidFill>
                  <a:srgbClr val="002060"/>
                </a:solidFill>
              </a:rPr>
              <a:t> dataset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2133600"/>
            <a:ext cx="7315200" cy="3657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Graph :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Nodes : 469,504  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Edges : 2,153,426</a:t>
            </a:r>
            <a:endParaRPr lang="en-US" sz="20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</a:pPr>
            <a:endParaRPr lang="en-US" sz="20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Honest :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Nodes : 372,251</a:t>
            </a:r>
          </a:p>
          <a:p>
            <a:pPr>
              <a:spcBef>
                <a:spcPct val="20000"/>
              </a:spcBef>
            </a:pPr>
            <a:r>
              <a:rPr lang="en-US" sz="2000" dirty="0" err="1" smtClean="0">
                <a:solidFill>
                  <a:srgbClr val="002060"/>
                </a:solidFill>
              </a:rPr>
              <a:t>Sybils</a:t>
            </a:r>
            <a:r>
              <a:rPr lang="en-US" sz="2000" dirty="0" smtClean="0">
                <a:solidFill>
                  <a:srgbClr val="002060"/>
                </a:solidFill>
              </a:rPr>
              <a:t> :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Nodes : 97,253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Experimental results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Classification methods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3000" y="2133600"/>
            <a:ext cx="6934200" cy="1676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smtClean="0"/>
              <a:t>SVM,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Random </a:t>
            </a:r>
            <a:r>
              <a:rPr lang="en-US" sz="2400" dirty="0" smtClean="0"/>
              <a:t>Forest, </a:t>
            </a:r>
            <a:endParaRPr lang="en-US" sz="2400" dirty="0" smtClean="0"/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/>
              <a:t>and </a:t>
            </a:r>
            <a:r>
              <a:rPr lang="en-US" sz="2400" dirty="0" err="1" smtClean="0"/>
              <a:t>Adaboost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Experimental results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Classification on synthetic dataset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391400" cy="27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Proposed approach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Experimental results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44780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Classification on Twitter dataset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22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22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4229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Fake Accounts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7200" y="1295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Fake accounts are for sale on the underground market</a:t>
            </a:r>
          </a:p>
        </p:txBody>
      </p:sp>
      <p:pic>
        <p:nvPicPr>
          <p:cNvPr id="13" name="Picture 2" descr="http://www.visiblebanking.com/wp-content/uploads/2014/11/Twitter-Underground-Economy-HowTo-Buy-Fake-TwitterFol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553200" cy="365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Fake Accounts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57200" y="1295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Why are fake accounts harmful 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981201"/>
            <a:ext cx="3276600" cy="4038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0099"/>
              </a:buClr>
              <a:buSzPct val="150000"/>
              <a:buFont typeface="Arial" pitchFamily="34" charset="0"/>
              <a:buNone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Fake accounts can</a:t>
            </a:r>
          </a:p>
          <a:p>
            <a:pPr marL="0" marR="0" lvl="0" indent="0" algn="l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0099"/>
              </a:buClr>
              <a:buSzPct val="150000"/>
              <a:buFont typeface="Arial" pitchFamily="34" charset="0"/>
              <a:buNone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be used to :</a:t>
            </a:r>
          </a:p>
          <a:p>
            <a:pPr marL="457200" marR="0" lvl="1" indent="0" algn="just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itchFamily="2" charset="2"/>
              <a:buChar char="Ø"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Send spam</a:t>
            </a:r>
          </a:p>
          <a:p>
            <a:pPr marL="457200" marR="0" lvl="1" indent="0" algn="l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itchFamily="2" charset="2"/>
              <a:buChar char="Ø"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Do phishing</a:t>
            </a:r>
          </a:p>
          <a:p>
            <a:pPr marL="457200" marR="0" lvl="1" indent="0" algn="l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itchFamily="2" charset="2"/>
              <a:buChar char="Ø"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rPr>
              <a:t>Access personal user info</a:t>
            </a:r>
          </a:p>
          <a:p>
            <a:pPr marL="457200" marR="0" lvl="1" indent="0" algn="l" defTabSz="449202" rtl="0" eaLnBrk="1" fontAlgn="auto" latinLnBrk="0" hangingPunct="1">
              <a:lnSpc>
                <a:spcPct val="102000"/>
              </a:lnSpc>
              <a:spcBef>
                <a:spcPts val="737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itchFamily="2" charset="2"/>
              <a:buChar char="Ø"/>
              <a:tabLst>
                <a:tab pos="0" algn="l"/>
                <a:tab pos="457137" algn="l"/>
                <a:tab pos="914276" algn="l"/>
                <a:tab pos="1371413" algn="l"/>
                <a:tab pos="1828551" algn="l"/>
                <a:tab pos="2285688" algn="l"/>
                <a:tab pos="2742827" algn="l"/>
                <a:tab pos="3199964" algn="l"/>
                <a:tab pos="3657102" algn="l"/>
                <a:tab pos="4114240" algn="l"/>
                <a:tab pos="4571378" algn="l"/>
                <a:tab pos="5028515" algn="l"/>
                <a:tab pos="5485653" algn="l"/>
                <a:tab pos="5942791" algn="l"/>
                <a:tab pos="6399929" algn="l"/>
                <a:tab pos="6857066" algn="l"/>
                <a:tab pos="7314204" algn="l"/>
                <a:tab pos="7771342" algn="l"/>
                <a:tab pos="8228480" algn="l"/>
                <a:tab pos="8685617" algn="l"/>
                <a:tab pos="9142755" algn="l"/>
                <a:tab pos="9409419" algn="l"/>
              </a:tabLst>
              <a:defRPr/>
            </a:pPr>
            <a:r>
              <a:rPr lang="en-GB" sz="2200" dirty="0" smtClean="0">
                <a:solidFill>
                  <a:srgbClr val="00206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Launch a propaganda campaign.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2" descr="http://pad2.whstatic.com/images/thumb/b/b3/Avoid-Facebook-Malware-Step-2-Version-2.jpg/aid1564708-728px-Avoid-Facebook-Malware-Step-2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4875628" cy="367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Detecting Fake Accounts 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57200" y="1346537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000" b="0" dirty="0" smtClean="0">
                <a:solidFill>
                  <a:srgbClr val="002060"/>
                </a:solidFill>
              </a:rPr>
              <a:t>Detecting fake accounts is difficult: </a:t>
            </a:r>
          </a:p>
          <a:p>
            <a:r>
              <a:rPr lang="en-US" sz="3000" b="0" dirty="0" smtClean="0">
                <a:solidFill>
                  <a:srgbClr val="002060"/>
                </a:solidFill>
              </a:rPr>
              <a:t>These accounts may resemble real users</a:t>
            </a:r>
          </a:p>
        </p:txBody>
      </p:sp>
      <p:pic>
        <p:nvPicPr>
          <p:cNvPr id="14" name="Picture 2" descr="https://www.oxhow.com/wp-content/uploads/2015/04/fake-facebook-acc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153" y="2514600"/>
            <a:ext cx="7032247" cy="3733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 bwMode="auto">
          <a:xfrm>
            <a:off x="609600" y="3733800"/>
            <a:ext cx="7924800" cy="12908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We want to be able to detect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these</a:t>
            </a:r>
            <a:r>
              <a:rPr lang="en-US" sz="3200" b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automatically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="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7200" y="1524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There are several approaches </a:t>
            </a:r>
          </a:p>
          <a:p>
            <a:r>
              <a:rPr lang="en-US" sz="3200" b="0" dirty="0" smtClean="0">
                <a:solidFill>
                  <a:srgbClr val="002060"/>
                </a:solidFill>
              </a:rPr>
              <a:t>to </a:t>
            </a:r>
            <a:r>
              <a:rPr lang="en-US" sz="3200" b="0" dirty="0" smtClean="0">
                <a:solidFill>
                  <a:srgbClr val="002060"/>
                </a:solidFill>
              </a:rPr>
              <a:t>detect </a:t>
            </a:r>
            <a:r>
              <a:rPr lang="en-US" sz="3200" b="0" dirty="0" err="1" smtClean="0">
                <a:solidFill>
                  <a:srgbClr val="002060"/>
                </a:solidFill>
              </a:rPr>
              <a:t>sybils</a:t>
            </a:r>
            <a:r>
              <a:rPr lang="en-US" sz="3200" b="0" dirty="0" smtClean="0">
                <a:solidFill>
                  <a:srgbClr val="002060"/>
                </a:solidFill>
              </a:rPr>
              <a:t>: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3048000"/>
            <a:ext cx="81534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Origin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data 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profile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activities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Social graph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7200" y="1524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137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914276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371413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1828551" algn="ctr" defTabSz="449202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5688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2827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199964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102" algn="l" defTabSz="914276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0" dirty="0" smtClean="0">
                <a:solidFill>
                  <a:srgbClr val="002060"/>
                </a:solidFill>
              </a:rPr>
              <a:t>There are several approaches </a:t>
            </a:r>
          </a:p>
          <a:p>
            <a:r>
              <a:rPr lang="en-US" sz="3200" b="0" dirty="0" smtClean="0">
                <a:solidFill>
                  <a:srgbClr val="002060"/>
                </a:solidFill>
              </a:rPr>
              <a:t>to </a:t>
            </a:r>
            <a:r>
              <a:rPr lang="en-US" sz="3200" b="0" dirty="0" smtClean="0">
                <a:solidFill>
                  <a:srgbClr val="002060"/>
                </a:solidFill>
              </a:rPr>
              <a:t>detect </a:t>
            </a:r>
            <a:r>
              <a:rPr lang="en-US" sz="3200" b="0" dirty="0" err="1" smtClean="0">
                <a:solidFill>
                  <a:srgbClr val="002060"/>
                </a:solidFill>
              </a:rPr>
              <a:t>sybils</a:t>
            </a:r>
            <a:r>
              <a:rPr lang="en-US" sz="3200" b="0" dirty="0" smtClean="0">
                <a:solidFill>
                  <a:srgbClr val="002060"/>
                </a:solidFill>
              </a:rPr>
              <a:t>:</a:t>
            </a:r>
            <a:endParaRPr 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048000"/>
            <a:ext cx="81534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Content-based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Behavior-based approaches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Graph-Structure based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153400" cy="2286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Content-based approaches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Collect node’s attributes (genre, age, mobility,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power, …)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Use machine-learning to classify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038600"/>
            <a:ext cx="8153400" cy="1981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Behavior-based approaches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Collect node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(flow, level of activity, </a:t>
            </a:r>
            <a:r>
              <a:rPr lang="mr-IN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Use machine-learning to classify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nodes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0521-64EF-44D8-8F2B-9F59552266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8286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introduction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Existing approaches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800"/>
            <a:ext cx="8153400" cy="2286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Graph-Structure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based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approaches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+mj-lt"/>
              </a:rPr>
              <a:t>Leverage the relationship between nodes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-Ram-template-1">
      <a:dk1>
        <a:srgbClr val="386750"/>
      </a:dk1>
      <a:lt1>
        <a:srgbClr val="386750"/>
      </a:lt1>
      <a:dk2>
        <a:srgbClr val="386750"/>
      </a:dk2>
      <a:lt2>
        <a:srgbClr val="386750"/>
      </a:lt2>
      <a:accent1>
        <a:srgbClr val="A78622"/>
      </a:accent1>
      <a:accent2>
        <a:srgbClr val="386750"/>
      </a:accent2>
      <a:accent3>
        <a:srgbClr val="194C19"/>
      </a:accent3>
      <a:accent4>
        <a:srgbClr val="386750"/>
      </a:accent4>
      <a:accent5>
        <a:srgbClr val="386750"/>
      </a:accent5>
      <a:accent6>
        <a:srgbClr val="730000"/>
      </a:accent6>
      <a:hlink>
        <a:srgbClr val="0033CC"/>
      </a:hlink>
      <a:folHlink>
        <a:srgbClr val="386750"/>
      </a:folHlink>
    </a:clrScheme>
    <a:fontScheme name="CSU-Ram-template-1">
      <a:majorFont>
        <a:latin typeface="Arial"/>
        <a:ea typeface=""/>
        <a:cs typeface=""/>
      </a:majorFont>
      <a:minorFont>
        <a:latin typeface="Garamond Premr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678</Words>
  <Application>Microsoft Office PowerPoint</Application>
  <PresentationFormat>On-screen Show (4:3)</PresentationFormat>
  <Paragraphs>238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Efficient Sybil Classification in Online Social Networks using Structural Features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Proposed approach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Dieudo</cp:lastModifiedBy>
  <cp:revision>186</cp:revision>
  <dcterms:created xsi:type="dcterms:W3CDTF">2011-04-07T17:39:53Z</dcterms:created>
  <dcterms:modified xsi:type="dcterms:W3CDTF">2017-11-13T19:47:03Z</dcterms:modified>
</cp:coreProperties>
</file>