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6" r:id="rId39"/>
    <p:sldId id="297" r:id="rId40"/>
    <p:sldId id="298" r:id="rId41"/>
    <p:sldId id="299" r:id="rId42"/>
    <p:sldId id="294" r:id="rId43"/>
    <p:sldId id="29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04"/>
    <p:restoredTop sz="94631"/>
  </p:normalViewPr>
  <p:slideViewPr>
    <p:cSldViewPr snapToGrid="0" snapToObjects="1">
      <p:cViewPr>
        <p:scale>
          <a:sx n="75" d="100"/>
          <a:sy n="75" d="100"/>
        </p:scale>
        <p:origin x="-516" y="-5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02167" y="6135708"/>
            <a:ext cx="779767" cy="365125"/>
          </a:xfrm>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xmlns="" id="{973DAAAC-C433-2E4F-8B22-EF15EEBFA612}"/>
              </a:ext>
            </a:extLst>
          </p:cNvPr>
          <p:cNvPicPr>
            <a:picLocks noChangeAspect="1"/>
          </p:cNvPicPr>
          <p:nvPr userDrawn="1"/>
        </p:nvPicPr>
        <p:blipFill>
          <a:blip r:embed="rId2"/>
          <a:stretch>
            <a:fillRect/>
          </a:stretch>
        </p:blipFill>
        <p:spPr>
          <a:xfrm>
            <a:off x="202167" y="14990"/>
            <a:ext cx="914400" cy="914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17019" y="614562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87038" y="6151892"/>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232009" y="613570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217018" y="6181961"/>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217019" y="615178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16994" y="616151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32009" y="614562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Slide Number Placeholder 5"/>
          <p:cNvSpPr>
            <a:spLocks noGrp="1"/>
          </p:cNvSpPr>
          <p:nvPr>
            <p:ph type="sldNum" sz="quarter" idx="12"/>
          </p:nvPr>
        </p:nvSpPr>
        <p:spPr>
          <a:xfrm>
            <a:off x="261989" y="613570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3" name="Slide Number Placeholder 5"/>
          <p:cNvSpPr>
            <a:spLocks noGrp="1"/>
          </p:cNvSpPr>
          <p:nvPr>
            <p:ph type="sldNum" sz="quarter" idx="12"/>
          </p:nvPr>
        </p:nvSpPr>
        <p:spPr>
          <a:xfrm>
            <a:off x="232009" y="614562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261989" y="6145628"/>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8/24/2018</a:t>
            </a:fld>
            <a:endParaRPr lang="en-US" dirty="0"/>
          </a:p>
        </p:txBody>
      </p:sp>
      <p:sp>
        <p:nvSpPr>
          <p:cNvPr id="5" name="Footer Placeholder 4"/>
          <p:cNvSpPr>
            <a:spLocks noGrp="1"/>
          </p:cNvSpPr>
          <p:nvPr>
            <p:ph type="ftr" sz="quarter" idx="3"/>
          </p:nvPr>
        </p:nvSpPr>
        <p:spPr>
          <a:xfrm>
            <a:off x="2589212" y="614562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232276" y="6145628"/>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pic>
        <p:nvPicPr>
          <p:cNvPr id="36" name="Picture 35">
            <a:extLst>
              <a:ext uri="{FF2B5EF4-FFF2-40B4-BE49-F238E27FC236}">
                <a16:creationId xmlns:a16="http://schemas.microsoft.com/office/drawing/2014/main" xmlns="" id="{5CE4C45B-23DB-5045-A702-822D8ADAB107}"/>
              </a:ext>
            </a:extLst>
          </p:cNvPr>
          <p:cNvPicPr>
            <a:picLocks noChangeAspect="1"/>
          </p:cNvPicPr>
          <p:nvPr/>
        </p:nvPicPr>
        <p:blipFill>
          <a:blip r:embed="rId18"/>
          <a:stretch>
            <a:fillRect/>
          </a:stretch>
        </p:blipFill>
        <p:spPr>
          <a:xfrm>
            <a:off x="202167" y="14990"/>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A9B1C-DD1A-1C4E-8EEA-D7ED669F5F08}"/>
              </a:ext>
            </a:extLst>
          </p:cNvPr>
          <p:cNvSpPr>
            <a:spLocks noGrp="1"/>
          </p:cNvSpPr>
          <p:nvPr>
            <p:ph type="ctrTitle"/>
          </p:nvPr>
        </p:nvSpPr>
        <p:spPr/>
        <p:txBody>
          <a:bodyPr>
            <a:normAutofit fontScale="90000"/>
          </a:bodyPr>
          <a:lstStyle/>
          <a:p>
            <a:r>
              <a:rPr lang="en-US" b="1" dirty="0" smtClean="0"/>
              <a:t>Digital Signatures to Ensure the Authenticity and Integrity of Synthetic DNA Molecules</a:t>
            </a:r>
            <a:r>
              <a:rPr lang="en-US" dirty="0" smtClean="0"/>
              <a:t/>
            </a:r>
            <a:br>
              <a:rPr lang="en-US" dirty="0" smtClean="0"/>
            </a:br>
            <a:endParaRPr lang="en-US" dirty="0"/>
          </a:p>
        </p:txBody>
      </p:sp>
      <p:sp>
        <p:nvSpPr>
          <p:cNvPr id="3" name="Subtitle 2">
            <a:extLst>
              <a:ext uri="{FF2B5EF4-FFF2-40B4-BE49-F238E27FC236}">
                <a16:creationId xmlns:a16="http://schemas.microsoft.com/office/drawing/2014/main" xmlns="" id="{1115F368-7876-A649-803C-D8A65E0312D5}"/>
              </a:ext>
            </a:extLst>
          </p:cNvPr>
          <p:cNvSpPr>
            <a:spLocks noGrp="1"/>
          </p:cNvSpPr>
          <p:nvPr>
            <p:ph type="subTitle" idx="1"/>
          </p:nvPr>
        </p:nvSpPr>
        <p:spPr/>
        <p:txBody>
          <a:bodyPr/>
          <a:lstStyle/>
          <a:p>
            <a:r>
              <a:rPr lang="en-US" b="1" dirty="0" smtClean="0"/>
              <a:t>Diptendu Mohan Kar, Indrajit Ray, Jenna Gallegos and Jean Peccoud</a:t>
            </a:r>
          </a:p>
          <a:p>
            <a:r>
              <a:rPr lang="en-US" b="1" dirty="0" smtClean="0"/>
              <a:t>Colorado State University</a:t>
            </a:r>
            <a:endParaRPr lang="en-US" b="1" dirty="0"/>
          </a:p>
        </p:txBody>
      </p:sp>
    </p:spTree>
    <p:extLst>
      <p:ext uri="{BB962C8B-B14F-4D97-AF65-F5344CB8AC3E}">
        <p14:creationId xmlns:p14="http://schemas.microsoft.com/office/powerpoint/2010/main" xmlns="" val="2465136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methods</a:t>
            </a:r>
            <a:endParaRPr lang="en-US" dirty="0"/>
          </a:p>
        </p:txBody>
      </p:sp>
      <p:sp>
        <p:nvSpPr>
          <p:cNvPr id="3" name="Content Placeholder 2"/>
          <p:cNvSpPr>
            <a:spLocks noGrp="1"/>
          </p:cNvSpPr>
          <p:nvPr>
            <p:ph idx="1"/>
          </p:nvPr>
        </p:nvSpPr>
        <p:spPr/>
        <p:txBody>
          <a:bodyPr/>
          <a:lstStyle/>
          <a:p>
            <a:r>
              <a:rPr lang="en-US" dirty="0" smtClean="0"/>
              <a:t>Present day solutions use watermarks to identify origin. </a:t>
            </a:r>
          </a:p>
          <a:p>
            <a:pPr lvl="1"/>
            <a:r>
              <a:rPr lang="en-US" dirty="0" smtClean="0"/>
              <a:t>Jupiter et. al, DNA Watermarking of Infectious Agents.</a:t>
            </a:r>
          </a:p>
          <a:p>
            <a:pPr lvl="1"/>
            <a:r>
              <a:rPr lang="en-US" dirty="0" err="1" smtClean="0"/>
              <a:t>Liss</a:t>
            </a:r>
            <a:r>
              <a:rPr lang="en-US" dirty="0" smtClean="0"/>
              <a:t> et.al, Embedding Permanent Watermarks in Synthetic Genes.</a:t>
            </a:r>
          </a:p>
          <a:p>
            <a:pPr lvl="1"/>
            <a:endParaRPr lang="en-US" dirty="0" smtClean="0"/>
          </a:p>
          <a:p>
            <a:r>
              <a:rPr lang="en-US" dirty="0" smtClean="0"/>
              <a:t>Limitations</a:t>
            </a:r>
          </a:p>
          <a:p>
            <a:pPr lvl="1"/>
            <a:r>
              <a:rPr lang="en-US" dirty="0" smtClean="0"/>
              <a:t>Independent of the DNA sequence in which the watermark is applied. No integrity to the original DNA. Watermark can remain intact while other parts of the DNA can mutate.</a:t>
            </a:r>
          </a:p>
          <a:p>
            <a:pPr lvl="1"/>
            <a:r>
              <a:rPr lang="en-US" dirty="0" smtClean="0"/>
              <a:t>The watermark sequence can be identified and used by an attacker placing it into other harmful virus DNA.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methods</a:t>
            </a:r>
            <a:endParaRPr lang="en-US" dirty="0"/>
          </a:p>
        </p:txBody>
      </p:sp>
      <p:sp>
        <p:nvSpPr>
          <p:cNvPr id="3" name="Content Placeholder 2"/>
          <p:cNvSpPr>
            <a:spLocks noGrp="1"/>
          </p:cNvSpPr>
          <p:nvPr>
            <p:ph idx="1"/>
          </p:nvPr>
        </p:nvSpPr>
        <p:spPr/>
        <p:txBody>
          <a:bodyPr/>
          <a:lstStyle/>
          <a:p>
            <a:r>
              <a:rPr lang="en-US" dirty="0" smtClean="0"/>
              <a:t>Present day solutions use watermarks to identify origin. </a:t>
            </a:r>
          </a:p>
          <a:p>
            <a:pPr lvl="1"/>
            <a:r>
              <a:rPr lang="en-US" dirty="0" err="1" smtClean="0"/>
              <a:t>Heider</a:t>
            </a:r>
            <a:r>
              <a:rPr lang="en-US" dirty="0" smtClean="0"/>
              <a:t> et. al, DNA-based Watermarks using the DNA-Crypt Algorithm.</a:t>
            </a:r>
          </a:p>
          <a:p>
            <a:pPr lvl="1"/>
            <a:r>
              <a:rPr lang="en-US" dirty="0" smtClean="0"/>
              <a:t>One of the most cited papers in this domain.</a:t>
            </a:r>
          </a:p>
          <a:p>
            <a:r>
              <a:rPr lang="en-US" dirty="0" smtClean="0"/>
              <a:t>Limitations</a:t>
            </a:r>
          </a:p>
          <a:p>
            <a:pPr lvl="1"/>
            <a:r>
              <a:rPr lang="en-US" dirty="0" smtClean="0"/>
              <a:t>The watermark is generated from a binary data e.g. image or name and added to the original sequence.</a:t>
            </a:r>
          </a:p>
          <a:p>
            <a:pPr lvl="1"/>
            <a:r>
              <a:rPr lang="en-US" dirty="0" smtClean="0"/>
              <a:t>Compromising the binary data results in generating the same watermark.</a:t>
            </a:r>
          </a:p>
          <a:p>
            <a:pPr lvl="1"/>
            <a:r>
              <a:rPr lang="en-US" dirty="0" smtClean="0"/>
              <a:t>Has option for symmetric key encryption of the watermark. But keys need to be exported. Has provision for export.</a:t>
            </a:r>
          </a:p>
          <a:p>
            <a:pPr lvl="1"/>
            <a:r>
              <a:rPr lang="en-US" dirty="0" smtClean="0"/>
              <a:t>Has option for asymmetric key encryption. RSA only. But does not talk about the challenges.</a:t>
            </a:r>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p:txBody>
          <a:bodyPr/>
          <a:lstStyle/>
          <a:p>
            <a:r>
              <a:rPr lang="en-US" dirty="0" smtClean="0"/>
              <a:t>Digital Signatures instead of watermarks.</a:t>
            </a:r>
          </a:p>
          <a:p>
            <a:pPr lvl="1"/>
            <a:r>
              <a:rPr lang="en-US" dirty="0" smtClean="0"/>
              <a:t>Widely used in any digital domain. </a:t>
            </a:r>
          </a:p>
          <a:p>
            <a:endParaRPr lang="en-US" dirty="0" smtClean="0"/>
          </a:p>
          <a:p>
            <a:r>
              <a:rPr lang="en-US" dirty="0" smtClean="0"/>
              <a:t>Identity based signatures.</a:t>
            </a:r>
          </a:p>
          <a:p>
            <a:pPr lvl="1"/>
            <a:r>
              <a:rPr lang="en-US" dirty="0" smtClean="0"/>
              <a:t>Private Key Infrastructure (PKI) is not well known to biologists.</a:t>
            </a:r>
          </a:p>
          <a:p>
            <a:pPr lvl="1"/>
            <a:r>
              <a:rPr lang="en-US" dirty="0" smtClean="0"/>
              <a:t>All of them have an unique identification - ORCID.</a:t>
            </a:r>
          </a:p>
          <a:p>
            <a:pPr lvl="1"/>
            <a:r>
              <a:rPr lang="en-US" dirty="0" smtClean="0"/>
              <a:t>Open Researcher and Contributor ID – a 16 digit unique identification number.</a:t>
            </a:r>
          </a:p>
          <a:p>
            <a:pPr lvl="1"/>
            <a:r>
              <a:rPr lang="en-US" dirty="0" smtClean="0"/>
              <a:t>More suited to our domain.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working with plasmids.</a:t>
            </a:r>
            <a:endParaRPr lang="en-US" dirty="0"/>
          </a:p>
        </p:txBody>
      </p:sp>
      <p:sp>
        <p:nvSpPr>
          <p:cNvPr id="3" name="Content Placeholder 2"/>
          <p:cNvSpPr>
            <a:spLocks noGrp="1"/>
          </p:cNvSpPr>
          <p:nvPr>
            <p:ph idx="1"/>
          </p:nvPr>
        </p:nvSpPr>
        <p:spPr/>
        <p:txBody>
          <a:bodyPr/>
          <a:lstStyle/>
          <a:p>
            <a:endParaRPr lang="en-US"/>
          </a:p>
        </p:txBody>
      </p:sp>
      <p:pic>
        <p:nvPicPr>
          <p:cNvPr id="4" name="Picture 3" descr="663ab82c554231482b185c52aecb909b--foundation-microbiology.jpg"/>
          <p:cNvPicPr>
            <a:picLocks noChangeAspect="1"/>
          </p:cNvPicPr>
          <p:nvPr/>
        </p:nvPicPr>
        <p:blipFill>
          <a:blip r:embed="rId2"/>
          <a:stretch>
            <a:fillRect/>
          </a:stretch>
        </p:blipFill>
        <p:spPr>
          <a:xfrm>
            <a:off x="2589212" y="2133600"/>
            <a:ext cx="4762500" cy="3790950"/>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9371012" y="2590800"/>
            <a:ext cx="1097036" cy="2389323"/>
          </a:xfrm>
          <a:prstGeom prst="rect">
            <a:avLst/>
          </a:prstGeom>
          <a:noFill/>
          <a:ln w="9525">
            <a:noFill/>
            <a:miter lim="800000"/>
            <a:headEnd/>
            <a:tailEnd/>
          </a:ln>
          <a:effectLst/>
        </p:spPr>
      </p:pic>
      <p:cxnSp>
        <p:nvCxnSpPr>
          <p:cNvPr id="6" name="Straight Arrow Connector 5"/>
          <p:cNvCxnSpPr/>
          <p:nvPr/>
        </p:nvCxnSpPr>
        <p:spPr>
          <a:xfrm>
            <a:off x="7161212" y="2514600"/>
            <a:ext cx="2209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5" idx="1"/>
          </p:cNvCxnSpPr>
          <p:nvPr/>
        </p:nvCxnSpPr>
        <p:spPr>
          <a:xfrm flipV="1">
            <a:off x="7161212" y="3785462"/>
            <a:ext cx="2209800" cy="55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why plasmids.</a:t>
            </a:r>
            <a:endParaRPr lang="en-US" dirty="0"/>
          </a:p>
        </p:txBody>
      </p:sp>
      <p:sp>
        <p:nvSpPr>
          <p:cNvPr id="3" name="Content Placeholder 2"/>
          <p:cNvSpPr>
            <a:spLocks noGrp="1"/>
          </p:cNvSpPr>
          <p:nvPr>
            <p:ph idx="1"/>
          </p:nvPr>
        </p:nvSpPr>
        <p:spPr/>
        <p:txBody>
          <a:bodyPr/>
          <a:lstStyle/>
          <a:p>
            <a:r>
              <a:rPr lang="en-US" dirty="0" smtClean="0"/>
              <a:t>Can isolate them in large quantities.</a:t>
            </a:r>
          </a:p>
          <a:p>
            <a:r>
              <a:rPr lang="en-US" dirty="0" smtClean="0"/>
              <a:t>Can cut and splice them, adding whatever DNA we choose. (tweak with features)</a:t>
            </a:r>
          </a:p>
          <a:p>
            <a:r>
              <a:rPr lang="en-US" dirty="0" smtClean="0"/>
              <a:t>Can put them back into bacteria, where they'll replicate along with the bacteria's own DNA.</a:t>
            </a:r>
          </a:p>
          <a:p>
            <a:r>
              <a:rPr lang="en-US" dirty="0" smtClean="0"/>
              <a:t>Can isolate them again - getting billions of copies of whatever DNA we inserted into the plasmid!</a:t>
            </a:r>
          </a:p>
          <a:p>
            <a:endParaRPr lang="en-US" dirty="0" smtClean="0"/>
          </a:p>
          <a:p>
            <a:pPr>
              <a:buNone/>
            </a:pPr>
            <a:r>
              <a:rPr lang="en-US" b="1" dirty="0" smtClean="0"/>
              <a:t>Plasmid are limited to sizes of 2.5 - 20 kilo bases (kb), in general. </a:t>
            </a:r>
          </a:p>
          <a:p>
            <a:pPr>
              <a:buNone/>
            </a:pPr>
            <a:r>
              <a:rPr lang="en-US" b="1" dirty="0" smtClean="0"/>
              <a:t>A base is one of the four building blocks of DNA – A, C, G, 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plasmid extraction.</a:t>
            </a:r>
            <a:endParaRPr lang="en-US" dirty="0"/>
          </a:p>
        </p:txBody>
      </p:sp>
      <p:sp>
        <p:nvSpPr>
          <p:cNvPr id="3" name="Content Placeholder 2"/>
          <p:cNvSpPr>
            <a:spLocks noGrp="1"/>
          </p:cNvSpPr>
          <p:nvPr>
            <p:ph idx="1"/>
          </p:nvPr>
        </p:nvSpPr>
        <p:spPr/>
        <p:txBody>
          <a:bodyPr/>
          <a:lstStyle/>
          <a:p>
            <a:endParaRPr lang="en-US"/>
          </a:p>
        </p:txBody>
      </p:sp>
      <p:pic>
        <p:nvPicPr>
          <p:cNvPr id="5" name="Content Placeholder 3" descr="plasmid separation.png"/>
          <p:cNvPicPr>
            <a:picLocks noChangeAspect="1"/>
          </p:cNvPicPr>
          <p:nvPr/>
        </p:nvPicPr>
        <p:blipFill>
          <a:blip r:embed="rId2"/>
          <a:stretch>
            <a:fillRect/>
          </a:stretch>
        </p:blipFill>
        <p:spPr>
          <a:xfrm>
            <a:off x="2589212" y="2026024"/>
            <a:ext cx="7778470" cy="47244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sequencing a plasmid.</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5" descr="p1010734.jpg"/>
          <p:cNvPicPr>
            <a:picLocks noChangeAspect="1"/>
          </p:cNvPicPr>
          <p:nvPr/>
        </p:nvPicPr>
        <p:blipFill>
          <a:blip r:embed="rId2" cstate="print"/>
          <a:stretch>
            <a:fillRect/>
          </a:stretch>
        </p:blipFill>
        <p:spPr>
          <a:xfrm>
            <a:off x="2589212" y="2133600"/>
            <a:ext cx="3390900" cy="2543175"/>
          </a:xfrm>
          <a:prstGeom prst="rect">
            <a:avLst/>
          </a:prstGeom>
        </p:spPr>
      </p:pic>
      <p:pic>
        <p:nvPicPr>
          <p:cNvPr id="5" name="Picture 4" descr="Automated+DNA+Sequencer.jpg"/>
          <p:cNvPicPr>
            <a:picLocks noChangeAspect="1"/>
          </p:cNvPicPr>
          <p:nvPr/>
        </p:nvPicPr>
        <p:blipFill>
          <a:blip r:embed="rId3" cstate="print"/>
          <a:stretch>
            <a:fillRect/>
          </a:stretch>
        </p:blipFill>
        <p:spPr>
          <a:xfrm>
            <a:off x="8113712" y="2146300"/>
            <a:ext cx="3390900" cy="2543175"/>
          </a:xfrm>
          <a:prstGeom prst="rect">
            <a:avLst/>
          </a:prstGeom>
        </p:spPr>
      </p:pic>
      <p:cxnSp>
        <p:nvCxnSpPr>
          <p:cNvPr id="6" name="Straight Arrow Connector 5"/>
          <p:cNvCxnSpPr/>
          <p:nvPr/>
        </p:nvCxnSpPr>
        <p:spPr>
          <a:xfrm>
            <a:off x="6168869" y="3363866"/>
            <a:ext cx="165731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 descr="F:\CSU\THESIS\MY_THESIS\fasta.jpg"/>
          <p:cNvPicPr>
            <a:picLocks noChangeAspect="1" noChangeArrowheads="1"/>
          </p:cNvPicPr>
          <p:nvPr/>
        </p:nvPicPr>
        <p:blipFill>
          <a:blip r:embed="rId4"/>
          <a:srcRect/>
          <a:stretch>
            <a:fillRect/>
          </a:stretch>
        </p:blipFill>
        <p:spPr bwMode="auto">
          <a:xfrm>
            <a:off x="2589212" y="2133600"/>
            <a:ext cx="8915400" cy="3177988"/>
          </a:xfrm>
          <a:prstGeom prst="rect">
            <a:avLst/>
          </a:prstGeom>
          <a:noFill/>
        </p:spPr>
      </p:pic>
      <p:sp>
        <p:nvSpPr>
          <p:cNvPr id="9" name="TextBox 8"/>
          <p:cNvSpPr txBox="1"/>
          <p:nvPr/>
        </p:nvSpPr>
        <p:spPr>
          <a:xfrm>
            <a:off x="4639235" y="5567082"/>
            <a:ext cx="4155141" cy="369332"/>
          </a:xfrm>
          <a:prstGeom prst="rect">
            <a:avLst/>
          </a:prstGeom>
          <a:noFill/>
        </p:spPr>
        <p:txBody>
          <a:bodyPr wrap="square" rtlCol="0">
            <a:spAutoFit/>
          </a:bodyPr>
          <a:lstStyle/>
          <a:p>
            <a:pPr algn="ctr"/>
            <a:r>
              <a:rPr lang="en-US" b="1" dirty="0" smtClean="0"/>
              <a:t>FASTA FILE – extension .</a:t>
            </a:r>
            <a:r>
              <a:rPr lang="en-US" b="1" dirty="0" err="1" smtClean="0"/>
              <a:t>fasta</a:t>
            </a:r>
            <a:r>
              <a:rPr lang="en-US" b="1" dirty="0" smtClean="0"/>
              <a:t> / .</a:t>
            </a:r>
            <a:r>
              <a:rPr lang="en-US" b="1" dirty="0" err="1" smtClean="0"/>
              <a:t>fa</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digital DNA file formats.</a:t>
            </a:r>
            <a:endParaRPr lang="en-US" dirty="0"/>
          </a:p>
        </p:txBody>
      </p:sp>
      <p:sp>
        <p:nvSpPr>
          <p:cNvPr id="3" name="Content Placeholder 2"/>
          <p:cNvSpPr>
            <a:spLocks noGrp="1"/>
          </p:cNvSpPr>
          <p:nvPr>
            <p:ph idx="1"/>
          </p:nvPr>
        </p:nvSpPr>
        <p:spPr/>
        <p:txBody>
          <a:bodyPr/>
          <a:lstStyle/>
          <a:p>
            <a:r>
              <a:rPr lang="en-US" dirty="0" smtClean="0"/>
              <a:t>The output of a DNA Sequencer is always a .</a:t>
            </a:r>
            <a:r>
              <a:rPr lang="en-US" dirty="0" err="1" smtClean="0"/>
              <a:t>fasta</a:t>
            </a:r>
            <a:r>
              <a:rPr lang="en-US" dirty="0" smtClean="0"/>
              <a:t> file.</a:t>
            </a:r>
          </a:p>
          <a:p>
            <a:endParaRPr lang="en-US" dirty="0" smtClean="0"/>
          </a:p>
          <a:p>
            <a:r>
              <a:rPr lang="en-US" dirty="0" smtClean="0"/>
              <a:t>Contains the raw sequences only. The sequences can be converted to a annotated file called genbank (.</a:t>
            </a:r>
            <a:r>
              <a:rPr lang="en-US" dirty="0" err="1" smtClean="0"/>
              <a:t>gb</a:t>
            </a:r>
            <a:r>
              <a:rPr lang="en-US" dirty="0" smtClean="0"/>
              <a:t>) file which contains the sequences along with their descriptions.</a:t>
            </a:r>
          </a:p>
          <a:p>
            <a:endParaRPr lang="en-US" dirty="0" smtClean="0"/>
          </a:p>
          <a:p>
            <a:r>
              <a:rPr lang="en-US" dirty="0" smtClean="0"/>
              <a:t>Sequence manipulation software e.g. </a:t>
            </a:r>
            <a:r>
              <a:rPr lang="en-US" dirty="0" err="1" smtClean="0"/>
              <a:t>Snapgene</a:t>
            </a:r>
            <a:r>
              <a:rPr lang="en-US" dirty="0" smtClean="0"/>
              <a:t> can be used to do so.</a:t>
            </a:r>
          </a:p>
          <a:p>
            <a:r>
              <a:rPr lang="en-US" dirty="0" smtClean="0"/>
              <a:t>Contains a database of descriptions. Will try to automatically annotate any matching sub-sequence. The user can add, delete or overwrite.</a:t>
            </a:r>
          </a:p>
          <a:p>
            <a:r>
              <a:rPr lang="en-US" dirty="0" smtClean="0"/>
              <a:t>Provides a more visual map than just a sequence of ACGT.</a:t>
            </a:r>
          </a:p>
        </p:txBody>
      </p:sp>
      <p:pic>
        <p:nvPicPr>
          <p:cNvPr id="4" name="Picture 2" descr="F:\CSU\THESIS\MY_THESIS\fasta.jpg"/>
          <p:cNvPicPr>
            <a:picLocks noChangeAspect="1" noChangeArrowheads="1"/>
          </p:cNvPicPr>
          <p:nvPr/>
        </p:nvPicPr>
        <p:blipFill>
          <a:blip r:embed="rId2"/>
          <a:srcRect/>
          <a:stretch>
            <a:fillRect/>
          </a:stretch>
        </p:blipFill>
        <p:spPr bwMode="auto">
          <a:xfrm>
            <a:off x="2844705" y="2747682"/>
            <a:ext cx="8874867" cy="31635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sample genbank file.</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srcRect/>
          <a:stretch>
            <a:fillRect/>
          </a:stretch>
        </p:blipFill>
        <p:spPr bwMode="auto">
          <a:xfrm>
            <a:off x="2199225" y="1866900"/>
            <a:ext cx="5630091" cy="4953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7187459" y="1661150"/>
            <a:ext cx="5004541" cy="2758449"/>
          </a:xfrm>
          <a:prstGeom prst="rect">
            <a:avLst/>
          </a:prstGeom>
          <a:noFill/>
          <a:ln w="9525">
            <a:noFill/>
            <a:miter lim="800000"/>
            <a:headEnd/>
            <a:tailEnd/>
          </a:ln>
          <a:effectLst/>
        </p:spPr>
      </p:pic>
      <p:pic>
        <p:nvPicPr>
          <p:cNvPr id="6" name="Picture 8"/>
          <p:cNvPicPr>
            <a:picLocks noChangeAspect="1" noChangeArrowheads="1"/>
          </p:cNvPicPr>
          <p:nvPr/>
        </p:nvPicPr>
        <p:blipFill>
          <a:blip r:embed="rId4"/>
          <a:srcRect/>
          <a:stretch>
            <a:fillRect/>
          </a:stretch>
        </p:blipFill>
        <p:spPr bwMode="auto">
          <a:xfrm>
            <a:off x="7280953" y="2298531"/>
            <a:ext cx="4911047" cy="4559469"/>
          </a:xfrm>
          <a:prstGeom prst="rect">
            <a:avLst/>
          </a:prstGeom>
          <a:noFill/>
          <a:ln w="9525">
            <a:noFill/>
            <a:miter lim="800000"/>
            <a:headEnd/>
            <a:tailEnd/>
          </a:ln>
          <a:effectLst/>
        </p:spPr>
      </p:pic>
      <p:sp>
        <p:nvSpPr>
          <p:cNvPr id="7" name="Rectangle 6"/>
          <p:cNvSpPr/>
          <p:nvPr/>
        </p:nvSpPr>
        <p:spPr>
          <a:xfrm>
            <a:off x="2184400" y="1860550"/>
            <a:ext cx="3200400" cy="5461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95500" y="3601816"/>
            <a:ext cx="4191000" cy="817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48424" y="4971422"/>
            <a:ext cx="4764859" cy="9467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and motivation.</a:t>
            </a:r>
          </a:p>
          <a:p>
            <a:r>
              <a:rPr lang="en-US" dirty="0" smtClean="0"/>
              <a:t>Existing methods vs. our approach.</a:t>
            </a:r>
          </a:p>
          <a:p>
            <a:r>
              <a:rPr lang="en-US" dirty="0" smtClean="0"/>
              <a:t>Domain constraints.</a:t>
            </a:r>
          </a:p>
          <a:p>
            <a:r>
              <a:rPr lang="en-US" dirty="0" smtClean="0"/>
              <a:t>Challenges and design decisions.</a:t>
            </a:r>
          </a:p>
          <a:p>
            <a:r>
              <a:rPr lang="en-US" dirty="0" smtClean="0"/>
              <a:t>Signature Scheme.</a:t>
            </a:r>
          </a:p>
          <a:p>
            <a:r>
              <a:rPr lang="en-US" dirty="0" smtClean="0"/>
              <a:t>Error tolerance.</a:t>
            </a:r>
          </a:p>
          <a:p>
            <a:r>
              <a:rPr lang="en-US" dirty="0" smtClean="0"/>
              <a:t>Associating a physical DNA with its digital version.</a:t>
            </a:r>
          </a:p>
          <a:p>
            <a:r>
              <a:rPr lang="en-US" dirty="0" smtClean="0"/>
              <a:t>Experiments and future work.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sample map.</a:t>
            </a:r>
            <a:endParaRPr lang="en-US" dirty="0"/>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a:srcRect/>
          <a:stretch>
            <a:fillRect/>
          </a:stretch>
        </p:blipFill>
        <p:spPr bwMode="auto">
          <a:xfrm>
            <a:off x="2589212" y="2059260"/>
            <a:ext cx="9602788" cy="479874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3994150" y="2133600"/>
            <a:ext cx="7129220" cy="1016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3994150" y="5618752"/>
            <a:ext cx="6373276" cy="12392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subTnLst>
                                    <p:set>
                                      <p:cBhvr override="childStyle">
                                        <p:cTn dur="1" fill="hold" display="0" masterRel="nextClick" afterEffect="1"/>
                                        <p:tgtEl>
                                          <p:spTgt spid="409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constraints – plasmid DNA properties</a:t>
            </a:r>
            <a:endParaRPr lang="en-US" dirty="0"/>
          </a:p>
        </p:txBody>
      </p:sp>
      <p:sp>
        <p:nvSpPr>
          <p:cNvPr id="3" name="Content Placeholder 2"/>
          <p:cNvSpPr>
            <a:spLocks noGrp="1"/>
          </p:cNvSpPr>
          <p:nvPr>
            <p:ph idx="1"/>
          </p:nvPr>
        </p:nvSpPr>
        <p:spPr>
          <a:xfrm>
            <a:off x="2592925" y="2260600"/>
            <a:ext cx="8915400" cy="3777622"/>
          </a:xfrm>
        </p:spPr>
        <p:txBody>
          <a:bodyPr/>
          <a:lstStyle/>
          <a:p>
            <a:r>
              <a:rPr lang="en-US" dirty="0" smtClean="0"/>
              <a:t>A plasmid DNA is double stranded and circular.</a:t>
            </a:r>
          </a:p>
          <a:p>
            <a:r>
              <a:rPr lang="en-US" dirty="0" smtClean="0"/>
              <a:t>Circular properties.</a:t>
            </a:r>
          </a:p>
          <a:p>
            <a:pPr lvl="1"/>
            <a:r>
              <a:rPr lang="en-US" dirty="0" smtClean="0"/>
              <a:t>Sequence a sample. Output is ACGGTTCA.</a:t>
            </a:r>
          </a:p>
          <a:p>
            <a:pPr lvl="1"/>
            <a:r>
              <a:rPr lang="en-US" dirty="0" smtClean="0"/>
              <a:t>Sequence the sample again. Output is TCAACGGT.</a:t>
            </a:r>
          </a:p>
          <a:p>
            <a:r>
              <a:rPr lang="en-US" dirty="0" smtClean="0"/>
              <a:t>Double stranded properties.</a:t>
            </a:r>
          </a:p>
          <a:p>
            <a:pPr lvl="1"/>
            <a:r>
              <a:rPr lang="en-US" dirty="0" smtClean="0"/>
              <a:t>Double helix. Sequencer reads in any one direction.</a:t>
            </a:r>
          </a:p>
          <a:p>
            <a:pPr lvl="1"/>
            <a:r>
              <a:rPr lang="en-US" dirty="0" smtClean="0"/>
              <a:t>May read in the other direction next time.</a:t>
            </a:r>
          </a:p>
          <a:p>
            <a:pPr lvl="1"/>
            <a:r>
              <a:rPr lang="en-US" dirty="0" smtClean="0"/>
              <a:t>Reverse Complement.</a:t>
            </a:r>
          </a:p>
          <a:p>
            <a:r>
              <a:rPr lang="en-US" dirty="0" smtClean="0"/>
              <a:t>Hence, there can be 2N number of possible correct representation of a plasmid sequence.</a:t>
            </a:r>
          </a:p>
          <a:p>
            <a:endParaRPr lang="en-US" dirty="0"/>
          </a:p>
        </p:txBody>
      </p:sp>
      <p:pic>
        <p:nvPicPr>
          <p:cNvPr id="1033" name="Picture 9"/>
          <p:cNvPicPr>
            <a:picLocks noChangeAspect="1" noChangeArrowheads="1"/>
          </p:cNvPicPr>
          <p:nvPr/>
        </p:nvPicPr>
        <p:blipFill>
          <a:blip r:embed="rId2"/>
          <a:srcRect/>
          <a:stretch>
            <a:fillRect/>
          </a:stretch>
        </p:blipFill>
        <p:spPr bwMode="auto">
          <a:xfrm>
            <a:off x="2805112" y="2108200"/>
            <a:ext cx="7896225" cy="170497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3"/>
          <a:srcRect/>
          <a:stretch>
            <a:fillRect/>
          </a:stretch>
        </p:blipFill>
        <p:spPr bwMode="auto">
          <a:xfrm>
            <a:off x="3128963" y="4676775"/>
            <a:ext cx="5934075" cy="1847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subTnLst>
                                    <p:set>
                                      <p:cBhvr override="childStyle">
                                        <p:cTn dur="1" fill="hold" display="0" masterRel="nextClick" afterEffect="1"/>
                                        <p:tgtEl>
                                          <p:spTgt spid="10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3"/>
                                        </p:tgtEl>
                                        <p:attrNameLst>
                                          <p:attrName>style.visibility</p:attrName>
                                        </p:attrNameLst>
                                      </p:cBhvr>
                                      <p:to>
                                        <p:strVal val="visible"/>
                                      </p:to>
                                    </p:set>
                                  </p:childTnLst>
                                  <p:subTnLst>
                                    <p:set>
                                      <p:cBhvr override="childStyle">
                                        <p:cTn dur="1" fill="hold" display="0" masterRel="nextClick" afterEffect="1"/>
                                        <p:tgtEl>
                                          <p:spTgt spid="103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793150"/>
            <a:ext cx="8915399" cy="1468800"/>
          </a:xfrm>
        </p:spPr>
        <p:txBody>
          <a:bodyPr/>
          <a:lstStyle/>
          <a:p>
            <a:r>
              <a:rPr lang="en-US" dirty="0" smtClean="0"/>
              <a:t>Challenges and </a:t>
            </a:r>
            <a:br>
              <a:rPr lang="en-US" dirty="0" smtClean="0"/>
            </a:br>
            <a:r>
              <a:rPr lang="en-US" dirty="0" smtClean="0"/>
              <a:t>design decisions</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design decisions</a:t>
            </a:r>
            <a:endParaRPr lang="en-US" dirty="0"/>
          </a:p>
        </p:txBody>
      </p:sp>
      <p:sp>
        <p:nvSpPr>
          <p:cNvPr id="3" name="Content Placeholder 2"/>
          <p:cNvSpPr>
            <a:spLocks noGrp="1"/>
          </p:cNvSpPr>
          <p:nvPr>
            <p:ph idx="1"/>
          </p:nvPr>
        </p:nvSpPr>
        <p:spPr/>
        <p:txBody>
          <a:bodyPr/>
          <a:lstStyle/>
          <a:p>
            <a:r>
              <a:rPr lang="en-US" dirty="0" smtClean="0"/>
              <a:t>Signature Identification.</a:t>
            </a:r>
          </a:p>
          <a:p>
            <a:pPr lvl="1"/>
            <a:r>
              <a:rPr lang="en-US" dirty="0" smtClean="0"/>
              <a:t>Cannot use delimiters like we use in digital files. (tags, comma, colon etc.)</a:t>
            </a:r>
          </a:p>
          <a:p>
            <a:pPr lvl="1"/>
            <a:r>
              <a:rPr lang="en-US" dirty="0" smtClean="0"/>
              <a:t>User can choose their own delimiter of 10 base pairs. Not already present. Specific to their project.</a:t>
            </a:r>
          </a:p>
          <a:p>
            <a:pPr lvl="1"/>
            <a:r>
              <a:rPr lang="en-US" dirty="0" smtClean="0"/>
              <a:t>As of now we have chosen </a:t>
            </a:r>
            <a:r>
              <a:rPr lang="en-US" b="1" dirty="0" smtClean="0"/>
              <a:t>ACGCTTCGCA</a:t>
            </a:r>
            <a:r>
              <a:rPr lang="en-US" dirty="0" smtClean="0"/>
              <a:t> as start and </a:t>
            </a:r>
            <a:r>
              <a:rPr lang="en-US" b="1" dirty="0" smtClean="0"/>
              <a:t>GTATCCTATG</a:t>
            </a:r>
            <a:r>
              <a:rPr lang="en-US" dirty="0" smtClean="0"/>
              <a:t> as end delimiter.</a:t>
            </a:r>
          </a:p>
          <a:p>
            <a:pPr lvl="1"/>
            <a:r>
              <a:rPr lang="en-US" dirty="0" smtClean="0"/>
              <a:t>Can be identified visually and rare to occur in plasmids naturally.</a:t>
            </a:r>
          </a:p>
          <a:p>
            <a:pPr lvl="1"/>
            <a:r>
              <a:rPr lang="en-US" dirty="0" smtClean="0"/>
              <a:t>Unlikely to develop secondary structures.</a:t>
            </a:r>
          </a:p>
          <a:p>
            <a:pPr lvl="1"/>
            <a:r>
              <a:rPr lang="en-US" dirty="0" smtClean="0"/>
              <a:t>Balanced number of ACGT.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design decisions</a:t>
            </a:r>
            <a:endParaRPr lang="en-US" dirty="0"/>
          </a:p>
        </p:txBody>
      </p:sp>
      <p:sp>
        <p:nvSpPr>
          <p:cNvPr id="3" name="Content Placeholder 2"/>
          <p:cNvSpPr>
            <a:spLocks noGrp="1"/>
          </p:cNvSpPr>
          <p:nvPr>
            <p:ph idx="1"/>
          </p:nvPr>
        </p:nvSpPr>
        <p:spPr/>
        <p:txBody>
          <a:bodyPr/>
          <a:lstStyle/>
          <a:p>
            <a:r>
              <a:rPr lang="en-US" dirty="0" smtClean="0"/>
              <a:t>Signature length. </a:t>
            </a:r>
          </a:p>
          <a:p>
            <a:pPr lvl="1"/>
            <a:r>
              <a:rPr lang="en-US" dirty="0" smtClean="0"/>
              <a:t>One byte is 4 base pairs. </a:t>
            </a:r>
          </a:p>
          <a:p>
            <a:pPr lvl="1"/>
            <a:r>
              <a:rPr lang="en-US" dirty="0" smtClean="0"/>
              <a:t>A signature of 384 bytes is trivial. But 1536 base pairs is not.</a:t>
            </a:r>
          </a:p>
          <a:p>
            <a:pPr lvl="1"/>
            <a:r>
              <a:rPr lang="en-US" dirty="0" smtClean="0"/>
              <a:t>A shorter signature is less likely to introduce a new function or impact stability.</a:t>
            </a:r>
          </a:p>
          <a:p>
            <a:pPr lvl="1"/>
            <a:r>
              <a:rPr lang="en-US" dirty="0" smtClean="0"/>
              <a:t>A shorter signature is less likely to mutate and will be cheaper to synthesize.</a:t>
            </a:r>
          </a:p>
          <a:p>
            <a:r>
              <a:rPr lang="en-US" dirty="0" smtClean="0"/>
              <a:t>Signature placement.</a:t>
            </a:r>
          </a:p>
          <a:p>
            <a:pPr lvl="1"/>
            <a:r>
              <a:rPr lang="en-US" dirty="0" smtClean="0"/>
              <a:t>Cannot place in any arbitrary location. There might be an existing feature there. </a:t>
            </a:r>
          </a:p>
          <a:p>
            <a:pPr lvl="1"/>
            <a:r>
              <a:rPr lang="en-US" dirty="0" smtClean="0"/>
              <a:t>User inputs the location where to place the signature e.g. 104 from the start. </a:t>
            </a:r>
          </a:p>
          <a:p>
            <a:pPr lvl="1"/>
            <a:r>
              <a:rPr lang="en-US" dirty="0" smtClean="0"/>
              <a:t>The genbank file already has the list of features that are present in the plasmid. Our tool uses this information to alert user in case of collision.</a:t>
            </a:r>
          </a:p>
        </p:txBody>
      </p:sp>
      <p:pic>
        <p:nvPicPr>
          <p:cNvPr id="4" name="Picture 2"/>
          <p:cNvPicPr>
            <a:picLocks noChangeAspect="1" noChangeArrowheads="1"/>
          </p:cNvPicPr>
          <p:nvPr/>
        </p:nvPicPr>
        <p:blipFill>
          <a:blip r:embed="rId2"/>
          <a:srcRect/>
          <a:stretch>
            <a:fillRect/>
          </a:stretch>
        </p:blipFill>
        <p:spPr bwMode="auto">
          <a:xfrm>
            <a:off x="6128521" y="1498331"/>
            <a:ext cx="6063479" cy="5334269"/>
          </a:xfrm>
          <a:prstGeom prst="rect">
            <a:avLst/>
          </a:prstGeom>
          <a:noFill/>
          <a:ln w="9525">
            <a:noFill/>
            <a:miter lim="800000"/>
            <a:headEnd/>
            <a:tailEnd/>
          </a:ln>
          <a:effectLst/>
        </p:spPr>
      </p:pic>
      <p:sp>
        <p:nvSpPr>
          <p:cNvPr id="6" name="Rectangle 5"/>
          <p:cNvSpPr/>
          <p:nvPr/>
        </p:nvSpPr>
        <p:spPr>
          <a:xfrm>
            <a:off x="6268221" y="5638172"/>
            <a:ext cx="3200400" cy="5461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design decisions</a:t>
            </a:r>
            <a:endParaRPr lang="en-US" dirty="0"/>
          </a:p>
        </p:txBody>
      </p:sp>
      <p:sp>
        <p:nvSpPr>
          <p:cNvPr id="3" name="Content Placeholder 2"/>
          <p:cNvSpPr>
            <a:spLocks noGrp="1"/>
          </p:cNvSpPr>
          <p:nvPr>
            <p:ph idx="1"/>
          </p:nvPr>
        </p:nvSpPr>
        <p:spPr/>
        <p:txBody>
          <a:bodyPr/>
          <a:lstStyle/>
          <a:p>
            <a:r>
              <a:rPr lang="en-US" dirty="0" smtClean="0"/>
              <a:t>Error tolerance.</a:t>
            </a:r>
          </a:p>
          <a:p>
            <a:pPr lvl="1"/>
            <a:r>
              <a:rPr lang="en-US" dirty="0" smtClean="0"/>
              <a:t>Signature ensures that change in a single base pair will result in failed verification.</a:t>
            </a:r>
          </a:p>
          <a:p>
            <a:pPr lvl="1"/>
            <a:r>
              <a:rPr lang="en-US" dirty="0" smtClean="0"/>
              <a:t>But, DNA are prone to naturally occurring mutations.</a:t>
            </a:r>
          </a:p>
          <a:p>
            <a:pPr lvl="1"/>
            <a:r>
              <a:rPr lang="en-US" dirty="0" smtClean="0"/>
              <a:t>Cannot just resend the sample like resending email.</a:t>
            </a:r>
          </a:p>
          <a:p>
            <a:pPr lvl="1"/>
            <a:r>
              <a:rPr lang="en-US" dirty="0" smtClean="0"/>
              <a:t>Use error correction code – we used Reed-Solomon code. </a:t>
            </a:r>
          </a:p>
          <a:p>
            <a:pPr lvl="1"/>
            <a:r>
              <a:rPr lang="en-US" dirty="0" smtClean="0"/>
              <a:t>The user provides how many error to tolerate. More the error tolerance, more the length of the code.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scheme</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scheme - overview</a:t>
            </a:r>
            <a:endParaRPr lang="en-US" dirty="0"/>
          </a:p>
        </p:txBody>
      </p:sp>
      <p:sp>
        <p:nvSpPr>
          <p:cNvPr id="3" name="Content Placeholder 2"/>
          <p:cNvSpPr>
            <a:spLocks noGrp="1"/>
          </p:cNvSpPr>
          <p:nvPr>
            <p:ph idx="1"/>
          </p:nvPr>
        </p:nvSpPr>
        <p:spPr>
          <a:xfrm>
            <a:off x="2592925" y="1790700"/>
            <a:ext cx="8915400" cy="3777622"/>
          </a:xfrm>
        </p:spPr>
        <p:txBody>
          <a:bodyPr/>
          <a:lstStyle/>
          <a:p>
            <a:r>
              <a:rPr lang="en-US" dirty="0" smtClean="0"/>
              <a:t>We have used Shamir’s identity based signature scheme with a minor modification. Assume central authority parameters - &lt;e, d, n&gt;.</a:t>
            </a:r>
          </a:p>
          <a:p>
            <a:endParaRPr lang="en-US" dirty="0"/>
          </a:p>
        </p:txBody>
      </p:sp>
      <p:sp>
        <p:nvSpPr>
          <p:cNvPr id="4" name="TextBox 3"/>
          <p:cNvSpPr txBox="1"/>
          <p:nvPr/>
        </p:nvSpPr>
        <p:spPr>
          <a:xfrm>
            <a:off x="2592925" y="2691805"/>
            <a:ext cx="4734975" cy="4124206"/>
          </a:xfrm>
          <a:prstGeom prst="rect">
            <a:avLst/>
          </a:prstGeom>
          <a:noFill/>
        </p:spPr>
        <p:txBody>
          <a:bodyPr wrap="square" rtlCol="0">
            <a:spAutoFit/>
          </a:bodyPr>
          <a:lstStyle/>
          <a:p>
            <a:pPr algn="ctr"/>
            <a:r>
              <a:rPr lang="en-US" sz="1800" dirty="0" smtClean="0"/>
              <a:t>Our modified scheme</a:t>
            </a:r>
          </a:p>
          <a:p>
            <a:pPr algn="ctr"/>
            <a:endParaRPr lang="en-US" sz="1800" dirty="0" smtClean="0"/>
          </a:p>
          <a:p>
            <a:pPr>
              <a:buFont typeface="Arial" pitchFamily="34" charset="0"/>
              <a:buChar char="•"/>
            </a:pPr>
            <a:r>
              <a:rPr lang="en-US" sz="1600" dirty="0" smtClean="0"/>
              <a:t> User provides ID to central authority.</a:t>
            </a:r>
          </a:p>
          <a:p>
            <a:pPr>
              <a:buFont typeface="Arial" pitchFamily="34" charset="0"/>
              <a:buChar char="•"/>
            </a:pPr>
            <a:endParaRPr lang="en-US" sz="1600" dirty="0" smtClean="0"/>
          </a:p>
          <a:p>
            <a:pPr>
              <a:buFont typeface="Arial" pitchFamily="34" charset="0"/>
              <a:buChar char="•"/>
            </a:pPr>
            <a:r>
              <a:rPr lang="en-US" sz="1600" dirty="0" smtClean="0"/>
              <a:t> Gets back S</a:t>
            </a:r>
            <a:r>
              <a:rPr lang="en-US" sz="1600" baseline="-25000" dirty="0" smtClean="0"/>
              <a:t>ID</a:t>
            </a:r>
            <a:r>
              <a:rPr lang="en-US" sz="1600" dirty="0" smtClean="0"/>
              <a:t> = </a:t>
            </a:r>
            <a:r>
              <a:rPr lang="en-US" sz="1600" dirty="0" err="1" smtClean="0"/>
              <a:t>ID</a:t>
            </a:r>
            <a:r>
              <a:rPr lang="en-US" sz="1600" baseline="30000" dirty="0" err="1" smtClean="0"/>
              <a:t>d</a:t>
            </a:r>
            <a:r>
              <a:rPr lang="en-US" sz="1600" dirty="0" smtClean="0"/>
              <a:t> mod n.</a:t>
            </a:r>
            <a:endParaRPr lang="en-US" sz="1600" i="1" dirty="0" smtClean="0"/>
          </a:p>
          <a:p>
            <a:pPr>
              <a:buFont typeface="Arial" pitchFamily="34" charset="0"/>
              <a:buChar char="•"/>
            </a:pPr>
            <a:endParaRPr lang="en-US" sz="1600" dirty="0" smtClean="0"/>
          </a:p>
          <a:p>
            <a:pPr>
              <a:buFont typeface="Arial" pitchFamily="34" charset="0"/>
              <a:buChar char="•"/>
            </a:pPr>
            <a:r>
              <a:rPr lang="en-US" sz="1600" dirty="0" smtClean="0"/>
              <a:t> Signature steps</a:t>
            </a:r>
          </a:p>
          <a:p>
            <a:pPr lvl="1"/>
            <a:r>
              <a:rPr lang="en-US" sz="1600" dirty="0" smtClean="0"/>
              <a:t>Hash message m  (SHA-256). Get H(m).</a:t>
            </a:r>
          </a:p>
          <a:p>
            <a:pPr lvl="1"/>
            <a:r>
              <a:rPr lang="en-US" sz="1600" dirty="0" smtClean="0"/>
              <a:t>Sign = (</a:t>
            </a:r>
            <a:r>
              <a:rPr lang="en-US" sz="1600" dirty="0" err="1" smtClean="0"/>
              <a:t>ID</a:t>
            </a:r>
            <a:r>
              <a:rPr lang="en-US" sz="1600" baseline="30000" dirty="0" err="1" smtClean="0"/>
              <a:t>d</a:t>
            </a:r>
            <a:r>
              <a:rPr lang="en-US" sz="1600" dirty="0" smtClean="0"/>
              <a:t>)</a:t>
            </a:r>
            <a:r>
              <a:rPr lang="en-US" sz="1600" baseline="30000" dirty="0" smtClean="0"/>
              <a:t> H(m)</a:t>
            </a:r>
            <a:r>
              <a:rPr lang="en-US" sz="1600" dirty="0" smtClean="0"/>
              <a:t> mod n = </a:t>
            </a:r>
            <a:r>
              <a:rPr lang="en-US" sz="1600" dirty="0" err="1" smtClean="0"/>
              <a:t>ID</a:t>
            </a:r>
            <a:r>
              <a:rPr lang="en-US" sz="1600" baseline="30000" dirty="0" err="1" smtClean="0"/>
              <a:t>d</a:t>
            </a:r>
            <a:r>
              <a:rPr lang="en-US" sz="1600" baseline="30000" dirty="0" smtClean="0"/>
              <a:t> * H(m)</a:t>
            </a:r>
            <a:r>
              <a:rPr lang="en-US" sz="1600" dirty="0" smtClean="0"/>
              <a:t> mod n. </a:t>
            </a:r>
          </a:p>
          <a:p>
            <a:pPr lvl="1"/>
            <a:r>
              <a:rPr lang="en-US" sz="1600" dirty="0" smtClean="0"/>
              <a:t>	</a:t>
            </a:r>
          </a:p>
          <a:p>
            <a:pPr>
              <a:buFont typeface="Arial" pitchFamily="34" charset="0"/>
              <a:buChar char="•"/>
            </a:pPr>
            <a:r>
              <a:rPr lang="en-US" sz="1600" dirty="0" smtClean="0"/>
              <a:t> Validation Steps</a:t>
            </a:r>
          </a:p>
          <a:p>
            <a:pPr lvl="1"/>
            <a:r>
              <a:rPr lang="en-US" sz="1600" dirty="0" smtClean="0"/>
              <a:t>Knows ID and M</a:t>
            </a:r>
          </a:p>
          <a:p>
            <a:pPr lvl="1"/>
            <a:r>
              <a:rPr lang="en-US" sz="1600" dirty="0" smtClean="0"/>
              <a:t>	Calculate  ID</a:t>
            </a:r>
            <a:r>
              <a:rPr lang="en-US" sz="1600" baseline="30000" dirty="0" smtClean="0"/>
              <a:t>H(m) </a:t>
            </a:r>
            <a:r>
              <a:rPr lang="en-US" sz="1600" dirty="0" smtClean="0"/>
              <a:t>mod n. </a:t>
            </a:r>
            <a:endParaRPr lang="en-US" sz="1600" baseline="30000" dirty="0" smtClean="0"/>
          </a:p>
          <a:p>
            <a:pPr lvl="1"/>
            <a:r>
              <a:rPr lang="en-US" sz="1600" dirty="0" smtClean="0"/>
              <a:t>(Sign)</a:t>
            </a:r>
            <a:r>
              <a:rPr lang="en-US" sz="1600" baseline="30000" dirty="0" smtClean="0"/>
              <a:t>e  </a:t>
            </a:r>
            <a:r>
              <a:rPr lang="en-US" sz="1600" dirty="0" smtClean="0"/>
              <a:t>mod n = [</a:t>
            </a:r>
            <a:r>
              <a:rPr lang="en-US" sz="1600" dirty="0" err="1" smtClean="0"/>
              <a:t>ID</a:t>
            </a:r>
            <a:r>
              <a:rPr lang="en-US" sz="1600" baseline="30000" dirty="0" err="1" smtClean="0"/>
              <a:t>d</a:t>
            </a:r>
            <a:r>
              <a:rPr lang="en-US" sz="1600" baseline="30000" dirty="0" smtClean="0"/>
              <a:t> * H(m)</a:t>
            </a:r>
            <a:r>
              <a:rPr lang="en-US" sz="1600" dirty="0" smtClean="0"/>
              <a:t>]</a:t>
            </a:r>
            <a:r>
              <a:rPr lang="en-US" sz="1600" baseline="30000" dirty="0" smtClean="0"/>
              <a:t>e</a:t>
            </a:r>
            <a:r>
              <a:rPr lang="en-US" sz="1600" dirty="0" smtClean="0"/>
              <a:t> mod n </a:t>
            </a:r>
          </a:p>
          <a:p>
            <a:pPr lvl="1"/>
            <a:r>
              <a:rPr lang="en-US" sz="1600" dirty="0" smtClean="0"/>
              <a:t>			= ID</a:t>
            </a:r>
            <a:r>
              <a:rPr lang="en-US" sz="1600" baseline="30000" dirty="0" smtClean="0"/>
              <a:t>H(m) </a:t>
            </a:r>
            <a:r>
              <a:rPr lang="en-US" sz="1600" dirty="0" smtClean="0"/>
              <a:t>mod n.</a:t>
            </a:r>
            <a:endParaRPr lang="en-US" sz="1600" baseline="30000" dirty="0" smtClean="0"/>
          </a:p>
          <a:p>
            <a:endParaRPr lang="en-US" dirty="0"/>
          </a:p>
        </p:txBody>
      </p:sp>
      <p:sp>
        <p:nvSpPr>
          <p:cNvPr id="5" name="TextBox 4"/>
          <p:cNvSpPr txBox="1"/>
          <p:nvPr/>
        </p:nvSpPr>
        <p:spPr>
          <a:xfrm>
            <a:off x="7327900" y="2704505"/>
            <a:ext cx="4533900" cy="3416320"/>
          </a:xfrm>
          <a:prstGeom prst="rect">
            <a:avLst/>
          </a:prstGeom>
          <a:noFill/>
        </p:spPr>
        <p:txBody>
          <a:bodyPr wrap="square" rtlCol="0">
            <a:spAutoFit/>
          </a:bodyPr>
          <a:lstStyle/>
          <a:p>
            <a:pPr algn="ctr"/>
            <a:r>
              <a:rPr lang="en-US" sz="1800" dirty="0" smtClean="0"/>
              <a:t>Original Shamir’s scheme</a:t>
            </a:r>
          </a:p>
          <a:p>
            <a:pPr algn="ctr"/>
            <a:endParaRPr lang="en-US" sz="1800" dirty="0" smtClean="0"/>
          </a:p>
          <a:p>
            <a:pPr>
              <a:buFont typeface="Arial" pitchFamily="34" charset="0"/>
              <a:buChar char="•"/>
            </a:pPr>
            <a:r>
              <a:rPr lang="en-US" sz="1600" dirty="0" smtClean="0"/>
              <a:t> First two steps are same.</a:t>
            </a:r>
          </a:p>
          <a:p>
            <a:pPr>
              <a:buFont typeface="Arial" pitchFamily="34" charset="0"/>
              <a:buChar char="•"/>
            </a:pPr>
            <a:endParaRPr lang="en-US" sz="1600" dirty="0" smtClean="0"/>
          </a:p>
          <a:p>
            <a:pPr>
              <a:buFont typeface="Arial" pitchFamily="34" charset="0"/>
              <a:buChar char="•"/>
            </a:pPr>
            <a:r>
              <a:rPr lang="en-US" sz="1600" dirty="0" smtClean="0"/>
              <a:t> Signature steps</a:t>
            </a:r>
          </a:p>
          <a:p>
            <a:pPr lvl="1"/>
            <a:r>
              <a:rPr lang="en-US" sz="1600" dirty="0" smtClean="0"/>
              <a:t>Choose random r ∈ Z*n.</a:t>
            </a:r>
          </a:p>
          <a:p>
            <a:pPr lvl="1"/>
            <a:r>
              <a:rPr lang="en-US" sz="1600" dirty="0" smtClean="0"/>
              <a:t>Compute R = r</a:t>
            </a:r>
            <a:r>
              <a:rPr lang="en-US" sz="1600" baseline="30000" dirty="0" smtClean="0"/>
              <a:t>e</a:t>
            </a:r>
            <a:r>
              <a:rPr lang="en-US" sz="1600" dirty="0" smtClean="0"/>
              <a:t> mod n.</a:t>
            </a:r>
          </a:p>
          <a:p>
            <a:pPr lvl="1"/>
            <a:r>
              <a:rPr lang="en-US" sz="1600" dirty="0" smtClean="0"/>
              <a:t>Compute c = H(R||m) mod n.</a:t>
            </a:r>
          </a:p>
          <a:p>
            <a:pPr lvl="1"/>
            <a:r>
              <a:rPr lang="en-US" sz="1600" dirty="0" smtClean="0"/>
              <a:t>Compute t = (S</a:t>
            </a:r>
            <a:r>
              <a:rPr lang="en-US" sz="1600" baseline="-25000" dirty="0" smtClean="0"/>
              <a:t>ID</a:t>
            </a:r>
            <a:r>
              <a:rPr lang="en-US" sz="1600" dirty="0" smtClean="0"/>
              <a:t> . </a:t>
            </a:r>
            <a:r>
              <a:rPr lang="en-US" sz="1600" dirty="0" err="1" smtClean="0"/>
              <a:t>r</a:t>
            </a:r>
            <a:r>
              <a:rPr lang="en-US" sz="1600" baseline="30000" dirty="0" err="1" smtClean="0"/>
              <a:t>c</a:t>
            </a:r>
            <a:r>
              <a:rPr lang="en-US" sz="1600" dirty="0" smtClean="0"/>
              <a:t>) mod n.</a:t>
            </a:r>
          </a:p>
          <a:p>
            <a:pPr lvl="1"/>
            <a:r>
              <a:rPr lang="en-US" sz="1600" dirty="0" smtClean="0"/>
              <a:t>Output signature Sign = (R, t). </a:t>
            </a:r>
          </a:p>
          <a:p>
            <a:pPr lvl="1"/>
            <a:r>
              <a:rPr lang="en-US" sz="1600" dirty="0" smtClean="0"/>
              <a:t>	</a:t>
            </a:r>
          </a:p>
          <a:p>
            <a:pPr>
              <a:buFont typeface="Arial" pitchFamily="34" charset="0"/>
              <a:buChar char="•"/>
            </a:pPr>
            <a:r>
              <a:rPr lang="en-US" sz="1600" dirty="0" smtClean="0"/>
              <a:t> Validation Steps</a:t>
            </a:r>
          </a:p>
          <a:p>
            <a:r>
              <a:rPr lang="en-US" sz="1600" dirty="0" smtClean="0"/>
              <a:t>	</a:t>
            </a:r>
            <a:r>
              <a:rPr lang="en-US" sz="1600" dirty="0" err="1" smtClean="0"/>
              <a:t>t</a:t>
            </a:r>
            <a:r>
              <a:rPr lang="en-US" sz="1600" baseline="30000" dirty="0" err="1" smtClean="0"/>
              <a:t>e</a:t>
            </a:r>
            <a:r>
              <a:rPr lang="en-US" sz="1600" dirty="0" smtClean="0"/>
              <a:t> = H(ID) . R</a:t>
            </a:r>
            <a:r>
              <a:rPr lang="en-US" sz="1600" baseline="30000" dirty="0" smtClean="0"/>
              <a:t>{H(R||m)}</a:t>
            </a:r>
            <a:r>
              <a:rPr lang="en-US" sz="1600" dirty="0" smtClean="0"/>
              <a:t> mod n.</a:t>
            </a:r>
            <a:endParaRPr lang="en-U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scheme – security proof</a:t>
            </a:r>
            <a:endParaRPr lang="en-US" dirty="0"/>
          </a:p>
        </p:txBody>
      </p:sp>
      <p:sp>
        <p:nvSpPr>
          <p:cNvPr id="3" name="Content Placeholder 2"/>
          <p:cNvSpPr>
            <a:spLocks noGrp="1"/>
          </p:cNvSpPr>
          <p:nvPr>
            <p:ph idx="1"/>
          </p:nvPr>
        </p:nvSpPr>
        <p:spPr>
          <a:xfrm>
            <a:off x="2589212" y="1892300"/>
            <a:ext cx="8915400" cy="3777622"/>
          </a:xfrm>
        </p:spPr>
        <p:txBody>
          <a:bodyPr/>
          <a:lstStyle/>
          <a:p>
            <a:r>
              <a:rPr lang="en-US" dirty="0" smtClean="0"/>
              <a:t>Shamir’s IBS is secure if no polynomial-time adversary can forge the signature of a given message m.</a:t>
            </a:r>
          </a:p>
          <a:p>
            <a:endParaRPr lang="en-US" dirty="0"/>
          </a:p>
        </p:txBody>
      </p:sp>
      <p:sp>
        <p:nvSpPr>
          <p:cNvPr id="4" name="TextBox 3"/>
          <p:cNvSpPr txBox="1"/>
          <p:nvPr/>
        </p:nvSpPr>
        <p:spPr>
          <a:xfrm>
            <a:off x="2592925" y="2628305"/>
            <a:ext cx="4734975" cy="4370427"/>
          </a:xfrm>
          <a:prstGeom prst="rect">
            <a:avLst/>
          </a:prstGeom>
          <a:noFill/>
        </p:spPr>
        <p:txBody>
          <a:bodyPr wrap="square" rtlCol="0">
            <a:spAutoFit/>
          </a:bodyPr>
          <a:lstStyle/>
          <a:p>
            <a:pPr algn="ctr"/>
            <a:r>
              <a:rPr lang="en-US" sz="1800" dirty="0" smtClean="0"/>
              <a:t>Shamir’s scheme</a:t>
            </a:r>
          </a:p>
          <a:p>
            <a:pPr algn="ctr"/>
            <a:endParaRPr lang="en-US" sz="1800" dirty="0" smtClean="0"/>
          </a:p>
          <a:p>
            <a:pPr>
              <a:buFont typeface="Arial" pitchFamily="34" charset="0"/>
              <a:buChar char="•"/>
            </a:pPr>
            <a:r>
              <a:rPr lang="en-US" sz="1600" dirty="0" smtClean="0"/>
              <a:t>  Signature steps</a:t>
            </a:r>
          </a:p>
          <a:p>
            <a:pPr lvl="1"/>
            <a:r>
              <a:rPr lang="en-US" sz="1600" dirty="0" smtClean="0"/>
              <a:t>Choose random r ∈ Z</a:t>
            </a:r>
            <a:r>
              <a:rPr lang="en-US" sz="1600" baseline="30000" dirty="0" smtClean="0"/>
              <a:t>*</a:t>
            </a:r>
            <a:r>
              <a:rPr lang="en-US" sz="1600" baseline="-25000" dirty="0" smtClean="0"/>
              <a:t>n</a:t>
            </a:r>
            <a:r>
              <a:rPr lang="en-US" sz="1600" dirty="0" smtClean="0"/>
              <a:t>.</a:t>
            </a:r>
          </a:p>
          <a:p>
            <a:pPr lvl="1"/>
            <a:r>
              <a:rPr lang="en-US" sz="1600" dirty="0" smtClean="0"/>
              <a:t>Compute R = r</a:t>
            </a:r>
            <a:r>
              <a:rPr lang="en-US" sz="1600" baseline="30000" dirty="0" smtClean="0"/>
              <a:t>e</a:t>
            </a:r>
            <a:r>
              <a:rPr lang="en-US" sz="1600" dirty="0" smtClean="0"/>
              <a:t> mod n.</a:t>
            </a:r>
          </a:p>
          <a:p>
            <a:pPr lvl="1"/>
            <a:r>
              <a:rPr lang="en-US" sz="1600" dirty="0" smtClean="0"/>
              <a:t>Compute c = H(R||m) mod n.</a:t>
            </a:r>
          </a:p>
          <a:p>
            <a:pPr lvl="1"/>
            <a:r>
              <a:rPr lang="en-US" sz="1600" dirty="0" smtClean="0"/>
              <a:t>Compute t = (S</a:t>
            </a:r>
            <a:r>
              <a:rPr lang="en-US" sz="1600" baseline="-25000" dirty="0" smtClean="0"/>
              <a:t>ID</a:t>
            </a:r>
            <a:r>
              <a:rPr lang="en-US" sz="1600" dirty="0" smtClean="0"/>
              <a:t> . </a:t>
            </a:r>
            <a:r>
              <a:rPr lang="en-US" sz="1600" dirty="0" err="1" smtClean="0"/>
              <a:t>r</a:t>
            </a:r>
            <a:r>
              <a:rPr lang="en-US" sz="1600" baseline="30000" dirty="0" err="1" smtClean="0"/>
              <a:t>c</a:t>
            </a:r>
            <a:r>
              <a:rPr lang="en-US" sz="1600" dirty="0" smtClean="0"/>
              <a:t>) mod n.</a:t>
            </a:r>
          </a:p>
          <a:p>
            <a:pPr lvl="1"/>
            <a:r>
              <a:rPr lang="en-US" sz="1600" dirty="0" smtClean="0"/>
              <a:t>Output signature Sign = (R, t). </a:t>
            </a:r>
          </a:p>
          <a:p>
            <a:pPr lvl="1"/>
            <a:r>
              <a:rPr lang="en-US" sz="1600" dirty="0" smtClean="0"/>
              <a:t>	</a:t>
            </a:r>
          </a:p>
          <a:p>
            <a:pPr>
              <a:buFont typeface="Arial" pitchFamily="34" charset="0"/>
              <a:buChar char="•"/>
            </a:pPr>
            <a:r>
              <a:rPr lang="en-US" sz="1600" dirty="0" smtClean="0"/>
              <a:t> Find S</a:t>
            </a:r>
            <a:r>
              <a:rPr lang="en-US" sz="1600" baseline="-25000" dirty="0" smtClean="0"/>
              <a:t>ID </a:t>
            </a:r>
            <a:r>
              <a:rPr lang="en-US" sz="1600" dirty="0" smtClean="0"/>
              <a:t>from the equation t = (S</a:t>
            </a:r>
            <a:r>
              <a:rPr lang="en-US" sz="1600" baseline="-25000" dirty="0" smtClean="0"/>
              <a:t>ID</a:t>
            </a:r>
            <a:r>
              <a:rPr lang="en-US" sz="1600" dirty="0" smtClean="0"/>
              <a:t> . </a:t>
            </a:r>
            <a:r>
              <a:rPr lang="en-US" sz="1600" dirty="0" err="1" smtClean="0"/>
              <a:t>r</a:t>
            </a:r>
            <a:r>
              <a:rPr lang="en-US" sz="1600" baseline="30000" dirty="0" err="1" smtClean="0"/>
              <a:t>c</a:t>
            </a:r>
            <a:r>
              <a:rPr lang="en-US" sz="1600" dirty="0" smtClean="0"/>
              <a:t>) mod n. </a:t>
            </a:r>
          </a:p>
          <a:p>
            <a:pPr>
              <a:buFont typeface="Arial" pitchFamily="34" charset="0"/>
              <a:buChar char="•"/>
            </a:pPr>
            <a:endParaRPr lang="en-US" sz="1600" dirty="0" smtClean="0"/>
          </a:p>
          <a:p>
            <a:pPr>
              <a:buFont typeface="Arial" pitchFamily="34" charset="0"/>
              <a:buChar char="•"/>
            </a:pPr>
            <a:r>
              <a:rPr lang="en-US" sz="1600" dirty="0" smtClean="0"/>
              <a:t> Let </a:t>
            </a:r>
            <a:r>
              <a:rPr lang="en-US" sz="1600" dirty="0" err="1" smtClean="0"/>
              <a:t>r</a:t>
            </a:r>
            <a:r>
              <a:rPr lang="en-US" sz="1600" baseline="30000" dirty="0" err="1" smtClean="0"/>
              <a:t>c</a:t>
            </a:r>
            <a:r>
              <a:rPr lang="en-US" sz="1600" dirty="0" smtClean="0"/>
              <a:t> = w. So, S</a:t>
            </a:r>
            <a:r>
              <a:rPr lang="en-US" sz="1600" baseline="-25000" dirty="0" smtClean="0"/>
              <a:t>ID</a:t>
            </a:r>
            <a:r>
              <a:rPr lang="en-US" sz="1600" dirty="0" smtClean="0"/>
              <a:t> = t. w </a:t>
            </a:r>
            <a:r>
              <a:rPr lang="en-US" sz="1600" baseline="30000" dirty="0" smtClean="0"/>
              <a:t>-1</a:t>
            </a:r>
            <a:r>
              <a:rPr lang="en-US" sz="1600" dirty="0" smtClean="0"/>
              <a:t>.</a:t>
            </a:r>
          </a:p>
          <a:p>
            <a:pPr>
              <a:buFont typeface="Arial" pitchFamily="34" charset="0"/>
              <a:buChar char="•"/>
            </a:pPr>
            <a:endParaRPr lang="en-US" sz="1600" dirty="0" smtClean="0"/>
          </a:p>
          <a:p>
            <a:pPr>
              <a:buFont typeface="Arial" pitchFamily="34" charset="0"/>
              <a:buChar char="•"/>
            </a:pPr>
            <a:r>
              <a:rPr lang="en-US" sz="1600" dirty="0" smtClean="0"/>
              <a:t> In order to find any inverse modulo n, one has to know </a:t>
            </a:r>
            <a:r>
              <a:rPr lang="el-GR" sz="1600" dirty="0" smtClean="0"/>
              <a:t>φ</a:t>
            </a:r>
            <a:r>
              <a:rPr lang="en-US" sz="1600" dirty="0" smtClean="0"/>
              <a:t>(n). This is equivalent to the RSA problem. </a:t>
            </a:r>
          </a:p>
          <a:p>
            <a:endParaRPr lang="en-US" dirty="0"/>
          </a:p>
        </p:txBody>
      </p:sp>
      <p:sp>
        <p:nvSpPr>
          <p:cNvPr id="5" name="TextBox 4"/>
          <p:cNvSpPr txBox="1"/>
          <p:nvPr/>
        </p:nvSpPr>
        <p:spPr>
          <a:xfrm>
            <a:off x="7327900" y="2653705"/>
            <a:ext cx="4533900" cy="3847207"/>
          </a:xfrm>
          <a:prstGeom prst="rect">
            <a:avLst/>
          </a:prstGeom>
          <a:noFill/>
        </p:spPr>
        <p:txBody>
          <a:bodyPr wrap="square" rtlCol="0">
            <a:spAutoFit/>
          </a:bodyPr>
          <a:lstStyle/>
          <a:p>
            <a:pPr algn="ctr"/>
            <a:r>
              <a:rPr lang="en-US" sz="1800" dirty="0" smtClean="0"/>
              <a:t>Our modified scheme</a:t>
            </a:r>
          </a:p>
          <a:p>
            <a:pPr algn="ctr"/>
            <a:endParaRPr lang="en-US" sz="1800" dirty="0" smtClean="0"/>
          </a:p>
          <a:p>
            <a:pPr>
              <a:buFont typeface="Arial" pitchFamily="34" charset="0"/>
              <a:buChar char="•"/>
            </a:pPr>
            <a:r>
              <a:rPr lang="en-US" sz="1600" dirty="0" smtClean="0"/>
              <a:t> Signature steps</a:t>
            </a:r>
          </a:p>
          <a:p>
            <a:pPr lvl="1"/>
            <a:r>
              <a:rPr lang="en-US" sz="1600" dirty="0" smtClean="0"/>
              <a:t>Hash message m  (SHA-256). Get H(m).</a:t>
            </a:r>
          </a:p>
          <a:p>
            <a:pPr lvl="1"/>
            <a:r>
              <a:rPr lang="en-US" sz="1600" dirty="0" smtClean="0"/>
              <a:t>Sign = (S</a:t>
            </a:r>
            <a:r>
              <a:rPr lang="en-US" sz="1600" baseline="-25000" dirty="0" smtClean="0"/>
              <a:t>ID</a:t>
            </a:r>
            <a:r>
              <a:rPr lang="en-US" sz="1600" dirty="0" smtClean="0"/>
              <a:t>)</a:t>
            </a:r>
            <a:r>
              <a:rPr lang="en-US" sz="1600" baseline="30000" dirty="0" smtClean="0"/>
              <a:t> H(m)</a:t>
            </a:r>
            <a:r>
              <a:rPr lang="en-US" sz="1600" dirty="0" smtClean="0"/>
              <a:t> mod n = </a:t>
            </a:r>
            <a:r>
              <a:rPr lang="en-US" sz="1600" dirty="0" err="1" smtClean="0"/>
              <a:t>ID</a:t>
            </a:r>
            <a:r>
              <a:rPr lang="en-US" sz="1600" baseline="30000" dirty="0" err="1" smtClean="0"/>
              <a:t>d</a:t>
            </a:r>
            <a:r>
              <a:rPr lang="en-US" sz="1600" baseline="30000" dirty="0" smtClean="0"/>
              <a:t> * H(m)</a:t>
            </a:r>
            <a:r>
              <a:rPr lang="en-US" sz="1600" dirty="0" smtClean="0"/>
              <a:t> mod n. </a:t>
            </a:r>
          </a:p>
          <a:p>
            <a:pPr lvl="1"/>
            <a:r>
              <a:rPr lang="en-US" sz="1600" dirty="0" smtClean="0"/>
              <a:t>	</a:t>
            </a:r>
          </a:p>
          <a:p>
            <a:pPr>
              <a:buFont typeface="Arial" pitchFamily="34" charset="0"/>
              <a:buChar char="•"/>
            </a:pPr>
            <a:r>
              <a:rPr lang="en-US" sz="1600" dirty="0" smtClean="0"/>
              <a:t> Find S</a:t>
            </a:r>
            <a:r>
              <a:rPr lang="en-US" sz="1600" baseline="-25000" dirty="0" smtClean="0"/>
              <a:t>ID</a:t>
            </a:r>
            <a:r>
              <a:rPr lang="en-US" sz="1600" dirty="0" smtClean="0"/>
              <a:t> from the equation Sign = (S</a:t>
            </a:r>
            <a:r>
              <a:rPr lang="en-US" sz="1600" baseline="-25000" dirty="0" smtClean="0"/>
              <a:t>ID</a:t>
            </a:r>
            <a:r>
              <a:rPr lang="en-US" sz="1600" dirty="0" smtClean="0"/>
              <a:t>)</a:t>
            </a:r>
            <a:r>
              <a:rPr lang="en-US" sz="1600" baseline="30000" dirty="0" smtClean="0"/>
              <a:t> H(m)</a:t>
            </a:r>
            <a:r>
              <a:rPr lang="en-US" sz="1600" dirty="0" smtClean="0"/>
              <a:t> mod n.</a:t>
            </a:r>
          </a:p>
          <a:p>
            <a:pPr>
              <a:buFont typeface="Arial" pitchFamily="34" charset="0"/>
              <a:buChar char="•"/>
            </a:pPr>
            <a:endParaRPr lang="en-US" sz="1600" dirty="0" smtClean="0"/>
          </a:p>
          <a:p>
            <a:pPr>
              <a:buFont typeface="Arial" pitchFamily="34" charset="0"/>
              <a:buChar char="•"/>
            </a:pPr>
            <a:r>
              <a:rPr lang="en-US" sz="1600" dirty="0" smtClean="0"/>
              <a:t> Let H(m)</a:t>
            </a:r>
            <a:r>
              <a:rPr lang="en-US" sz="1600" baseline="30000" dirty="0" smtClean="0"/>
              <a:t>-1</a:t>
            </a:r>
            <a:r>
              <a:rPr lang="en-US" sz="1600" dirty="0" smtClean="0"/>
              <a:t> = y. So, S</a:t>
            </a:r>
            <a:r>
              <a:rPr lang="en-US" sz="1600" baseline="-25000" dirty="0" smtClean="0"/>
              <a:t>ID</a:t>
            </a:r>
            <a:r>
              <a:rPr lang="en-US" sz="1600" dirty="0" smtClean="0"/>
              <a:t> = (Sign)</a:t>
            </a:r>
            <a:r>
              <a:rPr lang="en-US" sz="1600" baseline="30000" dirty="0" smtClean="0"/>
              <a:t>y</a:t>
            </a:r>
            <a:r>
              <a:rPr lang="en-US" sz="1600" dirty="0" smtClean="0"/>
              <a:t> mod n.</a:t>
            </a:r>
          </a:p>
          <a:p>
            <a:pPr>
              <a:buFont typeface="Arial" pitchFamily="34" charset="0"/>
              <a:buChar char="•"/>
            </a:pPr>
            <a:endParaRPr lang="en-US" sz="1600" dirty="0" smtClean="0"/>
          </a:p>
          <a:p>
            <a:pPr>
              <a:buFont typeface="Arial" pitchFamily="34" charset="0"/>
              <a:buChar char="•"/>
            </a:pPr>
            <a:r>
              <a:rPr lang="en-US" sz="1600" dirty="0" smtClean="0"/>
              <a:t>  In order to find any inverse modulo n, one has to know </a:t>
            </a:r>
            <a:r>
              <a:rPr lang="el-GR" sz="1600" dirty="0" smtClean="0"/>
              <a:t>φ</a:t>
            </a:r>
            <a:r>
              <a:rPr lang="en-US" sz="1600" dirty="0" smtClean="0"/>
              <a:t>(n). This is equivalent to the RSA problem. </a:t>
            </a:r>
          </a:p>
          <a:p>
            <a:pPr>
              <a:buFont typeface="Arial" pitchFamily="34" charset="0"/>
              <a:buChar char="•"/>
            </a:pPr>
            <a:endParaRPr lang="en-US" sz="16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scheme – pros and cons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signature output in Shamir’s IBS is a tuple modulo n . (R, t). Hence if n is chosen as 1024 bits, the signature length is 2048 bits or 1024 base pairs.</a:t>
            </a:r>
          </a:p>
          <a:p>
            <a:r>
              <a:rPr lang="en-US" dirty="0" smtClean="0"/>
              <a:t>The signature output in our scheme is a single value modulo n. Hence if n is 1024 bits, the signature length is 1024 bits or 512 base pairs.</a:t>
            </a:r>
          </a:p>
          <a:p>
            <a:r>
              <a:rPr lang="en-US" dirty="0" smtClean="0"/>
              <a:t>Due to the presence of R, the same message will generate a different signature every time.</a:t>
            </a:r>
          </a:p>
          <a:p>
            <a:r>
              <a:rPr lang="en-US" dirty="0" smtClean="0"/>
              <a:t>In our case, the same message will generate the same signature every time.</a:t>
            </a:r>
          </a:p>
          <a:p>
            <a:r>
              <a:rPr lang="en-US" dirty="0" smtClean="0"/>
              <a:t>The R can be useful to prevent replay of messages.</a:t>
            </a:r>
          </a:p>
          <a:p>
            <a:r>
              <a:rPr lang="en-US" dirty="0" smtClean="0"/>
              <a:t>In our domain, replay of message implies sending the signed DNA sample to the receiver again. This is not same  as packet crafting. The attacker has to synthesize the DNA. The receiver gets a duplicate sample.</a:t>
            </a:r>
          </a:p>
          <a:p>
            <a:r>
              <a:rPr lang="en-US" dirty="0" smtClean="0"/>
              <a:t>Practical risk is minimal. Signature length is of more importance.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and motivation</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tolerance</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tolerance</a:t>
            </a:r>
            <a:endParaRPr lang="en-US" dirty="0"/>
          </a:p>
        </p:txBody>
      </p:sp>
      <p:sp>
        <p:nvSpPr>
          <p:cNvPr id="3" name="Content Placeholder 2"/>
          <p:cNvSpPr>
            <a:spLocks noGrp="1"/>
          </p:cNvSpPr>
          <p:nvPr>
            <p:ph idx="1"/>
          </p:nvPr>
        </p:nvSpPr>
        <p:spPr/>
        <p:txBody>
          <a:bodyPr>
            <a:normAutofit/>
          </a:bodyPr>
          <a:lstStyle/>
          <a:p>
            <a:r>
              <a:rPr lang="en-US" dirty="0" smtClean="0"/>
              <a:t>Digital signature ensures that any change in message or identity or the signature itself will result in failed verification.</a:t>
            </a:r>
          </a:p>
          <a:p>
            <a:r>
              <a:rPr lang="en-US" dirty="0" smtClean="0"/>
              <a:t>But DNA molecules can mutate(change).</a:t>
            </a:r>
          </a:p>
          <a:p>
            <a:r>
              <a:rPr lang="en-US" dirty="0" smtClean="0"/>
              <a:t>Point Mutation			Addition Mutation			Deletion Mutation</a:t>
            </a:r>
          </a:p>
          <a:p>
            <a:endParaRPr lang="en-US" dirty="0" smtClean="0"/>
          </a:p>
          <a:p>
            <a:endParaRPr lang="en-US" dirty="0" smtClean="0"/>
          </a:p>
          <a:p>
            <a:endParaRPr lang="en-US" dirty="0" smtClean="0"/>
          </a:p>
          <a:p>
            <a:r>
              <a:rPr lang="en-US" dirty="0" smtClean="0"/>
              <a:t>Error correction codes will help the receiver to correct and rectify some errors that occur due to mutation.</a:t>
            </a:r>
          </a:p>
          <a:p>
            <a:r>
              <a:rPr lang="en-US" dirty="0" smtClean="0"/>
              <a:t>As of now, we are concerned with point mutation.</a:t>
            </a:r>
          </a:p>
        </p:txBody>
      </p:sp>
      <p:pic>
        <p:nvPicPr>
          <p:cNvPr id="4" name="Picture 3"/>
          <p:cNvPicPr>
            <a:picLocks noChangeAspect="1" noChangeArrowheads="1"/>
          </p:cNvPicPr>
          <p:nvPr/>
        </p:nvPicPr>
        <p:blipFill>
          <a:blip r:embed="rId2"/>
          <a:srcRect/>
          <a:stretch>
            <a:fillRect/>
          </a:stretch>
        </p:blipFill>
        <p:spPr bwMode="auto">
          <a:xfrm>
            <a:off x="2997200" y="3602212"/>
            <a:ext cx="1600200" cy="1155700"/>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5854800" y="3509091"/>
            <a:ext cx="1968400" cy="1185681"/>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9085459" y="3602211"/>
            <a:ext cx="1633341" cy="112519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tolerance – behaves as error detection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error correction code present in the physical DNA sample acts more as error detection code.</a:t>
            </a:r>
          </a:p>
          <a:p>
            <a:r>
              <a:rPr lang="en-US" dirty="0" smtClean="0"/>
              <a:t>Sender wanted to send the plasmid with sequence – </a:t>
            </a:r>
            <a:r>
              <a:rPr lang="en-US" b="1" dirty="0" smtClean="0"/>
              <a:t>ACAATGGTCA</a:t>
            </a:r>
            <a:r>
              <a:rPr lang="en-US" dirty="0" smtClean="0"/>
              <a:t>.</a:t>
            </a:r>
          </a:p>
          <a:p>
            <a:r>
              <a:rPr lang="en-US" dirty="0" smtClean="0"/>
              <a:t>Receiver gets the sample but its mutated. When sequenced, the output is – </a:t>
            </a:r>
            <a:r>
              <a:rPr lang="en-US" b="1" dirty="0" smtClean="0"/>
              <a:t>ACAATGGTCG</a:t>
            </a:r>
            <a:r>
              <a:rPr lang="en-US" dirty="0" smtClean="0"/>
              <a:t>. </a:t>
            </a:r>
          </a:p>
          <a:p>
            <a:r>
              <a:rPr lang="en-US" dirty="0" smtClean="0"/>
              <a:t>The error correction code will tell the receiver that the last base will be </a:t>
            </a:r>
            <a:r>
              <a:rPr lang="en-US" b="1" dirty="0" smtClean="0"/>
              <a:t>A</a:t>
            </a:r>
            <a:r>
              <a:rPr lang="en-US" dirty="0" smtClean="0"/>
              <a:t> rather than </a:t>
            </a:r>
            <a:r>
              <a:rPr lang="en-US" b="1" dirty="0" smtClean="0"/>
              <a:t>G</a:t>
            </a:r>
            <a:r>
              <a:rPr lang="en-US" dirty="0" smtClean="0"/>
              <a:t>. </a:t>
            </a:r>
          </a:p>
          <a:p>
            <a:r>
              <a:rPr lang="en-US" dirty="0" smtClean="0"/>
              <a:t>But the physical sample still contains </a:t>
            </a:r>
            <a:r>
              <a:rPr lang="en-US" b="1" dirty="0" smtClean="0"/>
              <a:t>G</a:t>
            </a:r>
            <a:r>
              <a:rPr lang="en-US" dirty="0" smtClean="0"/>
              <a:t> in the last place. </a:t>
            </a:r>
            <a:r>
              <a:rPr lang="en-US" b="1" dirty="0" smtClean="0"/>
              <a:t>It is never corrected</a:t>
            </a:r>
            <a:r>
              <a:rPr lang="en-US" dirty="0" smtClean="0"/>
              <a:t>.</a:t>
            </a:r>
          </a:p>
          <a:p>
            <a:r>
              <a:rPr lang="en-US" dirty="0" smtClean="0"/>
              <a:t>Receiver uses this information to check if the mutation has occurred in any important feature within the plasmid or in a place where it does not impact the functionality.</a:t>
            </a:r>
          </a:p>
          <a:p>
            <a:r>
              <a:rPr lang="en-US" dirty="0" smtClean="0"/>
              <a:t>Based on this, the receiver can choose to re-order the sample hoping the new one will not mutate or proceed with the mutated sample.</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655650"/>
            <a:ext cx="8915399" cy="1468800"/>
          </a:xfrm>
        </p:spPr>
        <p:txBody>
          <a:bodyPr/>
          <a:lstStyle/>
          <a:p>
            <a:r>
              <a:rPr lang="en-US" dirty="0" smtClean="0"/>
              <a:t>Associating the physical DNA with its digital representation</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association</a:t>
            </a:r>
            <a:endParaRPr lang="en-US" dirty="0"/>
          </a:p>
        </p:txBody>
      </p:sp>
      <p:sp>
        <p:nvSpPr>
          <p:cNvPr id="3" name="Content Placeholder 2"/>
          <p:cNvSpPr>
            <a:spLocks noGrp="1"/>
          </p:cNvSpPr>
          <p:nvPr>
            <p:ph idx="1"/>
          </p:nvPr>
        </p:nvSpPr>
        <p:spPr/>
        <p:txBody>
          <a:bodyPr>
            <a:normAutofit/>
          </a:bodyPr>
          <a:lstStyle/>
          <a:p>
            <a:r>
              <a:rPr lang="en-US" dirty="0" smtClean="0"/>
              <a:t>Sender shares the signed physical DNA sample.</a:t>
            </a:r>
          </a:p>
          <a:p>
            <a:r>
              <a:rPr lang="en-US" dirty="0" smtClean="0"/>
              <a:t>Receiver gets the physical DNA sample, sequences it to obtain a </a:t>
            </a:r>
            <a:r>
              <a:rPr lang="en-US" dirty="0" err="1" smtClean="0"/>
              <a:t>fasta</a:t>
            </a:r>
            <a:r>
              <a:rPr lang="en-US" dirty="0" smtClean="0"/>
              <a:t> file with the raw sequences.</a:t>
            </a:r>
          </a:p>
          <a:p>
            <a:r>
              <a:rPr lang="en-US" dirty="0" smtClean="0"/>
              <a:t>Can be converted to genbank. But will not get the manually added descriptions.</a:t>
            </a:r>
          </a:p>
          <a:p>
            <a:r>
              <a:rPr lang="en-US" dirty="0" smtClean="0"/>
              <a:t>Receiver needs the genbank file which the sender worked on.</a:t>
            </a:r>
          </a:p>
          <a:p>
            <a:r>
              <a:rPr lang="en-US" dirty="0" smtClean="0"/>
              <a:t>Need to ensure that the genbank file and physical DNA is somehow tied together. </a:t>
            </a:r>
          </a:p>
        </p:txBody>
      </p:sp>
      <p:pic>
        <p:nvPicPr>
          <p:cNvPr id="4" name="Picture 2" descr="F:\CSU\THESIS\MY_THESIS\fasta.jpg"/>
          <p:cNvPicPr>
            <a:picLocks noChangeAspect="1" noChangeArrowheads="1"/>
          </p:cNvPicPr>
          <p:nvPr/>
        </p:nvPicPr>
        <p:blipFill>
          <a:blip r:embed="rId2"/>
          <a:srcRect/>
          <a:stretch>
            <a:fillRect/>
          </a:stretch>
        </p:blipFill>
        <p:spPr bwMode="auto">
          <a:xfrm>
            <a:off x="2592925" y="3670300"/>
            <a:ext cx="8443852" cy="3009900"/>
          </a:xfrm>
          <a:prstGeom prst="rect">
            <a:avLst/>
          </a:prstGeom>
          <a:noFill/>
        </p:spPr>
      </p:pic>
      <p:pic>
        <p:nvPicPr>
          <p:cNvPr id="5" name="Picture 2"/>
          <p:cNvPicPr>
            <a:picLocks noChangeAspect="1" noChangeArrowheads="1"/>
          </p:cNvPicPr>
          <p:nvPr/>
        </p:nvPicPr>
        <p:blipFill>
          <a:blip r:embed="rId3"/>
          <a:srcRect/>
          <a:stretch>
            <a:fillRect/>
          </a:stretch>
        </p:blipFill>
        <p:spPr bwMode="auto">
          <a:xfrm>
            <a:off x="3096781" y="1523731"/>
            <a:ext cx="6063479" cy="533426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association</a:t>
            </a:r>
            <a:endParaRPr lang="en-US" dirty="0"/>
          </a:p>
        </p:txBody>
      </p:sp>
      <p:sp>
        <p:nvSpPr>
          <p:cNvPr id="3" name="Content Placeholder 2"/>
          <p:cNvSpPr>
            <a:spLocks noGrp="1"/>
          </p:cNvSpPr>
          <p:nvPr>
            <p:ph idx="1"/>
          </p:nvPr>
        </p:nvSpPr>
        <p:spPr/>
        <p:txBody>
          <a:bodyPr/>
          <a:lstStyle/>
          <a:p>
            <a:r>
              <a:rPr lang="en-US" dirty="0" smtClean="0"/>
              <a:t>The genbank file has two parts – annotations and sequence, separated by the keyword ORIGIN.</a:t>
            </a:r>
          </a:p>
          <a:p>
            <a:r>
              <a:rPr lang="en-US" dirty="0" smtClean="0"/>
              <a:t>Let us call the sequence part as </a:t>
            </a:r>
            <a:r>
              <a:rPr lang="en-US" dirty="0" err="1" smtClean="0"/>
              <a:t>M</a:t>
            </a:r>
            <a:r>
              <a:rPr lang="en-US" baseline="-25000" dirty="0" err="1" smtClean="0"/>
              <a:t>seq</a:t>
            </a:r>
            <a:r>
              <a:rPr lang="en-US" dirty="0" smtClean="0"/>
              <a:t> and annotations as </a:t>
            </a:r>
            <a:r>
              <a:rPr lang="en-US" dirty="0" err="1" smtClean="0"/>
              <a:t>M</a:t>
            </a:r>
            <a:r>
              <a:rPr lang="en-US" baseline="-25000" dirty="0" err="1" smtClean="0"/>
              <a:t>desc</a:t>
            </a:r>
            <a:r>
              <a:rPr lang="en-US" dirty="0" smtClean="0"/>
              <a:t>.</a:t>
            </a:r>
          </a:p>
          <a:p>
            <a:r>
              <a:rPr lang="en-US" dirty="0" smtClean="0"/>
              <a:t>Generate signature from </a:t>
            </a:r>
            <a:r>
              <a:rPr lang="en-US" dirty="0" err="1" smtClean="0"/>
              <a:t>M</a:t>
            </a:r>
            <a:r>
              <a:rPr lang="en-US" baseline="-25000" dirty="0" err="1" smtClean="0"/>
              <a:t>seq</a:t>
            </a:r>
            <a:r>
              <a:rPr lang="en-US" baseline="-25000" dirty="0" smtClean="0"/>
              <a:t> </a:t>
            </a:r>
            <a:r>
              <a:rPr lang="en-US" dirty="0" smtClean="0"/>
              <a:t>as before. Call this signature sequence as </a:t>
            </a:r>
            <a:r>
              <a:rPr lang="en-US" dirty="0" err="1" smtClean="0"/>
              <a:t>M</a:t>
            </a:r>
            <a:r>
              <a:rPr lang="en-US" baseline="-25000" dirty="0" err="1" smtClean="0"/>
              <a:t>sig</a:t>
            </a:r>
            <a:r>
              <a:rPr lang="en-US" dirty="0" smtClean="0"/>
              <a:t>.</a:t>
            </a:r>
          </a:p>
          <a:p>
            <a:r>
              <a:rPr lang="en-US" dirty="0" smtClean="0"/>
              <a:t>Calculate </a:t>
            </a:r>
            <a:r>
              <a:rPr lang="en-US" dirty="0" err="1" smtClean="0"/>
              <a:t>M</a:t>
            </a:r>
            <a:r>
              <a:rPr lang="en-US" baseline="-25000" dirty="0" err="1" smtClean="0"/>
              <a:t>comb</a:t>
            </a:r>
            <a:r>
              <a:rPr lang="en-US" dirty="0" smtClean="0"/>
              <a:t> = </a:t>
            </a:r>
            <a:r>
              <a:rPr lang="en-US" dirty="0" smtClean="0"/>
              <a:t>H(H(</a:t>
            </a:r>
            <a:r>
              <a:rPr lang="en-US" smtClean="0"/>
              <a:t>M</a:t>
            </a:r>
            <a:r>
              <a:rPr lang="en-US" baseline="-25000" smtClean="0"/>
              <a:t>sig</a:t>
            </a:r>
            <a:r>
              <a:rPr lang="en-US" smtClean="0"/>
              <a:t>) </a:t>
            </a:r>
            <a:r>
              <a:rPr lang="en-US" dirty="0" smtClean="0"/>
              <a:t>|| H(</a:t>
            </a:r>
            <a:r>
              <a:rPr lang="en-US" dirty="0" err="1" smtClean="0"/>
              <a:t>M</a:t>
            </a:r>
            <a:r>
              <a:rPr lang="en-US" baseline="-25000" dirty="0" err="1" smtClean="0"/>
              <a:t>desc</a:t>
            </a:r>
            <a:r>
              <a:rPr lang="en-US" dirty="0" smtClean="0"/>
              <a:t>)), where || is concatenation.</a:t>
            </a:r>
          </a:p>
          <a:p>
            <a:r>
              <a:rPr lang="en-US" dirty="0" smtClean="0"/>
              <a:t>Generate signature </a:t>
            </a:r>
            <a:r>
              <a:rPr lang="el-GR" dirty="0" smtClean="0"/>
              <a:t>σ</a:t>
            </a:r>
            <a:r>
              <a:rPr lang="en-US" dirty="0" smtClean="0"/>
              <a:t> as – (S</a:t>
            </a:r>
            <a:r>
              <a:rPr lang="en-US" baseline="-25000" dirty="0" smtClean="0"/>
              <a:t>ID</a:t>
            </a:r>
            <a:r>
              <a:rPr lang="en-US" dirty="0" smtClean="0"/>
              <a:t>) ^ </a:t>
            </a:r>
            <a:r>
              <a:rPr lang="en-US" dirty="0" err="1" smtClean="0"/>
              <a:t>M</a:t>
            </a:r>
            <a:r>
              <a:rPr lang="en-US" baseline="-25000" dirty="0" err="1" smtClean="0"/>
              <a:t>comb</a:t>
            </a:r>
            <a:r>
              <a:rPr lang="en-US" baseline="-25000" dirty="0" smtClean="0"/>
              <a:t> </a:t>
            </a:r>
            <a:r>
              <a:rPr lang="en-US" dirty="0" smtClean="0"/>
              <a:t> mod n. Put this signature before keyword origin with a tag ASSOC.</a:t>
            </a:r>
          </a:p>
          <a:p>
            <a:r>
              <a:rPr lang="en-US" dirty="0" smtClean="0"/>
              <a:t>Share the file with the recipient.</a:t>
            </a:r>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4495800" y="4446178"/>
            <a:ext cx="2692400" cy="2221321"/>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7188200" y="1981199"/>
            <a:ext cx="5003800" cy="2762257"/>
          </a:xfrm>
          <a:prstGeom prst="rect">
            <a:avLst/>
          </a:prstGeom>
          <a:noFill/>
          <a:ln w="9525">
            <a:noFill/>
            <a:miter lim="800000"/>
            <a:headEnd/>
            <a:tailEnd/>
          </a:ln>
          <a:effectLst/>
        </p:spPr>
      </p:pic>
      <p:pic>
        <p:nvPicPr>
          <p:cNvPr id="6" name="Picture 8"/>
          <p:cNvPicPr>
            <a:picLocks noChangeAspect="1" noChangeArrowheads="1"/>
          </p:cNvPicPr>
          <p:nvPr/>
        </p:nvPicPr>
        <p:blipFill>
          <a:blip r:embed="rId4"/>
          <a:srcRect/>
          <a:stretch>
            <a:fillRect/>
          </a:stretch>
        </p:blipFill>
        <p:spPr bwMode="auto">
          <a:xfrm>
            <a:off x="7175500" y="2625449"/>
            <a:ext cx="5003800" cy="40166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association</a:t>
            </a:r>
            <a:endParaRPr lang="en-US" dirty="0"/>
          </a:p>
        </p:txBody>
      </p:sp>
      <p:sp>
        <p:nvSpPr>
          <p:cNvPr id="3" name="Content Placeholder 2"/>
          <p:cNvSpPr>
            <a:spLocks noGrp="1"/>
          </p:cNvSpPr>
          <p:nvPr>
            <p:ph idx="1"/>
          </p:nvPr>
        </p:nvSpPr>
        <p:spPr/>
        <p:txBody>
          <a:bodyPr>
            <a:normAutofit/>
          </a:bodyPr>
          <a:lstStyle/>
          <a:p>
            <a:r>
              <a:rPr lang="en-US" dirty="0" smtClean="0"/>
              <a:t>Recipient gets the shared genbank file. Call it </a:t>
            </a:r>
            <a:r>
              <a:rPr lang="en-US" dirty="0" err="1" smtClean="0"/>
              <a:t>F</a:t>
            </a:r>
            <a:r>
              <a:rPr lang="en-US" baseline="-25000" dirty="0" err="1" smtClean="0"/>
              <a:t>gb</a:t>
            </a:r>
            <a:r>
              <a:rPr lang="en-US" dirty="0" smtClean="0"/>
              <a:t>.</a:t>
            </a:r>
          </a:p>
          <a:p>
            <a:r>
              <a:rPr lang="en-US" dirty="0" smtClean="0"/>
              <a:t>Recipient also generates a </a:t>
            </a:r>
            <a:r>
              <a:rPr lang="en-US" dirty="0" err="1" smtClean="0"/>
              <a:t>fasta</a:t>
            </a:r>
            <a:r>
              <a:rPr lang="en-US" dirty="0" smtClean="0"/>
              <a:t> file from the shared DNA sample. Call it </a:t>
            </a:r>
            <a:r>
              <a:rPr lang="en-US" dirty="0" err="1" smtClean="0"/>
              <a:t>F</a:t>
            </a:r>
            <a:r>
              <a:rPr lang="en-US" baseline="-25000" dirty="0" err="1" smtClean="0"/>
              <a:t>fasta</a:t>
            </a:r>
            <a:r>
              <a:rPr lang="en-US" dirty="0" smtClean="0"/>
              <a:t>.</a:t>
            </a:r>
          </a:p>
          <a:p>
            <a:r>
              <a:rPr lang="en-US" dirty="0" smtClean="0"/>
              <a:t>Signature validation is invoked on </a:t>
            </a:r>
            <a:r>
              <a:rPr lang="en-US" dirty="0" err="1" smtClean="0"/>
              <a:t>F</a:t>
            </a:r>
            <a:r>
              <a:rPr lang="en-US" baseline="-25000" dirty="0" err="1" smtClean="0"/>
              <a:t>fasta</a:t>
            </a:r>
            <a:r>
              <a:rPr lang="en-US" dirty="0" smtClean="0"/>
              <a:t> first.</a:t>
            </a:r>
          </a:p>
          <a:p>
            <a:r>
              <a:rPr lang="en-US" dirty="0" smtClean="0"/>
              <a:t>If signature validation succeeds, then association is checked.</a:t>
            </a:r>
          </a:p>
          <a:p>
            <a:r>
              <a:rPr lang="en-US" dirty="0" smtClean="0"/>
              <a:t>Extract the descriptions from </a:t>
            </a:r>
            <a:r>
              <a:rPr lang="en-US" dirty="0" err="1" smtClean="0"/>
              <a:t>F</a:t>
            </a:r>
            <a:r>
              <a:rPr lang="en-US" baseline="-25000" dirty="0" err="1" smtClean="0"/>
              <a:t>gb</a:t>
            </a:r>
            <a:r>
              <a:rPr lang="en-US" dirty="0" smtClean="0"/>
              <a:t>, up to the tag ASSOC. This is  </a:t>
            </a:r>
            <a:r>
              <a:rPr lang="en-US" dirty="0" err="1" smtClean="0"/>
              <a:t>M</a:t>
            </a:r>
            <a:r>
              <a:rPr lang="en-US" baseline="-25000" dirty="0" err="1" smtClean="0"/>
              <a:t>desc</a:t>
            </a:r>
            <a:r>
              <a:rPr lang="en-US" dirty="0" smtClean="0"/>
              <a:t> . Calculate H(</a:t>
            </a:r>
            <a:r>
              <a:rPr lang="en-US" dirty="0" err="1" smtClean="0"/>
              <a:t>M</a:t>
            </a:r>
            <a:r>
              <a:rPr lang="en-US" baseline="-25000" dirty="0" err="1" smtClean="0"/>
              <a:t>desc</a:t>
            </a:r>
            <a:r>
              <a:rPr lang="en-US" dirty="0" smtClean="0"/>
              <a:t>).</a:t>
            </a:r>
          </a:p>
          <a:p>
            <a:r>
              <a:rPr lang="en-US" dirty="0" smtClean="0"/>
              <a:t>The signature sequence </a:t>
            </a:r>
            <a:r>
              <a:rPr lang="en-US" dirty="0" err="1" smtClean="0"/>
              <a:t>M</a:t>
            </a:r>
            <a:r>
              <a:rPr lang="en-US" baseline="-25000" dirty="0" err="1" smtClean="0"/>
              <a:t>sig</a:t>
            </a:r>
            <a:r>
              <a:rPr lang="en-US" dirty="0" smtClean="0"/>
              <a:t> is already known from validation step before. Calculate H(</a:t>
            </a:r>
            <a:r>
              <a:rPr lang="en-US" dirty="0" err="1" smtClean="0"/>
              <a:t>M</a:t>
            </a:r>
            <a:r>
              <a:rPr lang="en-US" baseline="-25000" dirty="0" err="1" smtClean="0"/>
              <a:t>sig</a:t>
            </a:r>
            <a:r>
              <a:rPr lang="en-US" dirty="0" smtClean="0"/>
              <a:t>) and </a:t>
            </a:r>
            <a:r>
              <a:rPr lang="en-US" dirty="0" err="1" smtClean="0"/>
              <a:t>M</a:t>
            </a:r>
            <a:r>
              <a:rPr lang="en-US" baseline="-25000" dirty="0" err="1" smtClean="0"/>
              <a:t>comb</a:t>
            </a:r>
            <a:r>
              <a:rPr lang="en-US" dirty="0" smtClean="0"/>
              <a:t>.</a:t>
            </a:r>
          </a:p>
          <a:p>
            <a:r>
              <a:rPr lang="en-US" dirty="0" smtClean="0"/>
              <a:t>Retrieve </a:t>
            </a:r>
            <a:r>
              <a:rPr lang="el-GR" dirty="0" smtClean="0"/>
              <a:t>σ</a:t>
            </a:r>
            <a:r>
              <a:rPr lang="en-US" dirty="0" smtClean="0"/>
              <a:t> from ASSOC. Check if </a:t>
            </a:r>
            <a:r>
              <a:rPr lang="el-GR" dirty="0" smtClean="0"/>
              <a:t>σ</a:t>
            </a:r>
            <a:r>
              <a:rPr lang="en-US" baseline="30000" dirty="0" smtClean="0"/>
              <a:t>e</a:t>
            </a:r>
            <a:r>
              <a:rPr lang="en-US" dirty="0" smtClean="0"/>
              <a:t> = SID ^ (</a:t>
            </a:r>
            <a:r>
              <a:rPr lang="en-US" dirty="0" err="1" smtClean="0"/>
              <a:t>M</a:t>
            </a:r>
            <a:r>
              <a:rPr lang="en-US" baseline="-25000" dirty="0" err="1" smtClean="0"/>
              <a:t>comb</a:t>
            </a:r>
            <a:r>
              <a:rPr lang="en-US" dirty="0" smtClean="0"/>
              <a:t>) mod 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and future work</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BD9F76EE-BB06-6B40-BD55-42D0DD313AB6}"/>
              </a:ext>
            </a:extLst>
          </p:cNvPr>
          <p:cNvSpPr>
            <a:spLocks noGrp="1"/>
          </p:cNvSpPr>
          <p:nvPr>
            <p:ph type="title"/>
          </p:nvPr>
        </p:nvSpPr>
        <p:spPr>
          <a:xfrm>
            <a:off x="952500" y="170815"/>
            <a:ext cx="10515600" cy="1325563"/>
          </a:xfrm>
        </p:spPr>
        <p:txBody>
          <a:bodyPr/>
          <a:lstStyle/>
          <a:p>
            <a:r>
              <a:rPr lang="en-US" dirty="0"/>
              <a:t>Experimental validation</a:t>
            </a:r>
          </a:p>
        </p:txBody>
      </p:sp>
      <p:sp>
        <p:nvSpPr>
          <p:cNvPr id="7" name="Content Placeholder 2">
            <a:extLst>
              <a:ext uri="{FF2B5EF4-FFF2-40B4-BE49-F238E27FC236}">
                <a16:creationId xmlns="" xmlns:a16="http://schemas.microsoft.com/office/drawing/2014/main" id="{3646C43F-845E-2346-A34A-701210FCF901}"/>
              </a:ext>
            </a:extLst>
          </p:cNvPr>
          <p:cNvSpPr txBox="1">
            <a:spLocks/>
          </p:cNvSpPr>
          <p:nvPr/>
        </p:nvSpPr>
        <p:spPr>
          <a:xfrm>
            <a:off x="2346960" y="1951356"/>
            <a:ext cx="10515600" cy="435133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r>
              <a:rPr lang="en-US" dirty="0"/>
              <a:t>Objective is to demonstrate:</a:t>
            </a:r>
          </a:p>
          <a:p>
            <a:pPr marL="914400" lvl="1" indent="-457200">
              <a:buFont typeface="+mj-lt"/>
              <a:buAutoNum type="arabicPeriod"/>
            </a:pPr>
            <a:r>
              <a:rPr lang="en-US" dirty="0"/>
              <a:t>Workflow: design &gt; sign &gt; sequence &gt; verify</a:t>
            </a:r>
          </a:p>
          <a:p>
            <a:pPr marL="914400" lvl="1" indent="-457200">
              <a:buFont typeface="+mj-lt"/>
              <a:buAutoNum type="arabicPeriod"/>
            </a:pPr>
            <a:r>
              <a:rPr lang="en-US" dirty="0"/>
              <a:t>signature does not impact plasmid function</a:t>
            </a:r>
          </a:p>
          <a:p>
            <a:pPr marL="914400" lvl="1" indent="-457200">
              <a:buFont typeface="+mj-lt"/>
              <a:buAutoNum type="arabicPeriod"/>
            </a:pPr>
            <a:r>
              <a:rPr lang="en-US" dirty="0"/>
              <a:t>ECC functions as expected in vivo</a:t>
            </a:r>
          </a:p>
          <a:p>
            <a:pPr marL="914400" lvl="1" indent="-457200">
              <a:buFont typeface="+mj-lt"/>
              <a:buAutoNum type="arabicPeriod"/>
            </a:pPr>
            <a:endParaRPr lang="en-US" dirty="0"/>
          </a:p>
          <a:p>
            <a:r>
              <a:rPr lang="en-US" dirty="0"/>
              <a:t>Approach:</a:t>
            </a:r>
          </a:p>
          <a:p>
            <a:pPr marL="914400" lvl="1" indent="-457200">
              <a:buFont typeface="+mj-lt"/>
              <a:buAutoNum type="arabicPeriod"/>
            </a:pPr>
            <a:r>
              <a:rPr lang="en-US" dirty="0"/>
              <a:t>Simulate different signature applications</a:t>
            </a:r>
          </a:p>
          <a:p>
            <a:pPr marL="914400" lvl="1" indent="-457200">
              <a:buFont typeface="+mj-lt"/>
              <a:buAutoNum type="arabicPeriod"/>
            </a:pPr>
            <a:r>
              <a:rPr lang="en-US" dirty="0"/>
              <a:t>Generate the signed plasmids</a:t>
            </a:r>
          </a:p>
          <a:p>
            <a:pPr marL="914400" lvl="1" indent="-457200">
              <a:buFont typeface="+mj-lt"/>
              <a:buAutoNum type="arabicPeriod"/>
            </a:pPr>
            <a:r>
              <a:rPr lang="en-US" dirty="0"/>
              <a:t>Test the function of the plasmids</a:t>
            </a:r>
          </a:p>
          <a:p>
            <a:pPr marL="914400" lvl="1" indent="-457200">
              <a:buFont typeface="+mj-lt"/>
              <a:buAutoNum type="arabicPeriod"/>
            </a:pPr>
            <a:r>
              <a:rPr lang="en-US" dirty="0"/>
              <a:t>Sequence the plasmids and validate</a:t>
            </a:r>
          </a:p>
        </p:txBody>
      </p:sp>
      <p:pic>
        <p:nvPicPr>
          <p:cNvPr id="8" name="Picture 7">
            <a:extLst>
              <a:ext uri="{FF2B5EF4-FFF2-40B4-BE49-F238E27FC236}">
                <a16:creationId xmlns="" xmlns:a16="http://schemas.microsoft.com/office/drawing/2014/main" id="{91488879-E433-7647-A9C0-F6608E9C456E}"/>
              </a:ext>
            </a:extLst>
          </p:cNvPr>
          <p:cNvPicPr>
            <a:picLocks noChangeAspect="1"/>
          </p:cNvPicPr>
          <p:nvPr/>
        </p:nvPicPr>
        <p:blipFill rotWithShape="1">
          <a:blip r:embed="rId2"/>
          <a:srcRect l="5612"/>
          <a:stretch/>
        </p:blipFill>
        <p:spPr>
          <a:xfrm>
            <a:off x="8469630" y="564515"/>
            <a:ext cx="3314700" cy="2340259"/>
          </a:xfrm>
          <a:prstGeom prst="rect">
            <a:avLst/>
          </a:prstGeom>
        </p:spPr>
      </p:pic>
      <p:pic>
        <p:nvPicPr>
          <p:cNvPr id="9" name="Picture 8">
            <a:extLst>
              <a:ext uri="{FF2B5EF4-FFF2-40B4-BE49-F238E27FC236}">
                <a16:creationId xmlns="" xmlns:a16="http://schemas.microsoft.com/office/drawing/2014/main" id="{A429C317-7793-DC47-8364-3D16820B1E67}"/>
              </a:ext>
            </a:extLst>
          </p:cNvPr>
          <p:cNvPicPr>
            <a:picLocks noChangeAspect="1"/>
          </p:cNvPicPr>
          <p:nvPr/>
        </p:nvPicPr>
        <p:blipFill>
          <a:blip r:embed="rId3"/>
          <a:stretch>
            <a:fillRect/>
          </a:stretch>
        </p:blipFill>
        <p:spPr>
          <a:xfrm>
            <a:off x="8469630" y="4270111"/>
            <a:ext cx="3314700" cy="2208937"/>
          </a:xfrm>
          <a:prstGeom prst="rect">
            <a:avLst/>
          </a:prstGeom>
        </p:spPr>
      </p:pic>
    </p:spTree>
    <p:extLst>
      <p:ext uri="{BB962C8B-B14F-4D97-AF65-F5344CB8AC3E}">
        <p14:creationId xmlns="" xmlns:p14="http://schemas.microsoft.com/office/powerpoint/2010/main" val="1740948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 xmlns:a16="http://schemas.microsoft.com/office/drawing/2014/main" id="{1409E932-7C5E-9A45-ABBD-737DE6A8AE7E}"/>
              </a:ext>
            </a:extLst>
          </p:cNvPr>
          <p:cNvSpPr>
            <a:spLocks noGrp="1"/>
          </p:cNvSpPr>
          <p:nvPr>
            <p:ph type="title"/>
          </p:nvPr>
        </p:nvSpPr>
        <p:spPr>
          <a:xfrm>
            <a:off x="1200150" y="17129"/>
            <a:ext cx="9315450" cy="948762"/>
          </a:xfrm>
        </p:spPr>
        <p:txBody>
          <a:bodyPr/>
          <a:lstStyle/>
          <a:p>
            <a:r>
              <a:rPr lang="en-US" dirty="0"/>
              <a:t>Experimental Validation</a:t>
            </a:r>
          </a:p>
        </p:txBody>
      </p:sp>
      <p:grpSp>
        <p:nvGrpSpPr>
          <p:cNvPr id="2" name="Group 10">
            <a:extLst>
              <a:ext uri="{FF2B5EF4-FFF2-40B4-BE49-F238E27FC236}">
                <a16:creationId xmlns="" xmlns:a16="http://schemas.microsoft.com/office/drawing/2014/main" id="{7CF6F7EB-C0D3-D24B-9A8A-939C33D7C434}"/>
              </a:ext>
            </a:extLst>
          </p:cNvPr>
          <p:cNvGrpSpPr/>
          <p:nvPr/>
        </p:nvGrpSpPr>
        <p:grpSpPr>
          <a:xfrm>
            <a:off x="548640" y="1750589"/>
            <a:ext cx="5837286" cy="4848524"/>
            <a:chOff x="706590" y="1325650"/>
            <a:chExt cx="5837286" cy="4848524"/>
          </a:xfrm>
        </p:grpSpPr>
        <p:pic>
          <p:nvPicPr>
            <p:cNvPr id="12" name="Picture 11">
              <a:extLst>
                <a:ext uri="{FF2B5EF4-FFF2-40B4-BE49-F238E27FC236}">
                  <a16:creationId xmlns="" xmlns:a16="http://schemas.microsoft.com/office/drawing/2014/main" id="{0CF690EB-8B98-9D4F-94A5-1BD68660F9AA}"/>
                </a:ext>
              </a:extLst>
            </p:cNvPr>
            <p:cNvPicPr>
              <a:picLocks noChangeAspect="1"/>
            </p:cNvPicPr>
            <p:nvPr/>
          </p:nvPicPr>
          <p:blipFill>
            <a:blip r:embed="rId2">
              <a:extLst>
                <a:ext uri="{BEBA8EAE-BF5A-486C-A8C5-ECC9F3942E4B}">
                  <a14:imgProps xmlns="" xmlns:a14="http://schemas.microsoft.com/office/drawing/2010/main">
                    <a14:imgLayer r:embed="rId3">
                      <a14:imgEffect>
                        <a14:colorTemperature colorTemp="5900"/>
                      </a14:imgEffect>
                      <a14:imgEffect>
                        <a14:saturation sat="66000"/>
                      </a14:imgEffect>
                    </a14:imgLayer>
                  </a14:imgProps>
                </a:ext>
              </a:extLst>
            </a:blip>
            <a:stretch>
              <a:fillRect/>
            </a:stretch>
          </p:blipFill>
          <p:spPr>
            <a:xfrm>
              <a:off x="1083780" y="2641375"/>
              <a:ext cx="4858958" cy="3532799"/>
            </a:xfrm>
            <a:prstGeom prst="rect">
              <a:avLst/>
            </a:prstGeom>
          </p:spPr>
        </p:pic>
        <p:sp>
          <p:nvSpPr>
            <p:cNvPr id="13" name="TextBox 12">
              <a:extLst>
                <a:ext uri="{FF2B5EF4-FFF2-40B4-BE49-F238E27FC236}">
                  <a16:creationId xmlns="" xmlns:a16="http://schemas.microsoft.com/office/drawing/2014/main" id="{E9AB93B1-1510-B341-8883-D128D1EF2382}"/>
                </a:ext>
              </a:extLst>
            </p:cNvPr>
            <p:cNvSpPr txBox="1"/>
            <p:nvPr/>
          </p:nvSpPr>
          <p:spPr>
            <a:xfrm>
              <a:off x="706590" y="1325650"/>
              <a:ext cx="5837286" cy="830997"/>
            </a:xfrm>
            <a:prstGeom prst="rect">
              <a:avLst/>
            </a:prstGeom>
            <a:noFill/>
          </p:spPr>
          <p:txBody>
            <a:bodyPr wrap="square" rtlCol="0">
              <a:spAutoFit/>
            </a:bodyPr>
            <a:lstStyle/>
            <a:p>
              <a:pPr algn="ctr"/>
              <a:r>
                <a:rPr lang="en-US" sz="2400" dirty="0"/>
                <a:t>Phase I: Add signature to commonly used commercial plasmid pUC19</a:t>
              </a:r>
            </a:p>
          </p:txBody>
        </p:sp>
      </p:grpSp>
      <p:grpSp>
        <p:nvGrpSpPr>
          <p:cNvPr id="3" name="Group 13">
            <a:extLst>
              <a:ext uri="{FF2B5EF4-FFF2-40B4-BE49-F238E27FC236}">
                <a16:creationId xmlns="" xmlns:a16="http://schemas.microsoft.com/office/drawing/2014/main" id="{C6CD1A6C-9EED-BE40-B694-AEC390B4F67E}"/>
              </a:ext>
            </a:extLst>
          </p:cNvPr>
          <p:cNvGrpSpPr/>
          <p:nvPr/>
        </p:nvGrpSpPr>
        <p:grpSpPr>
          <a:xfrm>
            <a:off x="6021900" y="1665349"/>
            <a:ext cx="5760441" cy="4934368"/>
            <a:chOff x="6877452" y="2963081"/>
            <a:chExt cx="4228618" cy="3980526"/>
          </a:xfrm>
        </p:grpSpPr>
        <p:grpSp>
          <p:nvGrpSpPr>
            <p:cNvPr id="4" name="Group 14">
              <a:extLst>
                <a:ext uri="{FF2B5EF4-FFF2-40B4-BE49-F238E27FC236}">
                  <a16:creationId xmlns="" xmlns:a16="http://schemas.microsoft.com/office/drawing/2014/main" id="{AE7456EE-B7D9-5E43-9C71-AC36C5B4DDED}"/>
                </a:ext>
              </a:extLst>
            </p:cNvPr>
            <p:cNvGrpSpPr/>
            <p:nvPr/>
          </p:nvGrpSpPr>
          <p:grpSpPr>
            <a:xfrm>
              <a:off x="7330730" y="2963081"/>
              <a:ext cx="3348710" cy="2680225"/>
              <a:chOff x="6546624" y="1963842"/>
              <a:chExt cx="4514977" cy="3244847"/>
            </a:xfrm>
          </p:grpSpPr>
          <p:pic>
            <p:nvPicPr>
              <p:cNvPr id="17" name="Picture 16">
                <a:extLst>
                  <a:ext uri="{FF2B5EF4-FFF2-40B4-BE49-F238E27FC236}">
                    <a16:creationId xmlns="" xmlns:a16="http://schemas.microsoft.com/office/drawing/2014/main" id="{A6A924F1-F659-BF41-980B-455D40F53381}"/>
                  </a:ext>
                </a:extLst>
              </p:cNvPr>
              <p:cNvPicPr>
                <a:picLocks noChangeAspect="1"/>
              </p:cNvPicPr>
              <p:nvPr/>
            </p:nvPicPr>
            <p:blipFill rotWithShape="1">
              <a:blip r:embed="rId4">
                <a:duotone>
                  <a:schemeClr val="accent6">
                    <a:shade val="45000"/>
                    <a:satMod val="135000"/>
                  </a:schemeClr>
                  <a:prstClr val="white"/>
                </a:duotone>
              </a:blip>
              <a:srcRect l="52827" b="47339"/>
              <a:stretch/>
            </p:blipFill>
            <p:spPr>
              <a:xfrm>
                <a:off x="8702273" y="1963842"/>
                <a:ext cx="1629164" cy="1563631"/>
              </a:xfrm>
              <a:prstGeom prst="rect">
                <a:avLst/>
              </a:prstGeom>
            </p:spPr>
          </p:pic>
          <p:pic>
            <p:nvPicPr>
              <p:cNvPr id="18" name="Picture 17">
                <a:extLst>
                  <a:ext uri="{FF2B5EF4-FFF2-40B4-BE49-F238E27FC236}">
                    <a16:creationId xmlns="" xmlns:a16="http://schemas.microsoft.com/office/drawing/2014/main" id="{3D6A43AB-E904-154C-9EEF-09348D3D53F0}"/>
                  </a:ext>
                </a:extLst>
              </p:cNvPr>
              <p:cNvPicPr>
                <a:picLocks noChangeAspect="1"/>
              </p:cNvPicPr>
              <p:nvPr/>
            </p:nvPicPr>
            <p:blipFill rotWithShape="1">
              <a:blip r:embed="rId5">
                <a:duotone>
                  <a:prstClr val="black"/>
                  <a:srgbClr val="FFC000">
                    <a:tint val="45000"/>
                    <a:satMod val="400000"/>
                  </a:srgbClr>
                </a:duotone>
                <a:extLst>
                  <a:ext uri="{BEBA8EAE-BF5A-486C-A8C5-ECC9F3942E4B}">
                    <a14:imgProps xmlns="" xmlns:a14="http://schemas.microsoft.com/office/drawing/2010/main">
                      <a14:imgLayer>
                        <a14:imgEffect>
                          <a14:colorTemperature colorTemp="4700"/>
                        </a14:imgEffect>
                        <a14:imgEffect>
                          <a14:saturation sat="0"/>
                        </a14:imgEffect>
                      </a14:imgLayer>
                    </a14:imgProps>
                  </a:ext>
                </a:extLst>
              </a:blip>
              <a:srcRect l="52411" b="47339"/>
              <a:stretch/>
            </p:blipFill>
            <p:spPr>
              <a:xfrm flipH="1" flipV="1">
                <a:off x="6870595" y="3645058"/>
                <a:ext cx="1643518" cy="1563631"/>
              </a:xfrm>
              <a:prstGeom prst="rect">
                <a:avLst/>
              </a:prstGeom>
            </p:spPr>
          </p:pic>
          <p:pic>
            <p:nvPicPr>
              <p:cNvPr id="19" name="Picture 18">
                <a:extLst>
                  <a:ext uri="{FF2B5EF4-FFF2-40B4-BE49-F238E27FC236}">
                    <a16:creationId xmlns="" xmlns:a16="http://schemas.microsoft.com/office/drawing/2014/main" id="{DDABDC5B-F7DE-7E4F-B159-823A3FEACD14}"/>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 xmlns:a14="http://schemas.microsoft.com/office/drawing/2010/main">
                      <a14:imgLayer>
                        <a14:imgEffect>
                          <a14:saturation sat="0"/>
                        </a14:imgEffect>
                      </a14:imgLayer>
                    </a14:imgProps>
                  </a:ext>
                </a:extLst>
              </a:blip>
              <a:srcRect l="52827" b="47339"/>
              <a:stretch/>
            </p:blipFill>
            <p:spPr>
              <a:xfrm flipV="1">
                <a:off x="8702273" y="3643840"/>
                <a:ext cx="1629164" cy="1563631"/>
              </a:xfrm>
              <a:prstGeom prst="rect">
                <a:avLst/>
              </a:prstGeom>
            </p:spPr>
          </p:pic>
          <p:pic>
            <p:nvPicPr>
              <p:cNvPr id="20" name="Picture 19">
                <a:extLst>
                  <a:ext uri="{FF2B5EF4-FFF2-40B4-BE49-F238E27FC236}">
                    <a16:creationId xmlns="" xmlns:a16="http://schemas.microsoft.com/office/drawing/2014/main" id="{91F44C01-B679-C144-B300-0C3D5BBC4AD3}"/>
                  </a:ext>
                </a:extLst>
              </p:cNvPr>
              <p:cNvPicPr>
                <a:picLocks noChangeAspect="1"/>
              </p:cNvPicPr>
              <p:nvPr/>
            </p:nvPicPr>
            <p:blipFill rotWithShape="1">
              <a:blip r:embed="rId6">
                <a:duotone>
                  <a:prstClr val="black"/>
                  <a:schemeClr val="bg1">
                    <a:lumMod val="50000"/>
                    <a:tint val="45000"/>
                    <a:satMod val="400000"/>
                  </a:schemeClr>
                </a:duotone>
                <a:extLst>
                  <a:ext uri="{BEBA8EAE-BF5A-486C-A8C5-ECC9F3942E4B}">
                    <a14:imgProps xmlns="" xmlns:a14="http://schemas.microsoft.com/office/drawing/2010/main">
                      <a14:imgLayer>
                        <a14:imgEffect>
                          <a14:saturation sat="0"/>
                        </a14:imgEffect>
                      </a14:imgLayer>
                    </a14:imgProps>
                  </a:ext>
                </a:extLst>
              </a:blip>
              <a:srcRect l="52411" b="47339"/>
              <a:stretch/>
            </p:blipFill>
            <p:spPr>
              <a:xfrm flipH="1">
                <a:off x="6884532" y="1985045"/>
                <a:ext cx="1643518" cy="1563631"/>
              </a:xfrm>
              <a:prstGeom prst="rect">
                <a:avLst/>
              </a:prstGeom>
            </p:spPr>
          </p:pic>
          <p:sp>
            <p:nvSpPr>
              <p:cNvPr id="21" name="TextBox 20">
                <a:extLst>
                  <a:ext uri="{FF2B5EF4-FFF2-40B4-BE49-F238E27FC236}">
                    <a16:creationId xmlns="" xmlns:a16="http://schemas.microsoft.com/office/drawing/2014/main" id="{2EDE9D7E-2AC4-6C4A-AEE2-1525FAC091B6}"/>
                  </a:ext>
                </a:extLst>
              </p:cNvPr>
              <p:cNvSpPr txBox="1"/>
              <p:nvPr/>
            </p:nvSpPr>
            <p:spPr>
              <a:xfrm rot="19108691">
                <a:off x="6841147" y="2241159"/>
                <a:ext cx="1918579" cy="558920"/>
              </a:xfrm>
              <a:prstGeom prst="rect">
                <a:avLst/>
              </a:prstGeom>
              <a:noFill/>
            </p:spPr>
            <p:txBody>
              <a:bodyPr wrap="square" rtlCol="0">
                <a:spAutoFit/>
              </a:bodyPr>
              <a:lstStyle/>
              <a:p>
                <a:r>
                  <a:rPr lang="en-US" sz="2400" b="1" dirty="0"/>
                  <a:t>signature</a:t>
                </a:r>
              </a:p>
            </p:txBody>
          </p:sp>
          <p:sp>
            <p:nvSpPr>
              <p:cNvPr id="22" name="TextBox 21">
                <a:extLst>
                  <a:ext uri="{FF2B5EF4-FFF2-40B4-BE49-F238E27FC236}">
                    <a16:creationId xmlns="" xmlns:a16="http://schemas.microsoft.com/office/drawing/2014/main" id="{AFA10E56-49C7-3942-ABB2-7C7E299B3779}"/>
                  </a:ext>
                </a:extLst>
              </p:cNvPr>
              <p:cNvSpPr txBox="1"/>
              <p:nvPr/>
            </p:nvSpPr>
            <p:spPr>
              <a:xfrm rot="2236043">
                <a:off x="9086684" y="2697891"/>
                <a:ext cx="1974917" cy="558920"/>
              </a:xfrm>
              <a:prstGeom prst="rect">
                <a:avLst/>
              </a:prstGeom>
              <a:noFill/>
            </p:spPr>
            <p:txBody>
              <a:bodyPr wrap="square" rtlCol="0">
                <a:spAutoFit/>
              </a:bodyPr>
              <a:lstStyle/>
              <a:p>
                <a:r>
                  <a:rPr lang="en-US" sz="2400" b="1" dirty="0"/>
                  <a:t>GOI</a:t>
                </a:r>
              </a:p>
            </p:txBody>
          </p:sp>
          <p:sp>
            <p:nvSpPr>
              <p:cNvPr id="23" name="TextBox 22">
                <a:extLst>
                  <a:ext uri="{FF2B5EF4-FFF2-40B4-BE49-F238E27FC236}">
                    <a16:creationId xmlns="" xmlns:a16="http://schemas.microsoft.com/office/drawing/2014/main" id="{BD1372CF-828A-BC44-8927-36D7312F0B98}"/>
                  </a:ext>
                </a:extLst>
              </p:cNvPr>
              <p:cNvSpPr txBox="1"/>
              <p:nvPr/>
            </p:nvSpPr>
            <p:spPr>
              <a:xfrm rot="19221348">
                <a:off x="8631022" y="3956034"/>
                <a:ext cx="1960435" cy="1172282"/>
              </a:xfrm>
              <a:prstGeom prst="rect">
                <a:avLst/>
              </a:prstGeom>
              <a:noFill/>
            </p:spPr>
            <p:txBody>
              <a:bodyPr wrap="square" rtlCol="0">
                <a:spAutoFit/>
              </a:bodyPr>
              <a:lstStyle/>
              <a:p>
                <a:pPr algn="ctr"/>
                <a:r>
                  <a:rPr lang="en-US" sz="2400" b="1" dirty="0"/>
                  <a:t>Antibiotic resistance gene</a:t>
                </a:r>
                <a:endParaRPr lang="en-US" sz="2400" b="1" baseline="30000" dirty="0"/>
              </a:p>
            </p:txBody>
          </p:sp>
          <p:sp>
            <p:nvSpPr>
              <p:cNvPr id="24" name="TextBox 23">
                <a:extLst>
                  <a:ext uri="{FF2B5EF4-FFF2-40B4-BE49-F238E27FC236}">
                    <a16:creationId xmlns="" xmlns:a16="http://schemas.microsoft.com/office/drawing/2014/main" id="{8C713993-EE13-9B4D-AB14-5636A0083531}"/>
                  </a:ext>
                </a:extLst>
              </p:cNvPr>
              <p:cNvSpPr txBox="1"/>
              <p:nvPr/>
            </p:nvSpPr>
            <p:spPr>
              <a:xfrm rot="1918406">
                <a:off x="6546624" y="4153834"/>
                <a:ext cx="2187708" cy="811580"/>
              </a:xfrm>
              <a:prstGeom prst="rect">
                <a:avLst/>
              </a:prstGeom>
              <a:noFill/>
            </p:spPr>
            <p:txBody>
              <a:bodyPr wrap="square" rtlCol="0">
                <a:spAutoFit/>
              </a:bodyPr>
              <a:lstStyle/>
              <a:p>
                <a:pPr algn="ctr"/>
                <a:r>
                  <a:rPr lang="en-US" sz="2400" b="1" dirty="0"/>
                  <a:t>Replication Origin</a:t>
                </a:r>
                <a:endParaRPr lang="en-US" sz="2400" b="1" baseline="30000" dirty="0"/>
              </a:p>
            </p:txBody>
          </p:sp>
        </p:grpSp>
        <p:sp>
          <p:nvSpPr>
            <p:cNvPr id="16" name="TextBox 15">
              <a:extLst>
                <a:ext uri="{FF2B5EF4-FFF2-40B4-BE49-F238E27FC236}">
                  <a16:creationId xmlns="" xmlns:a16="http://schemas.microsoft.com/office/drawing/2014/main" id="{53BC843F-1C89-0D4F-9DAE-864F9EF1C306}"/>
                </a:ext>
              </a:extLst>
            </p:cNvPr>
            <p:cNvSpPr txBox="1"/>
            <p:nvPr/>
          </p:nvSpPr>
          <p:spPr>
            <a:xfrm>
              <a:off x="6877452" y="5975309"/>
              <a:ext cx="4228618" cy="968298"/>
            </a:xfrm>
            <a:prstGeom prst="rect">
              <a:avLst/>
            </a:prstGeom>
            <a:noFill/>
          </p:spPr>
          <p:txBody>
            <a:bodyPr wrap="square" rtlCol="0">
              <a:spAutoFit/>
            </a:bodyPr>
            <a:lstStyle/>
            <a:p>
              <a:pPr algn="ctr"/>
              <a:r>
                <a:rPr lang="en-US" sz="2400" dirty="0"/>
                <a:t>Phase 2: Design and assemble a plasmid for expressing a gene of interest (GOI) and include a signature</a:t>
              </a:r>
            </a:p>
          </p:txBody>
        </p:sp>
      </p:grpSp>
    </p:spTree>
    <p:extLst>
      <p:ext uri="{BB962C8B-B14F-4D97-AF65-F5344CB8AC3E}">
        <p14:creationId xmlns="" xmlns:p14="http://schemas.microsoft.com/office/powerpoint/2010/main" val="7514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B236-A30C-8E4B-83D7-74084FC051C8}"/>
              </a:ext>
            </a:extLst>
          </p:cNvPr>
          <p:cNvSpPr>
            <a:spLocks noGrp="1"/>
          </p:cNvSpPr>
          <p:nvPr>
            <p:ph type="title"/>
          </p:nvPr>
        </p:nvSpPr>
        <p:spPr/>
        <p:txBody>
          <a:bodyPr/>
          <a:lstStyle/>
          <a:p>
            <a:r>
              <a:rPr lang="en-US" dirty="0" smtClean="0"/>
              <a:t>Introduction and motivation</a:t>
            </a:r>
            <a:endParaRPr lang="en-US" dirty="0"/>
          </a:p>
        </p:txBody>
      </p:sp>
      <p:sp>
        <p:nvSpPr>
          <p:cNvPr id="3" name="Content Placeholder 2">
            <a:extLst>
              <a:ext uri="{FF2B5EF4-FFF2-40B4-BE49-F238E27FC236}">
                <a16:creationId xmlns:a16="http://schemas.microsoft.com/office/drawing/2014/main" xmlns="" id="{E2737773-9707-F543-9EE9-5D93651F150C}"/>
              </a:ext>
            </a:extLst>
          </p:cNvPr>
          <p:cNvSpPr>
            <a:spLocks noGrp="1"/>
          </p:cNvSpPr>
          <p:nvPr>
            <p:ph idx="1"/>
          </p:nvPr>
        </p:nvSpPr>
        <p:spPr>
          <a:xfrm>
            <a:off x="6230982" y="2133600"/>
            <a:ext cx="5273629" cy="3777622"/>
          </a:xfrm>
        </p:spPr>
        <p:txBody>
          <a:bodyPr>
            <a:normAutofit/>
          </a:bodyPr>
          <a:lstStyle/>
          <a:p>
            <a:r>
              <a:rPr lang="en-US" dirty="0" smtClean="0"/>
              <a:t>The spore-laden letters killed 5 people, sickened 17 others.</a:t>
            </a:r>
          </a:p>
          <a:p>
            <a:r>
              <a:rPr lang="en-US" dirty="0" smtClean="0"/>
              <a:t>Spawned an expensive, eight-year FBI probe that spanned six continents.</a:t>
            </a:r>
          </a:p>
          <a:p>
            <a:r>
              <a:rPr lang="en-US" dirty="0" smtClean="0"/>
              <a:t>FBI concluded by 2007 that </a:t>
            </a:r>
            <a:r>
              <a:rPr lang="en-US" b="1" dirty="0" smtClean="0"/>
              <a:t>Bruce E. </a:t>
            </a:r>
            <a:r>
              <a:rPr lang="en-US" b="1" dirty="0" err="1" smtClean="0"/>
              <a:t>Ivins</a:t>
            </a:r>
            <a:r>
              <a:rPr lang="en-US" b="1" dirty="0" smtClean="0"/>
              <a:t> </a:t>
            </a:r>
            <a:r>
              <a:rPr lang="en-US" dirty="0" smtClean="0"/>
              <a:t>had created a blend of anthrax spores that was genetically identical to the material used in the 2001 attacks. </a:t>
            </a:r>
          </a:p>
          <a:p>
            <a:r>
              <a:rPr lang="en-US" dirty="0" smtClean="0"/>
              <a:t>DNA Watermarking of Infectious Agents: Progress and Prospects – Jupiter et. al. 2010.</a:t>
            </a:r>
            <a:endParaRPr lang="en-US" dirty="0"/>
          </a:p>
        </p:txBody>
      </p:sp>
      <p:pic>
        <p:nvPicPr>
          <p:cNvPr id="1026" name="Picture 2" descr="F:\CSU\NSPW PRESENTATION\anthrax.jpg"/>
          <p:cNvPicPr>
            <a:picLocks noChangeAspect="1" noChangeArrowheads="1"/>
          </p:cNvPicPr>
          <p:nvPr/>
        </p:nvPicPr>
        <p:blipFill>
          <a:blip r:embed="rId2"/>
          <a:srcRect/>
          <a:stretch>
            <a:fillRect/>
          </a:stretch>
        </p:blipFill>
        <p:spPr bwMode="auto">
          <a:xfrm>
            <a:off x="2589212" y="2133600"/>
            <a:ext cx="2981325" cy="3667125"/>
          </a:xfrm>
          <a:prstGeom prst="rect">
            <a:avLst/>
          </a:prstGeom>
          <a:noFill/>
        </p:spPr>
      </p:pic>
    </p:spTree>
    <p:extLst>
      <p:ext uri="{BB962C8B-B14F-4D97-AF65-F5344CB8AC3E}">
        <p14:creationId xmlns:p14="http://schemas.microsoft.com/office/powerpoint/2010/main" xmlns="" val="19001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 xmlns:a16="http://schemas.microsoft.com/office/drawing/2014/main" id="{BC94F604-30E9-0E44-AAD2-17434A4A9935}"/>
              </a:ext>
            </a:extLst>
          </p:cNvPr>
          <p:cNvSpPr>
            <a:spLocks noGrp="1"/>
          </p:cNvSpPr>
          <p:nvPr>
            <p:ph type="title"/>
          </p:nvPr>
        </p:nvSpPr>
        <p:spPr>
          <a:xfrm>
            <a:off x="1232541" y="121672"/>
            <a:ext cx="10515600" cy="937106"/>
          </a:xfrm>
        </p:spPr>
        <p:txBody>
          <a:bodyPr/>
          <a:lstStyle/>
          <a:p>
            <a:r>
              <a:rPr lang="en-US" dirty="0"/>
              <a:t>Experimental Validation</a:t>
            </a:r>
          </a:p>
        </p:txBody>
      </p:sp>
      <p:grpSp>
        <p:nvGrpSpPr>
          <p:cNvPr id="2" name="Group 25">
            <a:extLst>
              <a:ext uri="{FF2B5EF4-FFF2-40B4-BE49-F238E27FC236}">
                <a16:creationId xmlns="" xmlns:a16="http://schemas.microsoft.com/office/drawing/2014/main" id="{F0724547-E5F1-2141-94E2-EEE0858AD325}"/>
              </a:ext>
            </a:extLst>
          </p:cNvPr>
          <p:cNvGrpSpPr/>
          <p:nvPr/>
        </p:nvGrpSpPr>
        <p:grpSpPr>
          <a:xfrm>
            <a:off x="1504005" y="2241285"/>
            <a:ext cx="2932712" cy="2562641"/>
            <a:chOff x="6870595" y="1963842"/>
            <a:chExt cx="3954099" cy="3102491"/>
          </a:xfrm>
        </p:grpSpPr>
        <p:pic>
          <p:nvPicPr>
            <p:cNvPr id="27" name="Picture 26">
              <a:extLst>
                <a:ext uri="{FF2B5EF4-FFF2-40B4-BE49-F238E27FC236}">
                  <a16:creationId xmlns="" xmlns:a16="http://schemas.microsoft.com/office/drawing/2014/main" id="{0B6E8475-CC69-3745-A60F-494D1E8153D8}"/>
                </a:ext>
              </a:extLst>
            </p:cNvPr>
            <p:cNvPicPr>
              <a:picLocks noChangeAspect="1"/>
            </p:cNvPicPr>
            <p:nvPr/>
          </p:nvPicPr>
          <p:blipFill rotWithShape="1">
            <a:blip r:embed="rId2">
              <a:duotone>
                <a:schemeClr val="accent6">
                  <a:shade val="45000"/>
                  <a:satMod val="135000"/>
                </a:schemeClr>
                <a:prstClr val="white"/>
              </a:duotone>
            </a:blip>
            <a:srcRect l="52827" b="47339"/>
            <a:stretch/>
          </p:blipFill>
          <p:spPr>
            <a:xfrm>
              <a:off x="8480295" y="1963842"/>
              <a:ext cx="1629164" cy="1563629"/>
            </a:xfrm>
            <a:prstGeom prst="rect">
              <a:avLst/>
            </a:prstGeom>
          </p:spPr>
        </p:pic>
        <p:pic>
          <p:nvPicPr>
            <p:cNvPr id="28" name="Picture 27">
              <a:extLst>
                <a:ext uri="{FF2B5EF4-FFF2-40B4-BE49-F238E27FC236}">
                  <a16:creationId xmlns="" xmlns:a16="http://schemas.microsoft.com/office/drawing/2014/main" id="{3D72701D-8A5C-3D4F-828A-9E72C09ED25F}"/>
                </a:ext>
              </a:extLst>
            </p:cNvPr>
            <p:cNvPicPr>
              <a:picLocks noChangeAspect="1"/>
            </p:cNvPicPr>
            <p:nvPr/>
          </p:nvPicPr>
          <p:blipFill rotWithShape="1">
            <a:blip r:embed="rId2">
              <a:duotone>
                <a:schemeClr val="accent2">
                  <a:shade val="45000"/>
                  <a:satMod val="135000"/>
                </a:schemeClr>
                <a:prstClr val="white"/>
              </a:duotone>
            </a:blip>
            <a:srcRect l="52411" b="47339"/>
            <a:stretch/>
          </p:blipFill>
          <p:spPr>
            <a:xfrm flipH="1" flipV="1">
              <a:off x="6870595" y="3502702"/>
              <a:ext cx="1643517" cy="1563631"/>
            </a:xfrm>
            <a:prstGeom prst="rect">
              <a:avLst/>
            </a:prstGeom>
          </p:spPr>
        </p:pic>
        <p:pic>
          <p:nvPicPr>
            <p:cNvPr id="29" name="Picture 28">
              <a:extLst>
                <a:ext uri="{FF2B5EF4-FFF2-40B4-BE49-F238E27FC236}">
                  <a16:creationId xmlns="" xmlns:a16="http://schemas.microsoft.com/office/drawing/2014/main" id="{45C8B2B6-736B-1348-A50E-60904FCA24D7}"/>
                </a:ext>
              </a:extLst>
            </p:cNvPr>
            <p:cNvPicPr>
              <a:picLocks noChangeAspect="1"/>
            </p:cNvPicPr>
            <p:nvPr/>
          </p:nvPicPr>
          <p:blipFill rotWithShape="1">
            <a:blip r:embed="rId2">
              <a:duotone>
                <a:schemeClr val="accent2">
                  <a:shade val="45000"/>
                  <a:satMod val="135000"/>
                </a:schemeClr>
                <a:prstClr val="white"/>
              </a:duotone>
            </a:blip>
            <a:srcRect l="52827" b="47339"/>
            <a:stretch/>
          </p:blipFill>
          <p:spPr>
            <a:xfrm flipV="1">
              <a:off x="8480294" y="3501484"/>
              <a:ext cx="1629164" cy="1563630"/>
            </a:xfrm>
            <a:prstGeom prst="rect">
              <a:avLst/>
            </a:prstGeom>
          </p:spPr>
        </p:pic>
        <p:pic>
          <p:nvPicPr>
            <p:cNvPr id="30" name="Picture 29">
              <a:extLst>
                <a:ext uri="{FF2B5EF4-FFF2-40B4-BE49-F238E27FC236}">
                  <a16:creationId xmlns="" xmlns:a16="http://schemas.microsoft.com/office/drawing/2014/main" id="{684B9322-469D-CD44-9D46-0401D6EEEB00}"/>
                </a:ext>
              </a:extLst>
            </p:cNvPr>
            <p:cNvPicPr>
              <a:picLocks noChangeAspect="1"/>
            </p:cNvPicPr>
            <p:nvPr/>
          </p:nvPicPr>
          <p:blipFill rotWithShape="1">
            <a:blip r:embed="rId2">
              <a:duotone>
                <a:schemeClr val="bg2">
                  <a:shade val="45000"/>
                  <a:satMod val="135000"/>
                </a:schemeClr>
                <a:prstClr val="white"/>
              </a:duotone>
            </a:blip>
            <a:srcRect l="52411" b="47339"/>
            <a:stretch/>
          </p:blipFill>
          <p:spPr>
            <a:xfrm flipH="1">
              <a:off x="6870595" y="1963843"/>
              <a:ext cx="1643518" cy="1563631"/>
            </a:xfrm>
            <a:prstGeom prst="rect">
              <a:avLst/>
            </a:prstGeom>
          </p:spPr>
        </p:pic>
        <p:sp>
          <p:nvSpPr>
            <p:cNvPr id="31" name="TextBox 30">
              <a:extLst>
                <a:ext uri="{FF2B5EF4-FFF2-40B4-BE49-F238E27FC236}">
                  <a16:creationId xmlns="" xmlns:a16="http://schemas.microsoft.com/office/drawing/2014/main" id="{222BF007-6931-DB47-A6EC-11B56DE25D71}"/>
                </a:ext>
              </a:extLst>
            </p:cNvPr>
            <p:cNvSpPr txBox="1"/>
            <p:nvPr/>
          </p:nvSpPr>
          <p:spPr>
            <a:xfrm rot="19108691">
              <a:off x="6965731" y="2020788"/>
              <a:ext cx="1918579" cy="832444"/>
            </a:xfrm>
            <a:prstGeom prst="rect">
              <a:avLst/>
            </a:prstGeom>
            <a:noFill/>
          </p:spPr>
          <p:txBody>
            <a:bodyPr wrap="square" rtlCol="0">
              <a:spAutoFit/>
            </a:bodyPr>
            <a:lstStyle/>
            <a:p>
              <a:r>
                <a:rPr lang="en-US" sz="2400" b="1" dirty="0"/>
                <a:t>SIG</a:t>
              </a:r>
            </a:p>
          </p:txBody>
        </p:sp>
        <p:sp>
          <p:nvSpPr>
            <p:cNvPr id="32" name="TextBox 31">
              <a:extLst>
                <a:ext uri="{FF2B5EF4-FFF2-40B4-BE49-F238E27FC236}">
                  <a16:creationId xmlns="" xmlns:a16="http://schemas.microsoft.com/office/drawing/2014/main" id="{E2F394D4-5CB5-584D-BD96-B4EF1713C7CE}"/>
                </a:ext>
              </a:extLst>
            </p:cNvPr>
            <p:cNvSpPr txBox="1"/>
            <p:nvPr/>
          </p:nvSpPr>
          <p:spPr>
            <a:xfrm rot="2236043">
              <a:off x="8849776" y="2531025"/>
              <a:ext cx="1974918" cy="558920"/>
            </a:xfrm>
            <a:prstGeom prst="rect">
              <a:avLst/>
            </a:prstGeom>
            <a:noFill/>
          </p:spPr>
          <p:txBody>
            <a:bodyPr wrap="square" rtlCol="0">
              <a:spAutoFit/>
            </a:bodyPr>
            <a:lstStyle/>
            <a:p>
              <a:r>
                <a:rPr lang="en-US" sz="2400" b="1" dirty="0"/>
                <a:t>GOI</a:t>
              </a:r>
            </a:p>
          </p:txBody>
        </p:sp>
        <p:sp>
          <p:nvSpPr>
            <p:cNvPr id="33" name="TextBox 32">
              <a:extLst>
                <a:ext uri="{FF2B5EF4-FFF2-40B4-BE49-F238E27FC236}">
                  <a16:creationId xmlns="" xmlns:a16="http://schemas.microsoft.com/office/drawing/2014/main" id="{09E99F15-FAD6-6146-BC77-DF71D132F59D}"/>
                </a:ext>
              </a:extLst>
            </p:cNvPr>
            <p:cNvSpPr txBox="1"/>
            <p:nvPr/>
          </p:nvSpPr>
          <p:spPr>
            <a:xfrm>
              <a:off x="7233308" y="4192515"/>
              <a:ext cx="2561608" cy="558920"/>
            </a:xfrm>
            <a:prstGeom prst="rect">
              <a:avLst/>
            </a:prstGeom>
            <a:noFill/>
          </p:spPr>
          <p:txBody>
            <a:bodyPr wrap="square" rtlCol="0">
              <a:prstTxWarp prst="textArchDown">
                <a:avLst/>
              </a:prstTxWarp>
              <a:spAutoFit/>
            </a:bodyPr>
            <a:lstStyle/>
            <a:p>
              <a:pPr algn="ctr"/>
              <a:r>
                <a:rPr lang="en-US" sz="2400" b="1" dirty="0"/>
                <a:t>backbone</a:t>
              </a:r>
              <a:endParaRPr lang="en-US" sz="2400" b="1" baseline="30000" dirty="0"/>
            </a:p>
          </p:txBody>
        </p:sp>
      </p:grpSp>
      <p:grpSp>
        <p:nvGrpSpPr>
          <p:cNvPr id="3" name="Group 33">
            <a:extLst>
              <a:ext uri="{FF2B5EF4-FFF2-40B4-BE49-F238E27FC236}">
                <a16:creationId xmlns="" xmlns:a16="http://schemas.microsoft.com/office/drawing/2014/main" id="{E99F5B45-0BDE-8544-96CE-09F19CCE7D01}"/>
              </a:ext>
            </a:extLst>
          </p:cNvPr>
          <p:cNvGrpSpPr/>
          <p:nvPr/>
        </p:nvGrpSpPr>
        <p:grpSpPr>
          <a:xfrm>
            <a:off x="4088112" y="2254167"/>
            <a:ext cx="2402230" cy="2562641"/>
            <a:chOff x="6870595" y="1963842"/>
            <a:chExt cx="3238864" cy="3102491"/>
          </a:xfrm>
        </p:grpSpPr>
        <p:pic>
          <p:nvPicPr>
            <p:cNvPr id="35" name="Picture 34">
              <a:extLst>
                <a:ext uri="{FF2B5EF4-FFF2-40B4-BE49-F238E27FC236}">
                  <a16:creationId xmlns="" xmlns:a16="http://schemas.microsoft.com/office/drawing/2014/main" id="{5D6BEF1A-DA64-744F-8F93-A1EE4F09F682}"/>
                </a:ext>
              </a:extLst>
            </p:cNvPr>
            <p:cNvPicPr>
              <a:picLocks noChangeAspect="1"/>
            </p:cNvPicPr>
            <p:nvPr/>
          </p:nvPicPr>
          <p:blipFill rotWithShape="1">
            <a:blip r:embed="rId2">
              <a:duotone>
                <a:schemeClr val="accent6">
                  <a:shade val="45000"/>
                  <a:satMod val="135000"/>
                </a:schemeClr>
                <a:prstClr val="white"/>
              </a:duotone>
            </a:blip>
            <a:srcRect l="52827" b="47339"/>
            <a:stretch/>
          </p:blipFill>
          <p:spPr>
            <a:xfrm>
              <a:off x="8480295" y="1963842"/>
              <a:ext cx="1629164" cy="1563629"/>
            </a:xfrm>
            <a:prstGeom prst="rect">
              <a:avLst/>
            </a:prstGeom>
          </p:spPr>
        </p:pic>
        <p:pic>
          <p:nvPicPr>
            <p:cNvPr id="36" name="Picture 35">
              <a:extLst>
                <a:ext uri="{FF2B5EF4-FFF2-40B4-BE49-F238E27FC236}">
                  <a16:creationId xmlns="" xmlns:a16="http://schemas.microsoft.com/office/drawing/2014/main" id="{BEEF231F-27B9-D045-B603-9A84ED61E549}"/>
                </a:ext>
              </a:extLst>
            </p:cNvPr>
            <p:cNvPicPr>
              <a:picLocks noChangeAspect="1"/>
            </p:cNvPicPr>
            <p:nvPr/>
          </p:nvPicPr>
          <p:blipFill rotWithShape="1">
            <a:blip r:embed="rId2">
              <a:duotone>
                <a:schemeClr val="accent2">
                  <a:shade val="45000"/>
                  <a:satMod val="135000"/>
                </a:schemeClr>
                <a:prstClr val="white"/>
              </a:duotone>
            </a:blip>
            <a:srcRect l="52411" b="47339"/>
            <a:stretch/>
          </p:blipFill>
          <p:spPr>
            <a:xfrm flipH="1" flipV="1">
              <a:off x="6870595" y="3502702"/>
              <a:ext cx="1643517" cy="1563631"/>
            </a:xfrm>
            <a:prstGeom prst="rect">
              <a:avLst/>
            </a:prstGeom>
          </p:spPr>
        </p:pic>
        <p:pic>
          <p:nvPicPr>
            <p:cNvPr id="37" name="Picture 36">
              <a:extLst>
                <a:ext uri="{FF2B5EF4-FFF2-40B4-BE49-F238E27FC236}">
                  <a16:creationId xmlns="" xmlns:a16="http://schemas.microsoft.com/office/drawing/2014/main" id="{A3900B96-564D-7342-96B4-013EB52E8B12}"/>
                </a:ext>
              </a:extLst>
            </p:cNvPr>
            <p:cNvPicPr>
              <a:picLocks noChangeAspect="1"/>
            </p:cNvPicPr>
            <p:nvPr/>
          </p:nvPicPr>
          <p:blipFill rotWithShape="1">
            <a:blip r:embed="rId2">
              <a:duotone>
                <a:schemeClr val="accent2">
                  <a:shade val="45000"/>
                  <a:satMod val="135000"/>
                </a:schemeClr>
                <a:prstClr val="white"/>
              </a:duotone>
            </a:blip>
            <a:srcRect l="52827" b="47339"/>
            <a:stretch/>
          </p:blipFill>
          <p:spPr>
            <a:xfrm flipV="1">
              <a:off x="8480294" y="3501484"/>
              <a:ext cx="1629164" cy="1563630"/>
            </a:xfrm>
            <a:prstGeom prst="rect">
              <a:avLst/>
            </a:prstGeom>
          </p:spPr>
        </p:pic>
        <p:pic>
          <p:nvPicPr>
            <p:cNvPr id="38" name="Picture 37">
              <a:extLst>
                <a:ext uri="{FF2B5EF4-FFF2-40B4-BE49-F238E27FC236}">
                  <a16:creationId xmlns="" xmlns:a16="http://schemas.microsoft.com/office/drawing/2014/main" id="{CC663FFC-316A-C14C-AAEC-66108AB565F3}"/>
                </a:ext>
              </a:extLst>
            </p:cNvPr>
            <p:cNvPicPr>
              <a:picLocks noChangeAspect="1"/>
            </p:cNvPicPr>
            <p:nvPr/>
          </p:nvPicPr>
          <p:blipFill rotWithShape="1">
            <a:blip r:embed="rId2">
              <a:duotone>
                <a:schemeClr val="bg2">
                  <a:shade val="45000"/>
                  <a:satMod val="135000"/>
                </a:schemeClr>
                <a:prstClr val="white"/>
              </a:duotone>
            </a:blip>
            <a:srcRect l="52411" b="47339"/>
            <a:stretch/>
          </p:blipFill>
          <p:spPr>
            <a:xfrm flipH="1">
              <a:off x="6870595" y="1963843"/>
              <a:ext cx="1643518" cy="1563631"/>
            </a:xfrm>
            <a:prstGeom prst="rect">
              <a:avLst/>
            </a:prstGeom>
          </p:spPr>
        </p:pic>
      </p:grpSp>
      <p:grpSp>
        <p:nvGrpSpPr>
          <p:cNvPr id="4" name="Group 38">
            <a:extLst>
              <a:ext uri="{FF2B5EF4-FFF2-40B4-BE49-F238E27FC236}">
                <a16:creationId xmlns="" xmlns:a16="http://schemas.microsoft.com/office/drawing/2014/main" id="{C98C9519-C3DC-5744-9877-6E6CFBFB7D1B}"/>
              </a:ext>
            </a:extLst>
          </p:cNvPr>
          <p:cNvGrpSpPr/>
          <p:nvPr/>
        </p:nvGrpSpPr>
        <p:grpSpPr>
          <a:xfrm>
            <a:off x="6642742" y="2265465"/>
            <a:ext cx="2402230" cy="2562641"/>
            <a:chOff x="6870595" y="1963842"/>
            <a:chExt cx="3238864" cy="3102491"/>
          </a:xfrm>
        </p:grpSpPr>
        <p:pic>
          <p:nvPicPr>
            <p:cNvPr id="40" name="Picture 39">
              <a:extLst>
                <a:ext uri="{FF2B5EF4-FFF2-40B4-BE49-F238E27FC236}">
                  <a16:creationId xmlns="" xmlns:a16="http://schemas.microsoft.com/office/drawing/2014/main" id="{9EFC5579-1C30-6242-A20D-AC1459CDFE4C}"/>
                </a:ext>
              </a:extLst>
            </p:cNvPr>
            <p:cNvPicPr>
              <a:picLocks noChangeAspect="1"/>
            </p:cNvPicPr>
            <p:nvPr/>
          </p:nvPicPr>
          <p:blipFill rotWithShape="1">
            <a:blip r:embed="rId2">
              <a:duotone>
                <a:schemeClr val="accent6">
                  <a:shade val="45000"/>
                  <a:satMod val="135000"/>
                </a:schemeClr>
                <a:prstClr val="white"/>
              </a:duotone>
            </a:blip>
            <a:srcRect l="52827" b="47339"/>
            <a:stretch/>
          </p:blipFill>
          <p:spPr>
            <a:xfrm>
              <a:off x="8480295" y="1963842"/>
              <a:ext cx="1629164" cy="1563629"/>
            </a:xfrm>
            <a:prstGeom prst="rect">
              <a:avLst/>
            </a:prstGeom>
          </p:spPr>
        </p:pic>
        <p:pic>
          <p:nvPicPr>
            <p:cNvPr id="41" name="Picture 40">
              <a:extLst>
                <a:ext uri="{FF2B5EF4-FFF2-40B4-BE49-F238E27FC236}">
                  <a16:creationId xmlns="" xmlns:a16="http://schemas.microsoft.com/office/drawing/2014/main" id="{AC0EDF80-387E-814A-A1D3-C720FEB4D0E6}"/>
                </a:ext>
              </a:extLst>
            </p:cNvPr>
            <p:cNvPicPr>
              <a:picLocks noChangeAspect="1"/>
            </p:cNvPicPr>
            <p:nvPr/>
          </p:nvPicPr>
          <p:blipFill rotWithShape="1">
            <a:blip r:embed="rId2">
              <a:duotone>
                <a:schemeClr val="accent2">
                  <a:shade val="45000"/>
                  <a:satMod val="135000"/>
                </a:schemeClr>
                <a:prstClr val="white"/>
              </a:duotone>
            </a:blip>
            <a:srcRect l="52411" b="47339"/>
            <a:stretch/>
          </p:blipFill>
          <p:spPr>
            <a:xfrm flipH="1" flipV="1">
              <a:off x="6870595" y="3502702"/>
              <a:ext cx="1643517" cy="1563631"/>
            </a:xfrm>
            <a:prstGeom prst="rect">
              <a:avLst/>
            </a:prstGeom>
          </p:spPr>
        </p:pic>
        <p:pic>
          <p:nvPicPr>
            <p:cNvPr id="42" name="Picture 41">
              <a:extLst>
                <a:ext uri="{FF2B5EF4-FFF2-40B4-BE49-F238E27FC236}">
                  <a16:creationId xmlns="" xmlns:a16="http://schemas.microsoft.com/office/drawing/2014/main" id="{5FCC9422-1939-054A-9C27-EAEE38839505}"/>
                </a:ext>
              </a:extLst>
            </p:cNvPr>
            <p:cNvPicPr>
              <a:picLocks noChangeAspect="1"/>
            </p:cNvPicPr>
            <p:nvPr/>
          </p:nvPicPr>
          <p:blipFill rotWithShape="1">
            <a:blip r:embed="rId2">
              <a:duotone>
                <a:schemeClr val="accent2">
                  <a:shade val="45000"/>
                  <a:satMod val="135000"/>
                </a:schemeClr>
                <a:prstClr val="white"/>
              </a:duotone>
            </a:blip>
            <a:srcRect l="52827" b="47339"/>
            <a:stretch/>
          </p:blipFill>
          <p:spPr>
            <a:xfrm flipV="1">
              <a:off x="8480294" y="3501484"/>
              <a:ext cx="1629164" cy="1563630"/>
            </a:xfrm>
            <a:prstGeom prst="rect">
              <a:avLst/>
            </a:prstGeom>
          </p:spPr>
        </p:pic>
        <p:pic>
          <p:nvPicPr>
            <p:cNvPr id="43" name="Picture 42">
              <a:extLst>
                <a:ext uri="{FF2B5EF4-FFF2-40B4-BE49-F238E27FC236}">
                  <a16:creationId xmlns="" xmlns:a16="http://schemas.microsoft.com/office/drawing/2014/main" id="{649811E2-2CE4-CA46-825D-A9B03391D9B6}"/>
                </a:ext>
              </a:extLst>
            </p:cNvPr>
            <p:cNvPicPr>
              <a:picLocks noChangeAspect="1"/>
            </p:cNvPicPr>
            <p:nvPr/>
          </p:nvPicPr>
          <p:blipFill rotWithShape="1">
            <a:blip r:embed="rId2">
              <a:duotone>
                <a:schemeClr val="bg2">
                  <a:shade val="45000"/>
                  <a:satMod val="135000"/>
                </a:schemeClr>
                <a:prstClr val="white"/>
              </a:duotone>
            </a:blip>
            <a:srcRect l="52411" b="47339"/>
            <a:stretch/>
          </p:blipFill>
          <p:spPr>
            <a:xfrm flipH="1">
              <a:off x="6870595" y="1963843"/>
              <a:ext cx="1643518" cy="1563631"/>
            </a:xfrm>
            <a:prstGeom prst="rect">
              <a:avLst/>
            </a:prstGeom>
          </p:spPr>
        </p:pic>
      </p:grpSp>
      <p:grpSp>
        <p:nvGrpSpPr>
          <p:cNvPr id="5" name="Group 43">
            <a:extLst>
              <a:ext uri="{FF2B5EF4-FFF2-40B4-BE49-F238E27FC236}">
                <a16:creationId xmlns="" xmlns:a16="http://schemas.microsoft.com/office/drawing/2014/main" id="{207480D2-FD5C-F34D-88A2-6259E880D3D3}"/>
              </a:ext>
            </a:extLst>
          </p:cNvPr>
          <p:cNvGrpSpPr/>
          <p:nvPr/>
        </p:nvGrpSpPr>
        <p:grpSpPr>
          <a:xfrm>
            <a:off x="9197372" y="2286994"/>
            <a:ext cx="2402230" cy="2562641"/>
            <a:chOff x="6870595" y="1963842"/>
            <a:chExt cx="3238864" cy="3102491"/>
          </a:xfrm>
        </p:grpSpPr>
        <p:pic>
          <p:nvPicPr>
            <p:cNvPr id="45" name="Picture 44">
              <a:extLst>
                <a:ext uri="{FF2B5EF4-FFF2-40B4-BE49-F238E27FC236}">
                  <a16:creationId xmlns="" xmlns:a16="http://schemas.microsoft.com/office/drawing/2014/main" id="{6C6A811A-73C5-4442-9EBC-08F6EDE1E0DE}"/>
                </a:ext>
              </a:extLst>
            </p:cNvPr>
            <p:cNvPicPr>
              <a:picLocks noChangeAspect="1"/>
            </p:cNvPicPr>
            <p:nvPr/>
          </p:nvPicPr>
          <p:blipFill rotWithShape="1">
            <a:blip r:embed="rId2">
              <a:duotone>
                <a:schemeClr val="accent6">
                  <a:shade val="45000"/>
                  <a:satMod val="135000"/>
                </a:schemeClr>
                <a:prstClr val="white"/>
              </a:duotone>
            </a:blip>
            <a:srcRect l="52827" b="47339"/>
            <a:stretch/>
          </p:blipFill>
          <p:spPr>
            <a:xfrm>
              <a:off x="8480295" y="1963842"/>
              <a:ext cx="1629164" cy="1563629"/>
            </a:xfrm>
            <a:prstGeom prst="rect">
              <a:avLst/>
            </a:prstGeom>
          </p:spPr>
        </p:pic>
        <p:pic>
          <p:nvPicPr>
            <p:cNvPr id="46" name="Picture 45">
              <a:extLst>
                <a:ext uri="{FF2B5EF4-FFF2-40B4-BE49-F238E27FC236}">
                  <a16:creationId xmlns="" xmlns:a16="http://schemas.microsoft.com/office/drawing/2014/main" id="{1703B3FE-447D-954A-B515-D36773BEF883}"/>
                </a:ext>
              </a:extLst>
            </p:cNvPr>
            <p:cNvPicPr>
              <a:picLocks noChangeAspect="1"/>
            </p:cNvPicPr>
            <p:nvPr/>
          </p:nvPicPr>
          <p:blipFill rotWithShape="1">
            <a:blip r:embed="rId2">
              <a:duotone>
                <a:schemeClr val="accent2">
                  <a:shade val="45000"/>
                  <a:satMod val="135000"/>
                </a:schemeClr>
                <a:prstClr val="white"/>
              </a:duotone>
            </a:blip>
            <a:srcRect l="52411" b="47339"/>
            <a:stretch/>
          </p:blipFill>
          <p:spPr>
            <a:xfrm flipH="1" flipV="1">
              <a:off x="6870595" y="3502702"/>
              <a:ext cx="1643517" cy="1563631"/>
            </a:xfrm>
            <a:prstGeom prst="rect">
              <a:avLst/>
            </a:prstGeom>
          </p:spPr>
        </p:pic>
        <p:pic>
          <p:nvPicPr>
            <p:cNvPr id="47" name="Picture 46">
              <a:extLst>
                <a:ext uri="{FF2B5EF4-FFF2-40B4-BE49-F238E27FC236}">
                  <a16:creationId xmlns="" xmlns:a16="http://schemas.microsoft.com/office/drawing/2014/main" id="{FB1C8A6A-3B39-5C47-BBF2-46B316AD047A}"/>
                </a:ext>
              </a:extLst>
            </p:cNvPr>
            <p:cNvPicPr>
              <a:picLocks noChangeAspect="1"/>
            </p:cNvPicPr>
            <p:nvPr/>
          </p:nvPicPr>
          <p:blipFill rotWithShape="1">
            <a:blip r:embed="rId2">
              <a:duotone>
                <a:schemeClr val="accent2">
                  <a:shade val="45000"/>
                  <a:satMod val="135000"/>
                </a:schemeClr>
                <a:prstClr val="white"/>
              </a:duotone>
            </a:blip>
            <a:srcRect l="52827" b="47339"/>
            <a:stretch/>
          </p:blipFill>
          <p:spPr>
            <a:xfrm flipV="1">
              <a:off x="8480294" y="3501484"/>
              <a:ext cx="1629164" cy="1563630"/>
            </a:xfrm>
            <a:prstGeom prst="rect">
              <a:avLst/>
            </a:prstGeom>
          </p:spPr>
        </p:pic>
        <p:pic>
          <p:nvPicPr>
            <p:cNvPr id="48" name="Picture 47">
              <a:extLst>
                <a:ext uri="{FF2B5EF4-FFF2-40B4-BE49-F238E27FC236}">
                  <a16:creationId xmlns="" xmlns:a16="http://schemas.microsoft.com/office/drawing/2014/main" id="{E0287BAB-305C-AA47-A53A-DA548B9DD7EE}"/>
                </a:ext>
              </a:extLst>
            </p:cNvPr>
            <p:cNvPicPr>
              <a:picLocks noChangeAspect="1"/>
            </p:cNvPicPr>
            <p:nvPr/>
          </p:nvPicPr>
          <p:blipFill rotWithShape="1">
            <a:blip r:embed="rId2">
              <a:duotone>
                <a:schemeClr val="bg2">
                  <a:shade val="45000"/>
                  <a:satMod val="135000"/>
                </a:schemeClr>
                <a:prstClr val="white"/>
              </a:duotone>
            </a:blip>
            <a:srcRect l="52411" b="47339"/>
            <a:stretch/>
          </p:blipFill>
          <p:spPr>
            <a:xfrm flipH="1">
              <a:off x="6870595" y="1963843"/>
              <a:ext cx="1643518" cy="1563631"/>
            </a:xfrm>
            <a:prstGeom prst="rect">
              <a:avLst/>
            </a:prstGeom>
          </p:spPr>
        </p:pic>
      </p:grpSp>
      <p:sp>
        <p:nvSpPr>
          <p:cNvPr id="49" name="Rectangle 48">
            <a:extLst>
              <a:ext uri="{FF2B5EF4-FFF2-40B4-BE49-F238E27FC236}">
                <a16:creationId xmlns="" xmlns:a16="http://schemas.microsoft.com/office/drawing/2014/main" id="{12AD158B-0E3F-AE44-8B37-A621A071E5EB}"/>
              </a:ext>
            </a:extLst>
          </p:cNvPr>
          <p:cNvSpPr/>
          <p:nvPr/>
        </p:nvSpPr>
        <p:spPr>
          <a:xfrm rot="21369300">
            <a:off x="2383583" y="2172294"/>
            <a:ext cx="235197" cy="693356"/>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 xmlns:a16="http://schemas.microsoft.com/office/drawing/2014/main" id="{23AFB2D7-E78E-274B-A71B-624520623033}"/>
              </a:ext>
            </a:extLst>
          </p:cNvPr>
          <p:cNvSpPr txBox="1"/>
          <p:nvPr/>
        </p:nvSpPr>
        <p:spPr>
          <a:xfrm>
            <a:off x="2179995" y="1723815"/>
            <a:ext cx="1422989" cy="461665"/>
          </a:xfrm>
          <a:prstGeom prst="rect">
            <a:avLst/>
          </a:prstGeom>
          <a:noFill/>
        </p:spPr>
        <p:txBody>
          <a:bodyPr wrap="square" rtlCol="0">
            <a:spAutoFit/>
          </a:bodyPr>
          <a:lstStyle/>
          <a:p>
            <a:r>
              <a:rPr lang="en-US" sz="2400" b="1" dirty="0"/>
              <a:t>ECC</a:t>
            </a:r>
          </a:p>
        </p:txBody>
      </p:sp>
      <p:sp>
        <p:nvSpPr>
          <p:cNvPr id="51" name="Rectangle 50">
            <a:extLst>
              <a:ext uri="{FF2B5EF4-FFF2-40B4-BE49-F238E27FC236}">
                <a16:creationId xmlns="" xmlns:a16="http://schemas.microsoft.com/office/drawing/2014/main" id="{B3B21257-8663-7746-B083-95B531EF8DDF}"/>
              </a:ext>
            </a:extLst>
          </p:cNvPr>
          <p:cNvSpPr/>
          <p:nvPr/>
        </p:nvSpPr>
        <p:spPr>
          <a:xfrm rot="21369300">
            <a:off x="4961898" y="2199834"/>
            <a:ext cx="235197" cy="693356"/>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C356F534-C7ED-664A-ACFB-4BBB7A825610}"/>
              </a:ext>
            </a:extLst>
          </p:cNvPr>
          <p:cNvSpPr/>
          <p:nvPr/>
        </p:nvSpPr>
        <p:spPr>
          <a:xfrm rot="21369300">
            <a:off x="7511672" y="2199834"/>
            <a:ext cx="235197" cy="693356"/>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C9F8261B-9585-C84B-9F00-AF22F9862ADE}"/>
              </a:ext>
            </a:extLst>
          </p:cNvPr>
          <p:cNvSpPr/>
          <p:nvPr/>
        </p:nvSpPr>
        <p:spPr>
          <a:xfrm rot="21369300">
            <a:off x="10054311" y="2192585"/>
            <a:ext cx="235197" cy="693356"/>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Lightning Bolt 53">
            <a:extLst>
              <a:ext uri="{FF2B5EF4-FFF2-40B4-BE49-F238E27FC236}">
                <a16:creationId xmlns="" xmlns:a16="http://schemas.microsoft.com/office/drawing/2014/main" id="{373736BB-3703-E14C-9810-FEDDB56E8215}"/>
              </a:ext>
            </a:extLst>
          </p:cNvPr>
          <p:cNvSpPr/>
          <p:nvPr/>
        </p:nvSpPr>
        <p:spPr>
          <a:xfrm rot="20320980" flipH="1">
            <a:off x="11209670" y="2445814"/>
            <a:ext cx="779865" cy="408716"/>
          </a:xfrm>
          <a:prstGeom prst="lightningBolt">
            <a:avLst/>
          </a:prstGeom>
          <a:solidFill>
            <a:srgbClr val="FF000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Lightning Bolt 54">
            <a:extLst>
              <a:ext uri="{FF2B5EF4-FFF2-40B4-BE49-F238E27FC236}">
                <a16:creationId xmlns="" xmlns:a16="http://schemas.microsoft.com/office/drawing/2014/main" id="{F7F7EBDA-4C3A-2442-B122-F2BEEBF10829}"/>
              </a:ext>
            </a:extLst>
          </p:cNvPr>
          <p:cNvSpPr/>
          <p:nvPr/>
        </p:nvSpPr>
        <p:spPr>
          <a:xfrm rot="1279020">
            <a:off x="7034245" y="2030833"/>
            <a:ext cx="779865" cy="408716"/>
          </a:xfrm>
          <a:prstGeom prst="lightningBolt">
            <a:avLst/>
          </a:prstGeom>
          <a:solidFill>
            <a:srgbClr val="FF000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Lightning Bolt 55">
            <a:extLst>
              <a:ext uri="{FF2B5EF4-FFF2-40B4-BE49-F238E27FC236}">
                <a16:creationId xmlns="" xmlns:a16="http://schemas.microsoft.com/office/drawing/2014/main" id="{51AF987A-1AD0-A648-AF6C-94D2FBF4BF54}"/>
              </a:ext>
            </a:extLst>
          </p:cNvPr>
          <p:cNvSpPr/>
          <p:nvPr/>
        </p:nvSpPr>
        <p:spPr>
          <a:xfrm rot="1279020">
            <a:off x="3953847" y="2313495"/>
            <a:ext cx="779865" cy="408716"/>
          </a:xfrm>
          <a:prstGeom prst="lightningBolt">
            <a:avLst/>
          </a:prstGeom>
          <a:solidFill>
            <a:srgbClr val="FF000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 xmlns:a16="http://schemas.microsoft.com/office/drawing/2014/main" id="{14FCF657-C822-1F45-906E-90F95AB3C877}"/>
              </a:ext>
            </a:extLst>
          </p:cNvPr>
          <p:cNvSpPr txBox="1"/>
          <p:nvPr/>
        </p:nvSpPr>
        <p:spPr>
          <a:xfrm>
            <a:off x="2981704" y="5398955"/>
            <a:ext cx="6836772" cy="830997"/>
          </a:xfrm>
          <a:prstGeom prst="rect">
            <a:avLst/>
          </a:prstGeom>
          <a:noFill/>
        </p:spPr>
        <p:txBody>
          <a:bodyPr wrap="square" rtlCol="0">
            <a:spAutoFit/>
          </a:bodyPr>
          <a:lstStyle/>
          <a:p>
            <a:pPr algn="ctr"/>
            <a:r>
              <a:rPr lang="en-US" sz="2400" dirty="0"/>
              <a:t>Phase III: Order a family of signed plasmids with mutations at different locations</a:t>
            </a:r>
          </a:p>
        </p:txBody>
      </p:sp>
    </p:spTree>
    <p:extLst>
      <p:ext uri="{BB962C8B-B14F-4D97-AF65-F5344CB8AC3E}">
        <p14:creationId xmlns="" xmlns:p14="http://schemas.microsoft.com/office/powerpoint/2010/main" val="1212411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BD9F76EE-BB06-6B40-BD55-42D0DD313AB6}"/>
              </a:ext>
            </a:extLst>
          </p:cNvPr>
          <p:cNvSpPr>
            <a:spLocks noGrp="1"/>
          </p:cNvSpPr>
          <p:nvPr>
            <p:ph type="title"/>
          </p:nvPr>
        </p:nvSpPr>
        <p:spPr>
          <a:xfrm>
            <a:off x="952500" y="170815"/>
            <a:ext cx="10515600" cy="1325563"/>
          </a:xfrm>
        </p:spPr>
        <p:txBody>
          <a:bodyPr/>
          <a:lstStyle/>
          <a:p>
            <a:r>
              <a:rPr lang="en-US" dirty="0"/>
              <a:t>Experimental validation</a:t>
            </a:r>
          </a:p>
        </p:txBody>
      </p:sp>
      <p:sp>
        <p:nvSpPr>
          <p:cNvPr id="2" name="TextBox 1">
            <a:extLst>
              <a:ext uri="{FF2B5EF4-FFF2-40B4-BE49-F238E27FC236}">
                <a16:creationId xmlns="" xmlns:a16="http://schemas.microsoft.com/office/drawing/2014/main" id="{7E951BC1-1EE6-BA46-913B-102C37CAC12C}"/>
              </a:ext>
            </a:extLst>
          </p:cNvPr>
          <p:cNvSpPr txBox="1"/>
          <p:nvPr/>
        </p:nvSpPr>
        <p:spPr>
          <a:xfrm>
            <a:off x="2366010" y="1863090"/>
            <a:ext cx="9726930" cy="3536609"/>
          </a:xfrm>
          <a:prstGeom prst="rect">
            <a:avLst/>
          </a:prstGeom>
          <a:noFill/>
        </p:spPr>
        <p:txBody>
          <a:bodyPr wrap="square" rtlCol="0">
            <a:spAutoFit/>
          </a:bodyPr>
          <a:lstStyle/>
          <a:p>
            <a:pPr>
              <a:lnSpc>
                <a:spcPct val="300000"/>
              </a:lnSpc>
            </a:pPr>
            <a:r>
              <a:rPr lang="en-US" sz="2400" dirty="0"/>
              <a:t>Workflow progress:</a:t>
            </a:r>
          </a:p>
          <a:p>
            <a:pPr>
              <a:lnSpc>
                <a:spcPct val="300000"/>
              </a:lnSpc>
            </a:pPr>
            <a:r>
              <a:rPr lang="en-US" b="1" dirty="0" err="1"/>
              <a:t>PhaseI</a:t>
            </a:r>
            <a:r>
              <a:rPr lang="en-US" b="1" dirty="0"/>
              <a:t>:</a:t>
            </a:r>
            <a:r>
              <a:rPr lang="en-US" dirty="0"/>
              <a:t> design &gt; order sequences &gt; assemble &gt; check function &gt; sequence &gt; verify</a:t>
            </a:r>
          </a:p>
          <a:p>
            <a:pPr>
              <a:lnSpc>
                <a:spcPct val="300000"/>
              </a:lnSpc>
            </a:pPr>
            <a:r>
              <a:rPr lang="en-US" b="1" dirty="0" err="1"/>
              <a:t>PhaseII</a:t>
            </a:r>
            <a:r>
              <a:rPr lang="en-US" b="1" dirty="0"/>
              <a:t>: </a:t>
            </a:r>
            <a:r>
              <a:rPr lang="en-US" dirty="0"/>
              <a:t>design &gt; order sequences &gt; assemble &gt; check function &gt; sequence &gt; verify</a:t>
            </a:r>
          </a:p>
          <a:p>
            <a:pPr>
              <a:lnSpc>
                <a:spcPct val="300000"/>
              </a:lnSpc>
            </a:pPr>
            <a:r>
              <a:rPr lang="en-US" b="1" dirty="0" err="1"/>
              <a:t>PhaseIII</a:t>
            </a:r>
            <a:r>
              <a:rPr lang="en-US" b="1" dirty="0"/>
              <a:t>: </a:t>
            </a:r>
            <a:r>
              <a:rPr lang="en-US" dirty="0"/>
              <a:t>design &gt; order plasmids &gt; check function &gt; sequence &gt; verify</a:t>
            </a:r>
          </a:p>
        </p:txBody>
      </p:sp>
      <p:pic>
        <p:nvPicPr>
          <p:cNvPr id="4" name="Picture 3">
            <a:extLst>
              <a:ext uri="{FF2B5EF4-FFF2-40B4-BE49-F238E27FC236}">
                <a16:creationId xmlns="" xmlns:a16="http://schemas.microsoft.com/office/drawing/2014/main" id="{97E2FBF3-66A2-E542-BB01-69F9B9FD38B7}"/>
              </a:ext>
            </a:extLst>
          </p:cNvPr>
          <p:cNvPicPr>
            <a:picLocks noChangeAspect="1"/>
          </p:cNvPicPr>
          <p:nvPr/>
        </p:nvPicPr>
        <p:blipFill>
          <a:blip r:embed="rId2">
            <a:duotone>
              <a:schemeClr val="accent2">
                <a:shade val="45000"/>
                <a:satMod val="135000"/>
              </a:schemeClr>
              <a:prstClr val="white"/>
            </a:duotone>
          </a:blip>
          <a:stretch>
            <a:fillRect/>
          </a:stretch>
        </p:blipFill>
        <p:spPr>
          <a:xfrm>
            <a:off x="3404870" y="2907030"/>
            <a:ext cx="709930" cy="709930"/>
          </a:xfrm>
          <a:prstGeom prst="rect">
            <a:avLst/>
          </a:prstGeom>
        </p:spPr>
      </p:pic>
      <p:pic>
        <p:nvPicPr>
          <p:cNvPr id="10" name="Picture 9">
            <a:extLst>
              <a:ext uri="{FF2B5EF4-FFF2-40B4-BE49-F238E27FC236}">
                <a16:creationId xmlns="" xmlns:a16="http://schemas.microsoft.com/office/drawing/2014/main" id="{D3BA8AA8-D0A4-C244-AB54-3E33A9A930F9}"/>
              </a:ext>
            </a:extLst>
          </p:cNvPr>
          <p:cNvPicPr>
            <a:picLocks noChangeAspect="1"/>
          </p:cNvPicPr>
          <p:nvPr/>
        </p:nvPicPr>
        <p:blipFill>
          <a:blip r:embed="rId2">
            <a:duotone>
              <a:schemeClr val="accent2">
                <a:shade val="45000"/>
                <a:satMod val="135000"/>
              </a:schemeClr>
              <a:prstClr val="white"/>
            </a:duotone>
          </a:blip>
          <a:stretch>
            <a:fillRect/>
          </a:stretch>
        </p:blipFill>
        <p:spPr>
          <a:xfrm>
            <a:off x="4798695" y="2907030"/>
            <a:ext cx="709930" cy="709930"/>
          </a:xfrm>
          <a:prstGeom prst="rect">
            <a:avLst/>
          </a:prstGeom>
        </p:spPr>
      </p:pic>
      <p:pic>
        <p:nvPicPr>
          <p:cNvPr id="11" name="Picture 10">
            <a:extLst>
              <a:ext uri="{FF2B5EF4-FFF2-40B4-BE49-F238E27FC236}">
                <a16:creationId xmlns="" xmlns:a16="http://schemas.microsoft.com/office/drawing/2014/main" id="{3F7A52F8-F07C-EC4A-8267-37C24EE0D1BB}"/>
              </a:ext>
            </a:extLst>
          </p:cNvPr>
          <p:cNvPicPr>
            <a:picLocks noChangeAspect="1"/>
          </p:cNvPicPr>
          <p:nvPr/>
        </p:nvPicPr>
        <p:blipFill>
          <a:blip r:embed="rId2">
            <a:duotone>
              <a:schemeClr val="accent2">
                <a:shade val="45000"/>
                <a:satMod val="135000"/>
              </a:schemeClr>
              <a:prstClr val="white"/>
            </a:duotone>
          </a:blip>
          <a:stretch>
            <a:fillRect/>
          </a:stretch>
        </p:blipFill>
        <p:spPr>
          <a:xfrm>
            <a:off x="3404870" y="3685222"/>
            <a:ext cx="709930" cy="709930"/>
          </a:xfrm>
          <a:prstGeom prst="rect">
            <a:avLst/>
          </a:prstGeom>
        </p:spPr>
      </p:pic>
      <p:pic>
        <p:nvPicPr>
          <p:cNvPr id="12" name="Picture 11">
            <a:extLst>
              <a:ext uri="{FF2B5EF4-FFF2-40B4-BE49-F238E27FC236}">
                <a16:creationId xmlns="" xmlns:a16="http://schemas.microsoft.com/office/drawing/2014/main" id="{35E014EF-B3D5-9E4C-B767-79ECBF28E16F}"/>
              </a:ext>
            </a:extLst>
          </p:cNvPr>
          <p:cNvPicPr>
            <a:picLocks noChangeAspect="1"/>
          </p:cNvPicPr>
          <p:nvPr/>
        </p:nvPicPr>
        <p:blipFill>
          <a:blip r:embed="rId2">
            <a:duotone>
              <a:schemeClr val="accent2">
                <a:shade val="45000"/>
                <a:satMod val="135000"/>
              </a:schemeClr>
              <a:prstClr val="white"/>
            </a:duotone>
          </a:blip>
          <a:stretch>
            <a:fillRect/>
          </a:stretch>
        </p:blipFill>
        <p:spPr>
          <a:xfrm>
            <a:off x="4798695" y="3685222"/>
            <a:ext cx="709930" cy="709930"/>
          </a:xfrm>
          <a:prstGeom prst="rect">
            <a:avLst/>
          </a:prstGeom>
        </p:spPr>
      </p:pic>
      <p:pic>
        <p:nvPicPr>
          <p:cNvPr id="13" name="Picture 12">
            <a:extLst>
              <a:ext uri="{FF2B5EF4-FFF2-40B4-BE49-F238E27FC236}">
                <a16:creationId xmlns="" xmlns:a16="http://schemas.microsoft.com/office/drawing/2014/main" id="{7E4E5B01-1824-3A42-870C-7B906B7A5D2F}"/>
              </a:ext>
            </a:extLst>
          </p:cNvPr>
          <p:cNvPicPr>
            <a:picLocks noChangeAspect="1"/>
          </p:cNvPicPr>
          <p:nvPr/>
        </p:nvPicPr>
        <p:blipFill>
          <a:blip r:embed="rId2">
            <a:duotone>
              <a:schemeClr val="accent2">
                <a:shade val="45000"/>
                <a:satMod val="135000"/>
              </a:schemeClr>
              <a:prstClr val="white"/>
            </a:duotone>
          </a:blip>
          <a:stretch>
            <a:fillRect/>
          </a:stretch>
        </p:blipFill>
        <p:spPr>
          <a:xfrm>
            <a:off x="3404870" y="4463414"/>
            <a:ext cx="709930" cy="709930"/>
          </a:xfrm>
          <a:prstGeom prst="rect">
            <a:avLst/>
          </a:prstGeom>
        </p:spPr>
      </p:pic>
      <p:pic>
        <p:nvPicPr>
          <p:cNvPr id="14" name="Picture 13">
            <a:extLst>
              <a:ext uri="{FF2B5EF4-FFF2-40B4-BE49-F238E27FC236}">
                <a16:creationId xmlns="" xmlns:a16="http://schemas.microsoft.com/office/drawing/2014/main" id="{0A936EA4-FB27-A349-8449-B6B7DC643263}"/>
              </a:ext>
            </a:extLst>
          </p:cNvPr>
          <p:cNvPicPr>
            <a:picLocks noChangeAspect="1"/>
          </p:cNvPicPr>
          <p:nvPr/>
        </p:nvPicPr>
        <p:blipFill>
          <a:blip r:embed="rId3">
            <a:duotone>
              <a:schemeClr val="accent2">
                <a:shade val="45000"/>
                <a:satMod val="135000"/>
              </a:schemeClr>
              <a:prstClr val="white"/>
            </a:duotone>
            <a:extLst>
              <a:ext uri="{BEBA8EAE-BF5A-486C-A8C5-ECC9F3942E4B}">
                <a14:imgProps xmlns="" xmlns:a14="http://schemas.microsoft.com/office/drawing/2010/main">
                  <a14:imgLayer>
                    <a14:imgEffect>
                      <a14:brightnessContrast contrast="-40000"/>
                    </a14:imgEffect>
                  </a14:imgLayer>
                </a14:imgProps>
              </a:ext>
            </a:extLst>
          </a:blip>
          <a:stretch>
            <a:fillRect/>
          </a:stretch>
        </p:blipFill>
        <p:spPr>
          <a:xfrm>
            <a:off x="4798695" y="4536257"/>
            <a:ext cx="709930" cy="709930"/>
          </a:xfrm>
          <a:prstGeom prst="rect">
            <a:avLst/>
          </a:prstGeom>
        </p:spPr>
      </p:pic>
    </p:spTree>
    <p:extLst>
      <p:ext uri="{BB962C8B-B14F-4D97-AF65-F5344CB8AC3E}">
        <p14:creationId xmlns="" xmlns:p14="http://schemas.microsoft.com/office/powerpoint/2010/main" val="38394392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Need to generate shorter signatures. This will be both cost effective and will have less impact on the functionality of the plasmid.</a:t>
            </a:r>
          </a:p>
          <a:p>
            <a:r>
              <a:rPr lang="en-US" dirty="0" smtClean="0"/>
              <a:t>We did not address addition and deletion mutation.</a:t>
            </a:r>
          </a:p>
          <a:p>
            <a:r>
              <a:rPr lang="en-US" dirty="0" smtClean="0"/>
              <a:t>We assumed that the start and end tag which contains the signature will not mutate. Otherwise, the signature could not be located. </a:t>
            </a:r>
          </a:p>
          <a:p>
            <a:r>
              <a:rPr lang="en-US" dirty="0" smtClean="0"/>
              <a:t>Association between the digital file and physical sample needs to be more concrete.</a:t>
            </a:r>
          </a:p>
          <a:p>
            <a:r>
              <a:rPr lang="en-US" dirty="0" smtClean="0"/>
              <a:t>Addressing the cyclic permutation and reverse complement such that the receivers </a:t>
            </a:r>
            <a:r>
              <a:rPr lang="en-US" dirty="0" err="1" smtClean="0"/>
              <a:t>fasta</a:t>
            </a:r>
            <a:r>
              <a:rPr lang="en-US" dirty="0" smtClean="0"/>
              <a:t> file does not have to be aligned with the sender genbank file before validation.</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Thank you !</a:t>
            </a:r>
            <a:br>
              <a:rPr lang="en-US" dirty="0" smtClean="0"/>
            </a:br>
            <a:r>
              <a:rPr lang="en-US" dirty="0" smtClean="0"/>
              <a:t/>
            </a:r>
            <a:br>
              <a:rPr lang="en-US" dirty="0" smtClean="0"/>
            </a:br>
            <a:r>
              <a:rPr lang="en-US" dirty="0" smtClean="0"/>
              <a:t>Questions and feedback !</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and motivation</a:t>
            </a:r>
            <a:endParaRPr lang="en-US" dirty="0"/>
          </a:p>
        </p:txBody>
      </p:sp>
      <p:sp>
        <p:nvSpPr>
          <p:cNvPr id="3" name="Content Placeholder 2"/>
          <p:cNvSpPr>
            <a:spLocks noGrp="1"/>
          </p:cNvSpPr>
          <p:nvPr>
            <p:ph idx="1"/>
          </p:nvPr>
        </p:nvSpPr>
        <p:spPr>
          <a:xfrm>
            <a:off x="7106194" y="2133600"/>
            <a:ext cx="4398418" cy="3777622"/>
          </a:xfrm>
        </p:spPr>
        <p:txBody>
          <a:bodyPr/>
          <a:lstStyle/>
          <a:p>
            <a:r>
              <a:rPr lang="en-US" dirty="0" smtClean="0"/>
              <a:t>90 percent of scientists believe G.M.O.s are safe.</a:t>
            </a:r>
          </a:p>
          <a:p>
            <a:endParaRPr lang="en-US" dirty="0" smtClean="0"/>
          </a:p>
          <a:p>
            <a:r>
              <a:rPr lang="en-US" dirty="0" smtClean="0"/>
              <a:t>Monsanto developed </a:t>
            </a:r>
            <a:r>
              <a:rPr lang="en-US" b="1" dirty="0" smtClean="0"/>
              <a:t>Bt corn.</a:t>
            </a:r>
          </a:p>
          <a:p>
            <a:endParaRPr lang="en-US" dirty="0" smtClean="0"/>
          </a:p>
          <a:p>
            <a:r>
              <a:rPr lang="en-US" dirty="0" smtClean="0"/>
              <a:t>Equipped with a gene from the soil bacteria – Pest Resistant.</a:t>
            </a:r>
          </a:p>
          <a:p>
            <a:endParaRPr lang="en-US" dirty="0" smtClean="0"/>
          </a:p>
          <a:p>
            <a:r>
              <a:rPr lang="en-US" dirty="0" smtClean="0"/>
              <a:t>Monsanto’s competitor adds some harmful gene to </a:t>
            </a:r>
            <a:r>
              <a:rPr lang="en-US" b="1" dirty="0" smtClean="0"/>
              <a:t>Bt corn</a:t>
            </a:r>
            <a:r>
              <a:rPr lang="en-US" dirty="0" smtClean="0"/>
              <a:t>.</a:t>
            </a:r>
          </a:p>
          <a:p>
            <a:endParaRPr lang="en-US" dirty="0" smtClean="0"/>
          </a:p>
        </p:txBody>
      </p:sp>
      <p:pic>
        <p:nvPicPr>
          <p:cNvPr id="2051" name="Picture 3"/>
          <p:cNvPicPr>
            <a:picLocks noChangeAspect="1" noChangeArrowheads="1"/>
          </p:cNvPicPr>
          <p:nvPr/>
        </p:nvPicPr>
        <p:blipFill>
          <a:blip r:embed="rId2"/>
          <a:srcRect/>
          <a:stretch>
            <a:fillRect/>
          </a:stretch>
        </p:blipFill>
        <p:spPr bwMode="auto">
          <a:xfrm>
            <a:off x="2589212" y="2133600"/>
            <a:ext cx="4334678" cy="37776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and motivation</a:t>
            </a:r>
            <a:endParaRPr lang="en-US" dirty="0"/>
          </a:p>
        </p:txBody>
      </p:sp>
      <p:sp>
        <p:nvSpPr>
          <p:cNvPr id="3" name="Content Placeholder 2"/>
          <p:cNvSpPr>
            <a:spLocks noGrp="1"/>
          </p:cNvSpPr>
          <p:nvPr>
            <p:ph idx="1"/>
          </p:nvPr>
        </p:nvSpPr>
        <p:spPr>
          <a:xfrm>
            <a:off x="7570694" y="2133600"/>
            <a:ext cx="3933918" cy="3777622"/>
          </a:xfrm>
        </p:spPr>
        <p:txBody>
          <a:bodyPr/>
          <a:lstStyle/>
          <a:p>
            <a:r>
              <a:rPr lang="en-US" dirty="0" smtClean="0"/>
              <a:t>In near future, this might become the state of the art.</a:t>
            </a:r>
          </a:p>
          <a:p>
            <a:endParaRPr lang="en-US" dirty="0" smtClean="0"/>
          </a:p>
          <a:p>
            <a:r>
              <a:rPr lang="en-US" dirty="0" smtClean="0"/>
              <a:t>“Healthy gene” undergoes a mutation / mixed up with unhealthy gene.</a:t>
            </a:r>
          </a:p>
          <a:p>
            <a:endParaRPr lang="en-US" dirty="0" smtClean="0"/>
          </a:p>
          <a:p>
            <a:r>
              <a:rPr lang="en-US" dirty="0" smtClean="0"/>
              <a:t>Validating the gene before inserting into human body.</a:t>
            </a:r>
            <a:endParaRPr lang="en-US" dirty="0"/>
          </a:p>
        </p:txBody>
      </p:sp>
      <p:pic>
        <p:nvPicPr>
          <p:cNvPr id="3074" name="Picture 2" descr="F:\CSU\NSPW PRESENTATION\What-is-gene-therapy.jpg"/>
          <p:cNvPicPr>
            <a:picLocks noChangeAspect="1" noChangeArrowheads="1"/>
          </p:cNvPicPr>
          <p:nvPr/>
        </p:nvPicPr>
        <p:blipFill>
          <a:blip r:embed="rId2"/>
          <a:srcRect/>
          <a:stretch>
            <a:fillRect/>
          </a:stretch>
        </p:blipFill>
        <p:spPr bwMode="auto">
          <a:xfrm>
            <a:off x="2589212" y="2133600"/>
            <a:ext cx="4725988" cy="37776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and motivation</a:t>
            </a:r>
            <a:endParaRPr lang="en-US" dirty="0"/>
          </a:p>
        </p:txBody>
      </p:sp>
      <p:sp>
        <p:nvSpPr>
          <p:cNvPr id="3" name="Content Placeholder 2"/>
          <p:cNvSpPr>
            <a:spLocks noGrp="1"/>
          </p:cNvSpPr>
          <p:nvPr>
            <p:ph idx="1"/>
          </p:nvPr>
        </p:nvSpPr>
        <p:spPr/>
        <p:txBody>
          <a:bodyPr>
            <a:normAutofit lnSpcReduction="10000"/>
          </a:bodyPr>
          <a:lstStyle/>
          <a:p>
            <a:r>
              <a:rPr lang="en-US" dirty="0" smtClean="0"/>
              <a:t>DNA synthesis is common and many synthetic DNA samples are licensed IP.</a:t>
            </a:r>
          </a:p>
          <a:p>
            <a:endParaRPr lang="en-US" dirty="0" smtClean="0"/>
          </a:p>
          <a:p>
            <a:r>
              <a:rPr lang="en-US" dirty="0" smtClean="0"/>
              <a:t>Molecular biologists study these samples and manipulate them – to observe the new properties added or removed, improvements such as antibiotic resistance.</a:t>
            </a:r>
          </a:p>
          <a:p>
            <a:endParaRPr lang="en-US" dirty="0" smtClean="0"/>
          </a:p>
          <a:p>
            <a:r>
              <a:rPr lang="en-US" dirty="0" smtClean="0"/>
              <a:t>Samples are shared between many researchers, academic labs or new samples ordered from gene synthesis companies.</a:t>
            </a:r>
          </a:p>
          <a:p>
            <a:endParaRPr lang="en-US" dirty="0" smtClean="0"/>
          </a:p>
          <a:p>
            <a:r>
              <a:rPr lang="en-US" dirty="0" smtClean="0"/>
              <a:t>Attribution of a physical DNA sample is difficult with the existing technologies.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and motivation</a:t>
            </a:r>
            <a:endParaRPr lang="en-US" dirty="0"/>
          </a:p>
        </p:txBody>
      </p:sp>
      <p:sp>
        <p:nvSpPr>
          <p:cNvPr id="3" name="Content Placeholder 2"/>
          <p:cNvSpPr>
            <a:spLocks noGrp="1"/>
          </p:cNvSpPr>
          <p:nvPr>
            <p:ph idx="1"/>
          </p:nvPr>
        </p:nvSpPr>
        <p:spPr/>
        <p:txBody>
          <a:bodyPr>
            <a:normAutofit/>
          </a:bodyPr>
          <a:lstStyle/>
          <a:p>
            <a:r>
              <a:rPr lang="en-US" dirty="0" smtClean="0"/>
              <a:t>Sequence in a DNA sample is documented electronically as well.</a:t>
            </a:r>
          </a:p>
          <a:p>
            <a:pPr lvl="1"/>
            <a:r>
              <a:rPr lang="en-US" dirty="0" smtClean="0"/>
              <a:t>Include origin information in the digital DNA file.</a:t>
            </a:r>
          </a:p>
          <a:p>
            <a:r>
              <a:rPr lang="en-US" dirty="0" smtClean="0"/>
              <a:t>Problems</a:t>
            </a:r>
          </a:p>
          <a:p>
            <a:pPr lvl="1"/>
            <a:r>
              <a:rPr lang="en-US" dirty="0" smtClean="0"/>
              <a:t>Very loose,  sample may change hands many times more than the digital file.</a:t>
            </a:r>
          </a:p>
          <a:p>
            <a:pPr lvl="1"/>
            <a:r>
              <a:rPr lang="en-US" dirty="0" smtClean="0"/>
              <a:t>Sharing full pathogen sequences is a bio-security risk.</a:t>
            </a:r>
          </a:p>
          <a:p>
            <a:pPr lvl="1"/>
            <a:r>
              <a:rPr lang="en-US" dirty="0" smtClean="0"/>
              <a:t>Bio-tech companies don’t disclose some sequence information. Protect IP.</a:t>
            </a:r>
          </a:p>
          <a:p>
            <a:r>
              <a:rPr lang="en-US" dirty="0" smtClean="0"/>
              <a:t>Problem cannot be solved digital DNA file.</a:t>
            </a:r>
          </a:p>
          <a:p>
            <a:r>
              <a:rPr lang="en-US" dirty="0" smtClean="0"/>
              <a:t>Needs to be in the physical DNA sample.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921729"/>
            <a:ext cx="8915399" cy="14688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Existing methods</a:t>
            </a:r>
            <a:br>
              <a:rPr lang="en-US" dirty="0" smtClean="0"/>
            </a:br>
            <a:r>
              <a:rPr lang="en-US" dirty="0" smtClean="0"/>
              <a:t>vs.</a:t>
            </a:r>
            <a:br>
              <a:rPr lang="en-US" dirty="0" smtClean="0"/>
            </a:br>
            <a:r>
              <a:rPr lang="en-US" dirty="0" smtClean="0"/>
              <a:t>Our approach</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SU-template">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Presentation1" id="{383E6542-37E0-BC43-BB02-402C5A7908CA}" vid="{3A8FB34D-9C4A-FE4F-B883-9762B0703DB3}"/>
    </a:ext>
  </a:extLst>
</a:theme>
</file>

<file path=docProps/app.xml><?xml version="1.0" encoding="utf-8"?>
<Properties xmlns="http://schemas.openxmlformats.org/officeDocument/2006/extended-properties" xmlns:vt="http://schemas.openxmlformats.org/officeDocument/2006/docPropsVTypes">
  <Template>CSU-template</Template>
  <TotalTime>1824</TotalTime>
  <Words>2341</Words>
  <Application>Microsoft Macintosh PowerPoint</Application>
  <PresentationFormat>Custom</PresentationFormat>
  <Paragraphs>278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CSU-template</vt:lpstr>
      <vt:lpstr>Digital Signatures to Ensure the Authenticity and Integrity of Synthetic DNA Molecules </vt:lpstr>
      <vt:lpstr>Outline</vt:lpstr>
      <vt:lpstr>Introduction and motivation</vt:lpstr>
      <vt:lpstr>Introduction and motivation</vt:lpstr>
      <vt:lpstr>Introduction and motivation</vt:lpstr>
      <vt:lpstr>Introduction and motivation</vt:lpstr>
      <vt:lpstr>Introduction and motivation</vt:lpstr>
      <vt:lpstr>Introduction and motivation</vt:lpstr>
      <vt:lpstr>                 Existing methods vs. Our approach</vt:lpstr>
      <vt:lpstr>Existing methods</vt:lpstr>
      <vt:lpstr>Existing methods</vt:lpstr>
      <vt:lpstr>Our approach</vt:lpstr>
      <vt:lpstr>Domain constraints</vt:lpstr>
      <vt:lpstr>Domain constraints - working with plasmids.</vt:lpstr>
      <vt:lpstr>Domain constraints – why plasmids.</vt:lpstr>
      <vt:lpstr>Domain constraints – plasmid extraction.</vt:lpstr>
      <vt:lpstr>Domain constraints – sequencing a plasmid.</vt:lpstr>
      <vt:lpstr>Domain constraints – digital DNA file formats.</vt:lpstr>
      <vt:lpstr>Domain constraints – sample genbank file.</vt:lpstr>
      <vt:lpstr>Domain constraints – sample map.</vt:lpstr>
      <vt:lpstr>Domain constraints – plasmid DNA properties</vt:lpstr>
      <vt:lpstr>Challenges and  design decisions</vt:lpstr>
      <vt:lpstr>Challenges and design decisions</vt:lpstr>
      <vt:lpstr>Challenges and design decisions</vt:lpstr>
      <vt:lpstr>Challenges and design decisions</vt:lpstr>
      <vt:lpstr>Signature scheme</vt:lpstr>
      <vt:lpstr>Signature scheme - overview</vt:lpstr>
      <vt:lpstr>Signature scheme – security proof</vt:lpstr>
      <vt:lpstr>Signature scheme – pros and cons</vt:lpstr>
      <vt:lpstr>Error tolerance</vt:lpstr>
      <vt:lpstr>Error tolerance</vt:lpstr>
      <vt:lpstr>Error tolerance – behaves as error detection</vt:lpstr>
      <vt:lpstr>Associating the physical DNA with its digital representation</vt:lpstr>
      <vt:lpstr>Why association</vt:lpstr>
      <vt:lpstr>Create association</vt:lpstr>
      <vt:lpstr>Verify association</vt:lpstr>
      <vt:lpstr>Experiments and future work</vt:lpstr>
      <vt:lpstr>Experimental validation</vt:lpstr>
      <vt:lpstr>Experimental Validation</vt:lpstr>
      <vt:lpstr>Experimental Validation</vt:lpstr>
      <vt:lpstr>Experimental validation</vt:lpstr>
      <vt:lpstr>Future work</vt:lpstr>
      <vt:lpstr>Thank you !  Questions and feedback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Signatures to Ensure the Authenticity and Integrity of Synthetic DNA Molecules </dc:title>
  <dc:creator>Dipu</dc:creator>
  <cp:lastModifiedBy>Dipu</cp:lastModifiedBy>
  <cp:revision>211</cp:revision>
  <dcterms:created xsi:type="dcterms:W3CDTF">2018-08-13T19:25:36Z</dcterms:created>
  <dcterms:modified xsi:type="dcterms:W3CDTF">2018-08-24T17:41:39Z</dcterms:modified>
</cp:coreProperties>
</file>