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90" r:id="rId3"/>
    <p:sldId id="256" r:id="rId4"/>
    <p:sldId id="291" r:id="rId5"/>
    <p:sldId id="293" r:id="rId6"/>
    <p:sldId id="292" r:id="rId7"/>
    <p:sldId id="294" r:id="rId8"/>
    <p:sldId id="295" r:id="rId9"/>
    <p:sldId id="296" r:id="rId10"/>
    <p:sldId id="297" r:id="rId11"/>
    <p:sldId id="298" r:id="rId12"/>
    <p:sldId id="299" r:id="rId13"/>
    <p:sldId id="300" r:id="rId14"/>
    <p:sldId id="301" r:id="rId15"/>
    <p:sldId id="303" r:id="rId16"/>
    <p:sldId id="304" r:id="rId17"/>
    <p:sldId id="306" r:id="rId18"/>
    <p:sldId id="305" r:id="rId19"/>
    <p:sldId id="307" r:id="rId20"/>
    <p:sldId id="312" r:id="rId21"/>
    <p:sldId id="309" r:id="rId22"/>
    <p:sldId id="311" r:id="rId23"/>
    <p:sldId id="314" r:id="rId24"/>
    <p:sldId id="313" r:id="rId25"/>
    <p:sldId id="315" r:id="rId26"/>
    <p:sldId id="316" r:id="rId27"/>
    <p:sldId id="317" r:id="rId28"/>
    <p:sldId id="318" r:id="rId29"/>
    <p:sldId id="319" r:id="rId30"/>
    <p:sldId id="320" r:id="rId31"/>
    <p:sldId id="285" r:id="rId32"/>
    <p:sldId id="321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80" autoAdjust="0"/>
    <p:restoredTop sz="94583" autoAdjust="0"/>
  </p:normalViewPr>
  <p:slideViewPr>
    <p:cSldViewPr>
      <p:cViewPr varScale="1">
        <p:scale>
          <a:sx n="69" d="100"/>
          <a:sy n="69" d="100"/>
        </p:scale>
        <p:origin x="-159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2295C799-CC7A-4B09-B23C-2DA088B0F6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11/28/2017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Attribute Based Encryption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867464"/>
          </a:xfrm>
        </p:spPr>
        <p:txBody>
          <a:bodyPr>
            <a:normAutofit/>
          </a:bodyPr>
          <a:lstStyle/>
          <a:p>
            <a:pPr algn="ctr"/>
            <a:endParaRPr lang="en-US" dirty="0" smtClean="0"/>
          </a:p>
          <a:p>
            <a:pPr algn="ctr"/>
            <a:r>
              <a:rPr lang="en-US" dirty="0" err="1" smtClean="0"/>
              <a:t>Diptendu</a:t>
            </a:r>
            <a:r>
              <a:rPr lang="en-US" dirty="0" smtClean="0"/>
              <a:t> </a:t>
            </a:r>
            <a:r>
              <a:rPr lang="en-US" dirty="0" err="1" smtClean="0"/>
              <a:t>Kar</a:t>
            </a:r>
            <a:endParaRPr lang="en-US" dirty="0" smtClean="0"/>
          </a:p>
          <a:p>
            <a:pPr algn="ctr"/>
            <a:r>
              <a:rPr lang="en-US" dirty="0" err="1" smtClean="0"/>
              <a:t>Bruhadeshwar</a:t>
            </a:r>
            <a:r>
              <a:rPr lang="en-US" dirty="0" smtClean="0"/>
              <a:t> </a:t>
            </a:r>
            <a:r>
              <a:rPr lang="en-US" dirty="0" err="1" smtClean="0"/>
              <a:t>Bezawada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sz="3200" dirty="0" smtClean="0"/>
              <a:t>Colorado State University</a:t>
            </a:r>
          </a:p>
          <a:p>
            <a:pPr algn="ctr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Point addition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Adding two points on the curve</a:t>
            </a:r>
          </a:p>
          <a:p>
            <a:r>
              <a:rPr lang="en-US" dirty="0" smtClean="0"/>
              <a:t>P and Q are added to obtain P+Q which is a reflection of R along the X axis</a:t>
            </a:r>
          </a:p>
          <a:p>
            <a:endParaRPr lang="en-US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057400"/>
            <a:ext cx="7486650" cy="2959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Point doubling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A tangent at P is extended to cut the curve at a point; its reflection is 2P</a:t>
            </a:r>
          </a:p>
          <a:p>
            <a:r>
              <a:rPr lang="en-US" sz="2800" dirty="0" smtClean="0"/>
              <a:t>Adding P and 2P gives 3P</a:t>
            </a:r>
          </a:p>
          <a:p>
            <a:r>
              <a:rPr lang="en-US" sz="2800" dirty="0" smtClean="0"/>
              <a:t>Similarly, such operations can be performed as many times as desired to obtain Q = </a:t>
            </a:r>
            <a:r>
              <a:rPr lang="en-US" sz="2800" dirty="0" err="1" smtClean="0"/>
              <a:t>kP</a:t>
            </a:r>
            <a:endParaRPr lang="en-US" sz="2800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828800"/>
            <a:ext cx="6934200" cy="2755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EC DLP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Discrete Log Problem</a:t>
            </a:r>
          </a:p>
          <a:p>
            <a:pPr lvl="1"/>
            <a:r>
              <a:rPr lang="en-US" sz="2200" dirty="0" smtClean="0"/>
              <a:t>The security of ECC is due the intractability or difficulty of solving the inverse operation of finding k given Q and P</a:t>
            </a:r>
          </a:p>
          <a:p>
            <a:pPr lvl="1"/>
            <a:r>
              <a:rPr lang="en-US" sz="2200" dirty="0" smtClean="0"/>
              <a:t>This is termed as the discrete log problem</a:t>
            </a:r>
          </a:p>
          <a:p>
            <a:pPr lvl="1"/>
            <a:r>
              <a:rPr lang="en-US" sz="2200" dirty="0" smtClean="0"/>
              <a:t>Methods to solve include brute force and Pollard’s Rho attack both of which are computationally expensive or unfeasible for a large p (not as large as in </a:t>
            </a:r>
            <a:r>
              <a:rPr lang="en-US" sz="2200" dirty="0" err="1" smtClean="0"/>
              <a:t>Zp</a:t>
            </a:r>
            <a:r>
              <a:rPr lang="en-US" sz="2200" dirty="0" smtClean="0"/>
              <a:t>)</a:t>
            </a:r>
          </a:p>
          <a:p>
            <a:pPr lvl="1"/>
            <a:r>
              <a:rPr lang="en-US" sz="2200" dirty="0" smtClean="0"/>
              <a:t>The version applicable in ECC is called the Elliptic Curve Discrete Log Problem</a:t>
            </a:r>
          </a:p>
          <a:p>
            <a:pPr lvl="1"/>
            <a:r>
              <a:rPr lang="en-US" sz="2200" dirty="0" smtClean="0"/>
              <a:t>Exponential running time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ℤ</a:t>
            </a:r>
            <a:r>
              <a:rPr lang="en-US" dirty="0" err="1" smtClean="0"/>
              <a:t>p</a:t>
            </a:r>
            <a:r>
              <a:rPr lang="en-US" dirty="0" smtClean="0"/>
              <a:t> and E(</a:t>
            </a:r>
            <a:r>
              <a:rPr lang="en-US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ℤ</a:t>
            </a:r>
            <a:r>
              <a:rPr lang="en-US" dirty="0" err="1" smtClean="0"/>
              <a:t>p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905000"/>
            <a:ext cx="8267003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Bilinear Pairing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 G1 and G2 be cyclic groups of the same order.</a:t>
            </a:r>
          </a:p>
          <a:p>
            <a:r>
              <a:rPr lang="en-US" dirty="0" smtClean="0"/>
              <a:t>Definition - A bilinear map from G</a:t>
            </a:r>
            <a:r>
              <a:rPr lang="en-US" baseline="-25000" dirty="0" smtClean="0"/>
              <a:t>1</a:t>
            </a:r>
            <a:r>
              <a:rPr lang="en-US" dirty="0" smtClean="0"/>
              <a:t> × G</a:t>
            </a:r>
            <a:r>
              <a:rPr lang="en-US" baseline="-25000" dirty="0" smtClean="0"/>
              <a:t>1</a:t>
            </a:r>
            <a:r>
              <a:rPr lang="en-US" dirty="0" smtClean="0"/>
              <a:t> to G</a:t>
            </a:r>
            <a:r>
              <a:rPr lang="en-US" baseline="-25000" dirty="0" smtClean="0"/>
              <a:t>2</a:t>
            </a:r>
            <a:r>
              <a:rPr lang="en-US" dirty="0" smtClean="0"/>
              <a:t> is a function </a:t>
            </a:r>
          </a:p>
          <a:p>
            <a:pPr>
              <a:buNone/>
            </a:pPr>
            <a:r>
              <a:rPr lang="en-US" dirty="0" smtClean="0"/>
              <a:t>e : G1 × G1 </a:t>
            </a:r>
            <a:r>
              <a:rPr lang="en-US" dirty="0" smtClean="0">
                <a:latin typeface="Cambria"/>
              </a:rPr>
              <a:t>→</a:t>
            </a:r>
            <a:r>
              <a:rPr lang="en-US" dirty="0" smtClean="0"/>
              <a:t> G</a:t>
            </a:r>
            <a:r>
              <a:rPr lang="en-US" baseline="-25000" dirty="0" smtClean="0"/>
              <a:t>2</a:t>
            </a:r>
            <a:r>
              <a:rPr lang="en-US" dirty="0" smtClean="0"/>
              <a:t> such that for all u, v </a:t>
            </a:r>
            <a:r>
              <a:rPr lang="en-US" dirty="0" smtClean="0">
                <a:latin typeface="Cambria"/>
              </a:rPr>
              <a:t>∈</a:t>
            </a:r>
            <a:r>
              <a:rPr lang="en-US" dirty="0" smtClean="0"/>
              <a:t> G1 ; a, b </a:t>
            </a:r>
            <a:r>
              <a:rPr lang="en-US" dirty="0" smtClean="0">
                <a:latin typeface="Cambria"/>
              </a:rPr>
              <a:t>∈</a:t>
            </a:r>
            <a:r>
              <a:rPr lang="en-US" dirty="0" smtClean="0"/>
              <a:t> Z,</a:t>
            </a:r>
          </a:p>
          <a:p>
            <a:pPr>
              <a:buNone/>
            </a:pPr>
            <a:r>
              <a:rPr lang="en-US" dirty="0" smtClean="0"/>
              <a:t>		e(</a:t>
            </a:r>
            <a:r>
              <a:rPr lang="en-US" dirty="0" err="1" smtClean="0"/>
              <a:t>u</a:t>
            </a:r>
            <a:r>
              <a:rPr lang="en-US" baseline="30000" dirty="0" err="1" smtClean="0"/>
              <a:t>a</a:t>
            </a:r>
            <a:r>
              <a:rPr lang="en-US" dirty="0" smtClean="0"/>
              <a:t>, </a:t>
            </a:r>
            <a:r>
              <a:rPr lang="en-US" dirty="0" err="1" smtClean="0"/>
              <a:t>v</a:t>
            </a:r>
            <a:r>
              <a:rPr lang="en-US" baseline="30000" dirty="0" err="1" smtClean="0"/>
              <a:t>b</a:t>
            </a:r>
            <a:r>
              <a:rPr lang="en-US" dirty="0" smtClean="0"/>
              <a:t>) = e(</a:t>
            </a:r>
            <a:r>
              <a:rPr lang="en-US" dirty="0" err="1" smtClean="0"/>
              <a:t>u</a:t>
            </a:r>
            <a:r>
              <a:rPr lang="en-US" baseline="30000" dirty="0" err="1" smtClean="0"/>
              <a:t>b</a:t>
            </a:r>
            <a:r>
              <a:rPr lang="en-US" dirty="0" smtClean="0"/>
              <a:t>, </a:t>
            </a:r>
            <a:r>
              <a:rPr lang="en-US" dirty="0" err="1" smtClean="0"/>
              <a:t>v</a:t>
            </a:r>
            <a:r>
              <a:rPr lang="en-US" baseline="30000" dirty="0" err="1" smtClean="0"/>
              <a:t>a</a:t>
            </a:r>
            <a:r>
              <a:rPr lang="en-US" dirty="0" smtClean="0"/>
              <a:t>) = e(au, </a:t>
            </a:r>
            <a:r>
              <a:rPr lang="en-US" dirty="0" err="1" smtClean="0"/>
              <a:t>bv</a:t>
            </a:r>
            <a:r>
              <a:rPr lang="en-US" dirty="0" smtClean="0"/>
              <a:t>) = e(u, v)</a:t>
            </a:r>
            <a:r>
              <a:rPr lang="en-US" baseline="30000" dirty="0" err="1" smtClean="0"/>
              <a:t>ab</a:t>
            </a:r>
            <a:r>
              <a:rPr lang="en-US" dirty="0" smtClean="0"/>
              <a:t> </a:t>
            </a:r>
          </a:p>
          <a:p>
            <a:r>
              <a:rPr lang="en-US" dirty="0" smtClean="0"/>
              <a:t>Non – Degenerate</a:t>
            </a:r>
          </a:p>
          <a:p>
            <a:pPr lvl="1"/>
            <a:r>
              <a:rPr lang="en-US" dirty="0" smtClean="0"/>
              <a:t>There exist u, v </a:t>
            </a:r>
            <a:r>
              <a:rPr lang="en-US" dirty="0" smtClean="0">
                <a:latin typeface="Cambria"/>
              </a:rPr>
              <a:t>∈</a:t>
            </a:r>
            <a:r>
              <a:rPr lang="en-US" dirty="0" smtClean="0"/>
              <a:t> G1  such that </a:t>
            </a:r>
            <a:r>
              <a:rPr lang="nb-NO" dirty="0" smtClean="0"/>
              <a:t>e(u,v) </a:t>
            </a:r>
            <a:r>
              <a:rPr lang="nb-NO" dirty="0" smtClean="0">
                <a:latin typeface="Cambria"/>
              </a:rPr>
              <a:t>≠ 1 </a:t>
            </a:r>
            <a:r>
              <a:rPr lang="nb-NO" baseline="-25000" dirty="0" smtClean="0">
                <a:latin typeface="Cambria"/>
              </a:rPr>
              <a:t>G2</a:t>
            </a:r>
            <a:r>
              <a:rPr lang="nb-NO" dirty="0" smtClean="0"/>
              <a:t> </a:t>
            </a:r>
          </a:p>
          <a:p>
            <a:r>
              <a:rPr lang="nb-NO" dirty="0" smtClean="0"/>
              <a:t>Computable</a:t>
            </a:r>
          </a:p>
          <a:p>
            <a:pPr lvl="1"/>
            <a:r>
              <a:rPr lang="nb-NO" dirty="0" smtClean="0"/>
              <a:t>Computing e(u,v) for any </a:t>
            </a:r>
            <a:r>
              <a:rPr lang="en-US" dirty="0" smtClean="0"/>
              <a:t>u, v </a:t>
            </a:r>
            <a:r>
              <a:rPr lang="en-US" dirty="0" smtClean="0">
                <a:latin typeface="Cambria"/>
              </a:rPr>
              <a:t>∈</a:t>
            </a:r>
            <a:r>
              <a:rPr lang="en-US" dirty="0" smtClean="0"/>
              <a:t> G1 is efficient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Bilinear Pairing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can also use G1 × G2 </a:t>
            </a:r>
            <a:r>
              <a:rPr lang="en-US" dirty="0" smtClean="0">
                <a:latin typeface="Cambria"/>
              </a:rPr>
              <a:t>→</a:t>
            </a:r>
            <a:r>
              <a:rPr lang="en-US" dirty="0" smtClean="0"/>
              <a:t>  </a:t>
            </a:r>
            <a:r>
              <a:rPr lang="en-US" dirty="0" err="1" smtClean="0"/>
              <a:t>G</a:t>
            </a:r>
            <a:r>
              <a:rPr lang="en-US" baseline="-25000" dirty="0" err="1" smtClean="0"/>
              <a:t>t</a:t>
            </a:r>
            <a:r>
              <a:rPr lang="en-US" dirty="0" smtClean="0"/>
              <a:t> as a bilinear map.</a:t>
            </a:r>
          </a:p>
          <a:p>
            <a:r>
              <a:rPr lang="en-US" dirty="0" smtClean="0"/>
              <a:t>Let e : G1 × G2  </a:t>
            </a:r>
            <a:r>
              <a:rPr lang="en-US" dirty="0" smtClean="0">
                <a:latin typeface="Cambria"/>
              </a:rPr>
              <a:t>→</a:t>
            </a:r>
            <a:r>
              <a:rPr lang="en-US" dirty="0" smtClean="0"/>
              <a:t>  </a:t>
            </a:r>
            <a:r>
              <a:rPr lang="en-US" dirty="0" err="1" smtClean="0"/>
              <a:t>G</a:t>
            </a:r>
            <a:r>
              <a:rPr lang="en-US" baseline="-25000" dirty="0" err="1" smtClean="0"/>
              <a:t>t</a:t>
            </a:r>
            <a:r>
              <a:rPr lang="en-US" dirty="0" smtClean="0"/>
              <a:t> be a bilinear map.</a:t>
            </a:r>
          </a:p>
          <a:p>
            <a:r>
              <a:rPr lang="en-US" dirty="0" smtClean="0"/>
              <a:t>Let g1 and g2 be generators of G1 and G2, respectively.</a:t>
            </a:r>
          </a:p>
          <a:p>
            <a:r>
              <a:rPr lang="en-US" dirty="0" smtClean="0"/>
              <a:t>Definition - The map e is an admissible bilinear map if  e(g1, g2) generates G</a:t>
            </a:r>
            <a:r>
              <a:rPr lang="en-US" baseline="-25000" dirty="0" smtClean="0"/>
              <a:t>2</a:t>
            </a:r>
            <a:r>
              <a:rPr lang="en-US" dirty="0" smtClean="0"/>
              <a:t> and e is efficiently computable.</a:t>
            </a:r>
          </a:p>
          <a:p>
            <a:r>
              <a:rPr lang="en-US" dirty="0" smtClean="0"/>
              <a:t>Typically G is an elliptic curve (or subgroup thereof)</a:t>
            </a:r>
          </a:p>
          <a:p>
            <a:pPr lvl="1"/>
            <a:r>
              <a:rPr lang="en-US" dirty="0" smtClean="0"/>
              <a:t>The elliptic curve defined by y</a:t>
            </a:r>
            <a:r>
              <a:rPr lang="en-US" baseline="30000" dirty="0" smtClean="0"/>
              <a:t>2</a:t>
            </a:r>
            <a:r>
              <a:rPr lang="en-US" dirty="0" smtClean="0"/>
              <a:t> = x</a:t>
            </a:r>
            <a:r>
              <a:rPr lang="en-US" baseline="30000" dirty="0" smtClean="0"/>
              <a:t>3</a:t>
            </a:r>
            <a:r>
              <a:rPr lang="en-US" dirty="0" smtClean="0"/>
              <a:t> + 1 over the finite field </a:t>
            </a:r>
            <a:r>
              <a:rPr lang="en-US" dirty="0" err="1" smtClean="0"/>
              <a:t>Fp</a:t>
            </a:r>
            <a:r>
              <a:rPr lang="en-US" dirty="0" smtClean="0"/>
              <a:t> (simple example)</a:t>
            </a:r>
          </a:p>
          <a:p>
            <a:pPr lvl="1"/>
            <a:r>
              <a:rPr lang="en-US" dirty="0" err="1" smtClean="0"/>
              <a:t>G</a:t>
            </a:r>
            <a:r>
              <a:rPr lang="en-US" baseline="-25000" dirty="0" err="1" smtClean="0"/>
              <a:t>t</a:t>
            </a:r>
            <a:r>
              <a:rPr lang="en-US" dirty="0" smtClean="0"/>
              <a:t> is normally a finite field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Bilinear Pairing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(Modified) Weil pairing and Tate pairing are more or less only known examples</a:t>
            </a:r>
          </a:p>
          <a:p>
            <a:pPr lvl="1"/>
            <a:r>
              <a:rPr lang="en-US" dirty="0" smtClean="0"/>
              <a:t>Very complicated math</a:t>
            </a:r>
          </a:p>
          <a:p>
            <a:pPr lvl="1"/>
            <a:r>
              <a:rPr lang="en-US" dirty="0" smtClean="0"/>
              <a:t>No need to understand it to use them</a:t>
            </a:r>
          </a:p>
          <a:p>
            <a:r>
              <a:rPr lang="en-US" dirty="0" smtClean="0"/>
              <a:t>Weil and Tate pairings computed using Miller’s algorithm</a:t>
            </a:r>
          </a:p>
          <a:p>
            <a:pPr lvl="1"/>
            <a:r>
              <a:rPr lang="en-US" dirty="0" smtClean="0"/>
              <a:t>Computationally inexpensive</a:t>
            </a:r>
          </a:p>
          <a:p>
            <a:pPr lvl="1"/>
            <a:r>
              <a:rPr lang="en-US" dirty="0" smtClean="0"/>
              <a:t>Tate pairing normally somewhat faster than Weil</a:t>
            </a:r>
          </a:p>
          <a:p>
            <a:pPr lvl="1"/>
            <a:r>
              <a:rPr lang="en-US" dirty="0" smtClean="0"/>
              <a:t>Making these faster still is current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smtClean="0"/>
              <a:t>Why ABE?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Need for ABE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Problems with PKI</a:t>
            </a:r>
          </a:p>
          <a:p>
            <a:pPr lvl="1"/>
            <a:r>
              <a:rPr lang="en-US" dirty="0" smtClean="0"/>
              <a:t>Sender must have recipient’s certificate</a:t>
            </a:r>
          </a:p>
          <a:p>
            <a:pPr lvl="1"/>
            <a:r>
              <a:rPr lang="en-US" dirty="0" smtClean="0"/>
              <a:t>Complexity of certificate management and CRLs</a:t>
            </a:r>
          </a:p>
          <a:p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sz="2400" dirty="0" smtClean="0"/>
              <a:t>Enter Identity-Based Encryption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A public-key encryption system in which an arbitrary string can be used as the public key e.g. </a:t>
            </a:r>
            <a:r>
              <a:rPr lang="en-US" sz="2200" dirty="0" smtClean="0"/>
              <a:t>Any personal information: e-mail address, postal address, etc.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Sender only needs to know recipient’s identity attribute to send an encrypted message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Proposed by Shamir in 1984. First IDE system discovered in 2001 by </a:t>
            </a:r>
            <a:r>
              <a:rPr lang="en-US" dirty="0" err="1" smtClean="0"/>
              <a:t>Boneh</a:t>
            </a:r>
            <a:r>
              <a:rPr lang="en-US" dirty="0" smtClean="0"/>
              <a:t> and Franklin, based on Weil pairing.</a:t>
            </a:r>
          </a:p>
          <a:p>
            <a:pPr lvl="1">
              <a:lnSpc>
                <a:spcPct val="80000"/>
              </a:lnSpc>
            </a:pPr>
            <a:endParaRPr lang="en-US" dirty="0" smtClean="0"/>
          </a:p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endParaRPr lang="en-US" sz="2400" dirty="0" smtClean="0"/>
          </a:p>
          <a:p>
            <a:pPr>
              <a:lnSpc>
                <a:spcPct val="8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80000"/>
              </a:lnSpc>
            </a:pPr>
            <a:endParaRPr lang="en-US" dirty="0" smtClean="0"/>
          </a:p>
          <a:p>
            <a:pPr lvl="1">
              <a:lnSpc>
                <a:spcPct val="80000"/>
              </a:lnSpc>
            </a:pPr>
            <a:endParaRPr lang="en-US" dirty="0" smtClean="0"/>
          </a:p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endParaRPr lang="en-US" sz="2400" dirty="0" smtClean="0"/>
          </a:p>
          <a:p>
            <a:pPr>
              <a:lnSpc>
                <a:spcPct val="80000"/>
              </a:lnSpc>
            </a:pPr>
            <a:endParaRPr lang="en-US" dirty="0" smtClean="0"/>
          </a:p>
        </p:txBody>
      </p:sp>
      <p:pic>
        <p:nvPicPr>
          <p:cNvPr id="4" name="Picture 4" descr="encryp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133600"/>
            <a:ext cx="8305800" cy="3762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smtClean="0"/>
              <a:t>Background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pPr algn="ctr"/>
            <a:r>
              <a:rPr lang="en-US" sz="4000" dirty="0" smtClean="0"/>
              <a:t>Elliptic  Curve Cryptography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Attribute Based Encryption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Attribute-based encryption (ABE): New means for encrypted access control.</a:t>
            </a:r>
          </a:p>
          <a:p>
            <a:r>
              <a:rPr lang="en-US" dirty="0" err="1" smtClean="0"/>
              <a:t>Ciphertexts</a:t>
            </a:r>
            <a:r>
              <a:rPr lang="en-US" dirty="0" smtClean="0"/>
              <a:t> not necessarily encrypted to one particular user.</a:t>
            </a:r>
          </a:p>
          <a:p>
            <a:r>
              <a:rPr lang="en-US" dirty="0" smtClean="0"/>
              <a:t>Users’ private keys and </a:t>
            </a:r>
            <a:r>
              <a:rPr lang="en-US" dirty="0" err="1" smtClean="0"/>
              <a:t>ciphertexts</a:t>
            </a:r>
            <a:r>
              <a:rPr lang="en-US" dirty="0" smtClean="0"/>
              <a:t> associated with a set of attributes or a policy over attributes. </a:t>
            </a:r>
          </a:p>
          <a:p>
            <a:r>
              <a:rPr lang="en-US" dirty="0" smtClean="0"/>
              <a:t>A “match” between user’s private key and the </a:t>
            </a:r>
            <a:r>
              <a:rPr lang="en-US" dirty="0" err="1" smtClean="0"/>
              <a:t>ciphertext</a:t>
            </a:r>
            <a:r>
              <a:rPr lang="en-US" dirty="0" smtClean="0"/>
              <a:t>, decryption is possible. </a:t>
            </a:r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Attribute Based Encryption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Type of identity-based encryption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One public key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Master private key used to make more restricted private keys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Two types – KP-ABE and CP-ABE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KP-ABE</a:t>
            </a:r>
          </a:p>
          <a:p>
            <a:pPr lvl="1">
              <a:lnSpc>
                <a:spcPct val="90000"/>
              </a:lnSpc>
            </a:pPr>
            <a:r>
              <a:rPr lang="en-US" dirty="0" err="1" smtClean="0"/>
              <a:t>Ciphertext</a:t>
            </a:r>
            <a:r>
              <a:rPr lang="en-US" dirty="0" smtClean="0"/>
              <a:t> is encrypted with attributes. Policies are enclosed in secret keys.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CP-ABE</a:t>
            </a:r>
          </a:p>
          <a:p>
            <a:pPr lvl="1">
              <a:lnSpc>
                <a:spcPct val="90000"/>
              </a:lnSpc>
            </a:pPr>
            <a:r>
              <a:rPr lang="en-US" dirty="0" err="1" smtClean="0"/>
              <a:t>Ciphertext</a:t>
            </a:r>
            <a:r>
              <a:rPr lang="en-US" dirty="0" smtClean="0"/>
              <a:t> is encrypted under a policy. Secret keys are tied to attributes.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CP-ABE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905000"/>
            <a:ext cx="8458200" cy="4758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0436D-F882-402B-92F4-AD92AFCB8D32}" type="slidenum">
              <a:rPr lang="en-US"/>
              <a:pPr/>
              <a:t>23</a:t>
            </a:fld>
            <a:endParaRPr lang="en-US"/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Policy Features</a:t>
            </a:r>
          </a:p>
        </p:txBody>
      </p:sp>
      <p:sp>
        <p:nvSpPr>
          <p:cNvPr id="10343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267200" y="1752600"/>
            <a:ext cx="4800600" cy="4267200"/>
          </a:xfrm>
        </p:spPr>
        <p:txBody>
          <a:bodyPr/>
          <a:lstStyle/>
          <a:p>
            <a:r>
              <a:rPr lang="en-US" sz="2600" dirty="0" smtClean="0"/>
              <a:t>Monotone Access Structure</a:t>
            </a:r>
            <a:endParaRPr lang="en-US" sz="2600" dirty="0"/>
          </a:p>
          <a:p>
            <a:r>
              <a:rPr lang="en-US" sz="2600" dirty="0" smtClean="0"/>
              <a:t>Internal </a:t>
            </a:r>
            <a:r>
              <a:rPr lang="en-US" sz="2600" dirty="0"/>
              <a:t>nodes:</a:t>
            </a:r>
          </a:p>
          <a:p>
            <a:pPr lvl="1"/>
            <a:r>
              <a:rPr lang="en-US" sz="2200" dirty="0"/>
              <a:t>AND gates</a:t>
            </a:r>
          </a:p>
          <a:p>
            <a:pPr lvl="1"/>
            <a:r>
              <a:rPr lang="en-US" sz="2200" dirty="0"/>
              <a:t>OR gates</a:t>
            </a:r>
          </a:p>
          <a:p>
            <a:pPr lvl="1"/>
            <a:r>
              <a:rPr lang="en-US" sz="2200" dirty="0"/>
              <a:t>Also k of n threshold gates</a:t>
            </a:r>
          </a:p>
        </p:txBody>
      </p:sp>
      <p:sp>
        <p:nvSpPr>
          <p:cNvPr id="103432" name="Oval 8"/>
          <p:cNvSpPr>
            <a:spLocks noChangeArrowheads="1"/>
          </p:cNvSpPr>
          <p:nvPr/>
        </p:nvSpPr>
        <p:spPr bwMode="auto">
          <a:xfrm>
            <a:off x="1754188" y="2041525"/>
            <a:ext cx="838200" cy="685800"/>
          </a:xfrm>
          <a:prstGeom prst="ellipse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/>
              <a:t>OR</a:t>
            </a:r>
          </a:p>
        </p:txBody>
      </p:sp>
      <p:sp>
        <p:nvSpPr>
          <p:cNvPr id="103433" name="Text Box 9"/>
          <p:cNvSpPr txBox="1">
            <a:spLocks noChangeArrowheads="1"/>
          </p:cNvSpPr>
          <p:nvPr/>
        </p:nvSpPr>
        <p:spPr bwMode="auto">
          <a:xfrm>
            <a:off x="1406525" y="3810000"/>
            <a:ext cx="110807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IT dept</a:t>
            </a:r>
            <a:r>
              <a:rPr lang="en-US" sz="2000"/>
              <a:t>.</a:t>
            </a:r>
          </a:p>
        </p:txBody>
      </p:sp>
      <p:sp>
        <p:nvSpPr>
          <p:cNvPr id="103435" name="Text Box 11"/>
          <p:cNvSpPr txBox="1">
            <a:spLocks noChangeArrowheads="1"/>
          </p:cNvSpPr>
          <p:nvPr/>
        </p:nvSpPr>
        <p:spPr bwMode="auto">
          <a:xfrm>
            <a:off x="1905000" y="4495800"/>
            <a:ext cx="1200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manager</a:t>
            </a:r>
          </a:p>
        </p:txBody>
      </p:sp>
      <p:sp>
        <p:nvSpPr>
          <p:cNvPr id="103436" name="Text Box 12"/>
          <p:cNvSpPr txBox="1">
            <a:spLocks noChangeArrowheads="1"/>
          </p:cNvSpPr>
          <p:nvPr/>
        </p:nvSpPr>
        <p:spPr bwMode="auto">
          <a:xfrm>
            <a:off x="2514600" y="5105400"/>
            <a:ext cx="13525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marketing</a:t>
            </a:r>
          </a:p>
        </p:txBody>
      </p:sp>
      <p:sp>
        <p:nvSpPr>
          <p:cNvPr id="103437" name="Line 13"/>
          <p:cNvSpPr>
            <a:spLocks noChangeShapeType="1"/>
          </p:cNvSpPr>
          <p:nvPr/>
        </p:nvSpPr>
        <p:spPr bwMode="auto">
          <a:xfrm flipH="1" flipV="1">
            <a:off x="2439988" y="2651125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438" name="Line 14"/>
          <p:cNvSpPr>
            <a:spLocks noChangeShapeType="1"/>
          </p:cNvSpPr>
          <p:nvPr/>
        </p:nvSpPr>
        <p:spPr bwMode="auto">
          <a:xfrm flipV="1">
            <a:off x="1601788" y="2651125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439" name="Line 15"/>
          <p:cNvSpPr>
            <a:spLocks noChangeShapeType="1"/>
          </p:cNvSpPr>
          <p:nvPr/>
        </p:nvSpPr>
        <p:spPr bwMode="auto">
          <a:xfrm flipV="1">
            <a:off x="685800" y="3489325"/>
            <a:ext cx="457200" cy="1616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440" name="Line 16"/>
          <p:cNvSpPr>
            <a:spLocks noChangeShapeType="1"/>
          </p:cNvSpPr>
          <p:nvPr/>
        </p:nvSpPr>
        <p:spPr bwMode="auto">
          <a:xfrm flipH="1" flipV="1">
            <a:off x="3201988" y="3489325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448" name="Text Box 24"/>
          <p:cNvSpPr txBox="1">
            <a:spLocks noChangeArrowheads="1"/>
          </p:cNvSpPr>
          <p:nvPr/>
        </p:nvSpPr>
        <p:spPr bwMode="auto">
          <a:xfrm>
            <a:off x="2514600" y="5638800"/>
            <a:ext cx="21463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hire date &lt; 2002</a:t>
            </a:r>
          </a:p>
        </p:txBody>
      </p:sp>
      <p:sp>
        <p:nvSpPr>
          <p:cNvPr id="103450" name="Line 26"/>
          <p:cNvSpPr>
            <a:spLocks noChangeShapeType="1"/>
          </p:cNvSpPr>
          <p:nvPr/>
        </p:nvSpPr>
        <p:spPr bwMode="auto">
          <a:xfrm flipH="1" flipV="1">
            <a:off x="1676400" y="35052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449" name="Oval 25"/>
          <p:cNvSpPr>
            <a:spLocks noChangeArrowheads="1"/>
          </p:cNvSpPr>
          <p:nvPr/>
        </p:nvSpPr>
        <p:spPr bwMode="auto">
          <a:xfrm>
            <a:off x="838200" y="2895600"/>
            <a:ext cx="1143000" cy="685800"/>
          </a:xfrm>
          <a:prstGeom prst="ellipse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/>
              <a:t>2 of 3</a:t>
            </a:r>
          </a:p>
        </p:txBody>
      </p:sp>
      <p:sp>
        <p:nvSpPr>
          <p:cNvPr id="103451" name="Line 27"/>
          <p:cNvSpPr>
            <a:spLocks noChangeShapeType="1"/>
          </p:cNvSpPr>
          <p:nvPr/>
        </p:nvSpPr>
        <p:spPr bwMode="auto">
          <a:xfrm flipV="1">
            <a:off x="2438400" y="3505200"/>
            <a:ext cx="3048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452" name="Oval 28"/>
          <p:cNvSpPr>
            <a:spLocks noChangeArrowheads="1"/>
          </p:cNvSpPr>
          <p:nvPr/>
        </p:nvSpPr>
        <p:spPr bwMode="auto">
          <a:xfrm>
            <a:off x="3276600" y="3810000"/>
            <a:ext cx="838200" cy="685800"/>
          </a:xfrm>
          <a:prstGeom prst="ellipse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/>
              <a:t>OR</a:t>
            </a:r>
          </a:p>
        </p:txBody>
      </p:sp>
      <p:sp>
        <p:nvSpPr>
          <p:cNvPr id="103434" name="Oval 10"/>
          <p:cNvSpPr>
            <a:spLocks noChangeArrowheads="1"/>
          </p:cNvSpPr>
          <p:nvPr/>
        </p:nvSpPr>
        <p:spPr bwMode="auto">
          <a:xfrm>
            <a:off x="2516188" y="2879725"/>
            <a:ext cx="989012" cy="685800"/>
          </a:xfrm>
          <a:prstGeom prst="ellipse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/>
              <a:t>AND</a:t>
            </a:r>
          </a:p>
        </p:txBody>
      </p:sp>
      <p:sp>
        <p:nvSpPr>
          <p:cNvPr id="103453" name="Line 29"/>
          <p:cNvSpPr>
            <a:spLocks noChangeShapeType="1"/>
          </p:cNvSpPr>
          <p:nvPr/>
        </p:nvSpPr>
        <p:spPr bwMode="auto">
          <a:xfrm flipV="1">
            <a:off x="3276600" y="44196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454" name="Line 30"/>
          <p:cNvSpPr>
            <a:spLocks noChangeShapeType="1"/>
          </p:cNvSpPr>
          <p:nvPr/>
        </p:nvSpPr>
        <p:spPr bwMode="auto">
          <a:xfrm flipH="1" flipV="1">
            <a:off x="3962400" y="4419600"/>
            <a:ext cx="3048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455" name="Line 31"/>
          <p:cNvSpPr>
            <a:spLocks noChangeShapeType="1"/>
          </p:cNvSpPr>
          <p:nvPr/>
        </p:nvSpPr>
        <p:spPr bwMode="auto">
          <a:xfrm flipV="1">
            <a:off x="1371600" y="3581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456" name="Text Box 32"/>
          <p:cNvSpPr txBox="1">
            <a:spLocks noChangeArrowheads="1"/>
          </p:cNvSpPr>
          <p:nvPr/>
        </p:nvSpPr>
        <p:spPr bwMode="auto">
          <a:xfrm>
            <a:off x="1014413" y="4445000"/>
            <a:ext cx="75882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sales</a:t>
            </a:r>
          </a:p>
        </p:txBody>
      </p:sp>
      <p:sp>
        <p:nvSpPr>
          <p:cNvPr id="103457" name="Text Box 33"/>
          <p:cNvSpPr txBox="1">
            <a:spLocks noChangeArrowheads="1"/>
          </p:cNvSpPr>
          <p:nvPr/>
        </p:nvSpPr>
        <p:spPr bwMode="auto">
          <a:xfrm>
            <a:off x="101600" y="5105400"/>
            <a:ext cx="209232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exec. level &gt;= 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Setup</a:t>
            </a:r>
            <a:endParaRPr lang="en-US" dirty="0"/>
          </a:p>
        </p:txBody>
      </p:sp>
      <p:sp>
        <p:nvSpPr>
          <p:cNvPr id="6" name="內容版面配置區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457200" y="1600200"/>
            <a:ext cx="8229600" cy="4525963"/>
          </a:xfrm>
          <a:blipFill rotWithShape="1">
            <a:blip r:embed="rId2" cstate="print"/>
            <a:stretch>
              <a:fillRect l="-148" t="-1752"/>
            </a:stretch>
          </a:blipFill>
        </p:spPr>
        <p:txBody>
          <a:bodyPr/>
          <a:lstStyle/>
          <a:p>
            <a:pPr eaLnBrk="1" hangingPunct="1">
              <a:buNone/>
              <a:defRPr/>
            </a:pPr>
            <a:r>
              <a:rPr lang="zh-TW" altLang="en-US" dirty="0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Encryption</a:t>
            </a:r>
            <a:endParaRPr lang="en-US" dirty="0"/>
          </a:p>
        </p:txBody>
      </p:sp>
      <p:sp>
        <p:nvSpPr>
          <p:cNvPr id="7" name="內容版面配置區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457200" y="1600200"/>
            <a:ext cx="8229600" cy="4525963"/>
          </a:xfrm>
          <a:blipFill rotWithShape="1">
            <a:blip r:embed="rId2" cstate="print"/>
            <a:stretch>
              <a:fillRect t="-3100"/>
            </a:stretch>
          </a:blipFill>
        </p:spPr>
        <p:txBody>
          <a:bodyPr/>
          <a:lstStyle/>
          <a:p>
            <a:pPr eaLnBrk="1" hangingPunct="1">
              <a:buNone/>
              <a:defRPr/>
            </a:pPr>
            <a:endParaRPr lang="zh-TW" altLang="en-US" dirty="0">
              <a:noFill/>
            </a:endParaRPr>
          </a:p>
        </p:txBody>
      </p:sp>
      <p:pic>
        <p:nvPicPr>
          <p:cNvPr id="8" name="Picture 2" descr="C:\Users\liting\Desktop\擷取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2667001"/>
            <a:ext cx="4811712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Encryption</a:t>
            </a:r>
            <a:endParaRPr lang="en-US" dirty="0"/>
          </a:p>
        </p:txBody>
      </p:sp>
      <p:sp>
        <p:nvSpPr>
          <p:cNvPr id="11" name="標題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5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2" name="Picture 2" descr="C:\Users\liting\Desktop\擷取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428736"/>
            <a:ext cx="8174037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文字方塊 3"/>
          <p:cNvSpPr txBox="1">
            <a:spLocks noChangeArrowheads="1"/>
          </p:cNvSpPr>
          <p:nvPr/>
        </p:nvSpPr>
        <p:spPr bwMode="auto">
          <a:xfrm>
            <a:off x="733425" y="1773238"/>
            <a:ext cx="1727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/>
            <a:r>
              <a:rPr kumimoji="0" lang="en-US" altLang="zh-TW"/>
              <a:t>q1(0)=</a:t>
            </a:r>
            <a:r>
              <a:rPr kumimoji="0" lang="en-US" altLang="zh-TW">
                <a:solidFill>
                  <a:srgbClr val="FF0000"/>
                </a:solidFill>
              </a:rPr>
              <a:t>s</a:t>
            </a:r>
            <a:endParaRPr kumimoji="0" lang="en-US" altLang="zh-TW"/>
          </a:p>
          <a:p>
            <a:endParaRPr kumimoji="0" lang="zh-TW" altLang="en-US">
              <a:solidFill>
                <a:srgbClr val="FF0000"/>
              </a:solidFill>
            </a:endParaRPr>
          </a:p>
        </p:txBody>
      </p:sp>
      <p:sp>
        <p:nvSpPr>
          <p:cNvPr id="14" name="矩形 5"/>
          <p:cNvSpPr>
            <a:spLocks noChangeArrowheads="1"/>
          </p:cNvSpPr>
          <p:nvPr/>
        </p:nvSpPr>
        <p:spPr bwMode="auto">
          <a:xfrm>
            <a:off x="468313" y="3213100"/>
            <a:ext cx="14303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dirty="0"/>
              <a:t>q2(0)=q1(2)</a:t>
            </a:r>
            <a:endParaRPr kumimoji="0" lang="zh-TW" altLang="en-US" dirty="0"/>
          </a:p>
        </p:txBody>
      </p:sp>
      <p:sp>
        <p:nvSpPr>
          <p:cNvPr id="15" name="矩形 6"/>
          <p:cNvSpPr>
            <a:spLocks noChangeArrowheads="1"/>
          </p:cNvSpPr>
          <p:nvPr/>
        </p:nvSpPr>
        <p:spPr bwMode="auto">
          <a:xfrm>
            <a:off x="5940425" y="3206750"/>
            <a:ext cx="14319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/>
              <a:t>q3(0)=q1(3)</a:t>
            </a:r>
            <a:endParaRPr kumimoji="0" lang="zh-TW" altLang="en-US"/>
          </a:p>
        </p:txBody>
      </p:sp>
      <p:sp>
        <p:nvSpPr>
          <p:cNvPr id="16" name="矩形 7"/>
          <p:cNvSpPr>
            <a:spLocks noChangeArrowheads="1"/>
          </p:cNvSpPr>
          <p:nvPr/>
        </p:nvSpPr>
        <p:spPr bwMode="auto">
          <a:xfrm>
            <a:off x="1028700" y="5732463"/>
            <a:ext cx="14319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dirty="0"/>
              <a:t>q4(0)=q2(4)</a:t>
            </a:r>
            <a:endParaRPr kumimoji="0" lang="zh-TW" altLang="en-US" dirty="0"/>
          </a:p>
        </p:txBody>
      </p:sp>
      <p:sp>
        <p:nvSpPr>
          <p:cNvPr id="17" name="矩形 9"/>
          <p:cNvSpPr>
            <a:spLocks noChangeArrowheads="1"/>
          </p:cNvSpPr>
          <p:nvPr/>
        </p:nvSpPr>
        <p:spPr bwMode="auto">
          <a:xfrm>
            <a:off x="2555875" y="5732463"/>
            <a:ext cx="14319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/>
              <a:t>q5(0)=q2(5)</a:t>
            </a:r>
            <a:endParaRPr kumimoji="0" lang="zh-TW" altLang="en-US"/>
          </a:p>
        </p:txBody>
      </p:sp>
      <p:sp>
        <p:nvSpPr>
          <p:cNvPr id="18" name="矩形 10"/>
          <p:cNvSpPr>
            <a:spLocks noChangeArrowheads="1"/>
          </p:cNvSpPr>
          <p:nvPr/>
        </p:nvSpPr>
        <p:spPr bwMode="auto">
          <a:xfrm>
            <a:off x="4140200" y="5732463"/>
            <a:ext cx="14319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/>
              <a:t>q6(0)=q3(6)</a:t>
            </a:r>
            <a:endParaRPr kumimoji="0" lang="zh-TW" altLang="en-US"/>
          </a:p>
        </p:txBody>
      </p:sp>
      <p:sp>
        <p:nvSpPr>
          <p:cNvPr id="19" name="矩形 8"/>
          <p:cNvSpPr>
            <a:spLocks noChangeArrowheads="1"/>
          </p:cNvSpPr>
          <p:nvPr/>
        </p:nvSpPr>
        <p:spPr bwMode="auto">
          <a:xfrm>
            <a:off x="5076825" y="6237288"/>
            <a:ext cx="14303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/>
              <a:t>q7(0)=q3(7)</a:t>
            </a:r>
            <a:endParaRPr kumimoji="0" lang="zh-TW" altLang="en-US"/>
          </a:p>
        </p:txBody>
      </p:sp>
      <p:sp>
        <p:nvSpPr>
          <p:cNvPr id="20" name="矩形 11"/>
          <p:cNvSpPr>
            <a:spLocks noChangeArrowheads="1"/>
          </p:cNvSpPr>
          <p:nvPr/>
        </p:nvSpPr>
        <p:spPr bwMode="auto">
          <a:xfrm>
            <a:off x="6875463" y="5918200"/>
            <a:ext cx="14319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/>
              <a:t>q8(0)=q3(8)</a:t>
            </a:r>
            <a:endParaRPr kumimoji="0" lang="zh-TW" altLang="en-US"/>
          </a:p>
        </p:txBody>
      </p:sp>
      <p:sp>
        <p:nvSpPr>
          <p:cNvPr id="21" name="文字方塊 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11762" y="1390096"/>
            <a:ext cx="2655938" cy="646331"/>
          </a:xfrm>
          <a:prstGeom prst="rect">
            <a:avLst/>
          </a:prstGeom>
          <a:blipFill rotWithShape="1">
            <a:blip r:embed="rId3" cstate="print"/>
            <a:stretch>
              <a:fillRect l="-2069" t="-5660"/>
            </a:stretch>
          </a:blipFill>
        </p:spPr>
        <p:txBody>
          <a:bodyPr/>
          <a:lstStyle/>
          <a:p>
            <a:pPr>
              <a:defRPr/>
            </a:pPr>
            <a:r>
              <a:rPr lang="zh-TW" altLang="en-US">
                <a:noFill/>
              </a:rPr>
              <a:t> </a:t>
            </a:r>
          </a:p>
        </p:txBody>
      </p:sp>
      <p:sp>
        <p:nvSpPr>
          <p:cNvPr id="22" name="投影片編號版面配置區 1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46F4AB64-B14F-4BC2-8E70-5C6D3EB36136}" type="slidenum">
              <a:rPr lang="zh-TW" altLang="en-US"/>
              <a:pPr/>
              <a:t>26</a:t>
            </a:fld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Encryption</a:t>
            </a:r>
            <a:endParaRPr lang="en-US" dirty="0"/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5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內容版面配置區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457200" y="1600200"/>
            <a:ext cx="8229600" cy="4525963"/>
          </a:xfrm>
          <a:blipFill rotWithShape="1">
            <a:blip r:embed="rId2" cstate="print"/>
            <a:stretch>
              <a:fillRect l="-74" t="-3774"/>
            </a:stretch>
          </a:blipFill>
        </p:spPr>
        <p:txBody>
          <a:bodyPr/>
          <a:lstStyle/>
          <a:p>
            <a:pPr eaLnBrk="1" hangingPunct="1">
              <a:buNone/>
              <a:defRPr/>
            </a:pPr>
            <a:endParaRPr lang="zh-TW" altLang="en-US" dirty="0">
              <a:noFill/>
            </a:endParaRPr>
          </a:p>
        </p:txBody>
      </p:sp>
      <p:pic>
        <p:nvPicPr>
          <p:cNvPr id="10" name="Picture 2" descr="C:\Users\liting\Desktop\擷取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2525587"/>
            <a:ext cx="4800600" cy="345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4312F8AF-D3D2-40E0-925B-EC2071F90DC7}" type="slidenum">
              <a:rPr lang="zh-TW" altLang="en-US"/>
              <a:pPr/>
              <a:t>27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Key Generation</a:t>
            </a:r>
            <a:endParaRPr lang="en-US" dirty="0"/>
          </a:p>
        </p:txBody>
      </p:sp>
      <p:sp>
        <p:nvSpPr>
          <p:cNvPr id="6" name="內容版面配置區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457200" y="1600200"/>
            <a:ext cx="8229600" cy="4525963"/>
          </a:xfrm>
          <a:blipFill rotWithShape="1">
            <a:blip r:embed="rId2" cstate="print"/>
            <a:stretch>
              <a:fillRect t="-2291"/>
            </a:stretch>
          </a:blipFill>
        </p:spPr>
        <p:txBody>
          <a:bodyPr/>
          <a:lstStyle/>
          <a:p>
            <a:pPr eaLnBrk="1" hangingPunct="1">
              <a:buNone/>
              <a:defRPr/>
            </a:pPr>
            <a:r>
              <a:rPr lang="zh-TW" altLang="en-US" dirty="0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Decryption</a:t>
            </a:r>
            <a:endParaRPr lang="en-US" dirty="0"/>
          </a:p>
        </p:txBody>
      </p:sp>
      <p:sp>
        <p:nvSpPr>
          <p:cNvPr id="5" name="內容版面配置區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467544" y="1619267"/>
            <a:ext cx="3744416" cy="4525963"/>
          </a:xfrm>
          <a:blipFill rotWithShape="1">
            <a:blip r:embed="rId2" cstate="print"/>
            <a:stretch>
              <a:fillRect l="-163" t="-1348"/>
            </a:stretch>
          </a:blipFill>
        </p:spPr>
        <p:txBody>
          <a:bodyPr/>
          <a:lstStyle/>
          <a:p>
            <a:pPr eaLnBrk="1" hangingPunct="1">
              <a:buNone/>
              <a:defRPr/>
            </a:pPr>
            <a:r>
              <a:rPr lang="zh-TW" altLang="en-US" dirty="0">
                <a:noFill/>
              </a:rPr>
              <a:t> </a:t>
            </a:r>
          </a:p>
        </p:txBody>
      </p:sp>
      <p:sp>
        <p:nvSpPr>
          <p:cNvPr id="7" name="文字方塊 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391472" y="1556792"/>
            <a:ext cx="4752528" cy="4444422"/>
          </a:xfrm>
          <a:prstGeom prst="rect">
            <a:avLst/>
          </a:prstGeom>
          <a:blipFill rotWithShape="1">
            <a:blip r:embed="rId3" cstate="print"/>
            <a:stretch>
              <a:fillRect l="-2821" t="-1783"/>
            </a:stretch>
          </a:blipFill>
        </p:spPr>
        <p:txBody>
          <a:bodyPr/>
          <a:lstStyle/>
          <a:p>
            <a:pPr>
              <a:defRPr/>
            </a:pPr>
            <a:r>
              <a:rPr lang="zh-TW" altLang="en-US">
                <a:noFill/>
              </a:rPr>
              <a:t> </a:t>
            </a:r>
          </a:p>
        </p:txBody>
      </p:sp>
      <p:sp>
        <p:nvSpPr>
          <p:cNvPr id="8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20EE7BE-0D65-4AF9-B571-49047D2B2016}" type="slidenum">
              <a:rPr lang="zh-TW" altLang="en-US"/>
              <a:pPr/>
              <a:t>29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Existing Public Key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RSA is based upon the ‘belief’ that factoring is ‘difficult’.</a:t>
            </a:r>
          </a:p>
          <a:p>
            <a:r>
              <a:rPr lang="en-US" dirty="0" smtClean="0"/>
              <a:t>Other PKS like </a:t>
            </a:r>
            <a:r>
              <a:rPr lang="en-US" dirty="0" err="1" smtClean="0"/>
              <a:t>Diffie</a:t>
            </a:r>
            <a:r>
              <a:rPr lang="en-US" dirty="0" smtClean="0"/>
              <a:t>-Hellman, El-</a:t>
            </a:r>
            <a:r>
              <a:rPr lang="en-US" dirty="0" err="1" smtClean="0"/>
              <a:t>Gamal</a:t>
            </a:r>
            <a:r>
              <a:rPr lang="en-US" dirty="0" smtClean="0"/>
              <a:t> relies on Discrete Logarithm Problem (DLP). i.e.</a:t>
            </a:r>
          </a:p>
          <a:p>
            <a:pPr lvl="1"/>
            <a:r>
              <a:rPr lang="en-US" dirty="0" smtClean="0"/>
              <a:t>Given: g </a:t>
            </a:r>
            <a:r>
              <a:rPr lang="en-US" dirty="0" smtClean="0">
                <a:latin typeface="Cambria"/>
              </a:rPr>
              <a:t>∈ </a:t>
            </a:r>
            <a:r>
              <a:rPr lang="en-US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ℤ</a:t>
            </a:r>
            <a:r>
              <a:rPr lang="en-US" sz="2000" baseline="-25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</a:t>
            </a:r>
            <a:r>
              <a:rPr lang="en-US" sz="2000" baseline="-25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, 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h =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</a:t>
            </a:r>
            <a:r>
              <a:rPr lang="en-US" sz="2000" baseline="30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mod p ; find a.</a:t>
            </a:r>
          </a:p>
          <a:p>
            <a:r>
              <a:rPr lang="en-US" sz="2200" baseline="30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smtClean="0"/>
              <a:t>Sophisticated attacks lowers the computation to find “a”.</a:t>
            </a:r>
          </a:p>
          <a:p>
            <a:pPr lvl="1"/>
            <a:r>
              <a:rPr lang="en-US" dirty="0" smtClean="0"/>
              <a:t>Square root method</a:t>
            </a:r>
          </a:p>
          <a:p>
            <a:pPr lvl="2"/>
            <a:r>
              <a:rPr lang="en-US" dirty="0" smtClean="0"/>
              <a:t>Baby – Step Giant – Step </a:t>
            </a:r>
            <a:r>
              <a:rPr lang="en-US" baseline="30000" dirty="0" smtClean="0"/>
              <a:t>[1][2][3]</a:t>
            </a:r>
          </a:p>
          <a:p>
            <a:pPr lvl="2"/>
            <a:r>
              <a:rPr lang="en-US" dirty="0" smtClean="0"/>
              <a:t>Pollard’s rho method </a:t>
            </a:r>
            <a:r>
              <a:rPr lang="en-US" baseline="30000" dirty="0" smtClean="0"/>
              <a:t>[4][5]</a:t>
            </a:r>
          </a:p>
          <a:p>
            <a:pPr lvl="1"/>
            <a:r>
              <a:rPr lang="en-US" dirty="0" smtClean="0"/>
              <a:t>Index calculus method </a:t>
            </a:r>
            <a:r>
              <a:rPr lang="en-US" baseline="30000" dirty="0" smtClean="0"/>
              <a:t>[6][7][8]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Decryption</a:t>
            </a:r>
            <a:endParaRPr lang="en-US" dirty="0"/>
          </a:p>
        </p:txBody>
      </p:sp>
      <p:sp>
        <p:nvSpPr>
          <p:cNvPr id="9" name="內容版面配置區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619944" y="2573288"/>
            <a:ext cx="8219256" cy="3705275"/>
          </a:xfrm>
          <a:blipFill rotWithShape="1">
            <a:blip r:embed="rId2" cstate="print"/>
            <a:stretch>
              <a:fillRect l="-223"/>
            </a:stretch>
          </a:blipFill>
        </p:spPr>
        <p:txBody>
          <a:bodyPr/>
          <a:lstStyle/>
          <a:p>
            <a:pPr eaLnBrk="1" hangingPunct="1">
              <a:defRPr/>
            </a:pPr>
            <a:r>
              <a:rPr lang="zh-TW" altLang="en-US">
                <a:noFill/>
              </a:rPr>
              <a:t> </a:t>
            </a:r>
          </a:p>
        </p:txBody>
      </p:sp>
      <p:pic>
        <p:nvPicPr>
          <p:cNvPr id="10" name="Picture 2" descr="C:\Users\liting\Desktop\擷取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505200"/>
            <a:ext cx="4800600" cy="1877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6775" y="3436938"/>
            <a:ext cx="3213100" cy="212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投影片編號版面配置區 1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7C2F5D-F4D4-4B25-8C91-4C1466D4C54A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[1] D. Shanks. Class number, a theory of factorization and genera. In Proc. Symp. Pure Math. 20, pages 415—440. AMS, Providence, R.I., 1971.</a:t>
            </a:r>
          </a:p>
          <a:p>
            <a:r>
              <a:rPr lang="en-US" dirty="0" smtClean="0"/>
              <a:t>[2] A. Stein and E. Teske, Optimized baby step-giant step methods, Journal of the Ramanujan Mathematical Society 20 (2005), no. 1, 1–32.</a:t>
            </a:r>
          </a:p>
          <a:p>
            <a:r>
              <a:rPr lang="en-US" dirty="0" smtClean="0"/>
              <a:t>[3] D. C. Terr, A modification of Shanks’ baby-step giant-step algorithm, Mathematics of Computation 69 (2000), 767–773. </a:t>
            </a:r>
          </a:p>
          <a:p>
            <a:r>
              <a:rPr lang="en-US" dirty="0" smtClean="0"/>
              <a:t>[4] Pollard, J. M. (1978). "Monte Carlo methods for index computation (mod </a:t>
            </a:r>
            <a:r>
              <a:rPr lang="en-US" i="1" dirty="0" smtClean="0"/>
              <a:t>p</a:t>
            </a:r>
            <a:r>
              <a:rPr lang="en-US" dirty="0" smtClean="0"/>
              <a:t>)". Mathematics of Computation. 32 (143): 918–924.</a:t>
            </a:r>
          </a:p>
          <a:p>
            <a:r>
              <a:rPr lang="en-US" dirty="0" smtClean="0"/>
              <a:t>[5]</a:t>
            </a:r>
            <a:r>
              <a:rPr lang="nl-NL" dirty="0" smtClean="0"/>
              <a:t> Menezes, Alfred J.; van Oorschot, Paul C.; Vanstone, Scott A. (2001). Chapter  3. </a:t>
            </a:r>
            <a:r>
              <a:rPr lang="en-US" i="1" dirty="0" smtClean="0"/>
              <a:t> Handbook of Applied Cryptography</a:t>
            </a:r>
            <a:r>
              <a:rPr lang="en-US" dirty="0" smtClean="0"/>
              <a:t>.</a:t>
            </a:r>
          </a:p>
          <a:p>
            <a:r>
              <a:rPr lang="en-US" dirty="0" smtClean="0"/>
              <a:t>[6] M.E. Hellman and J.M. Reyneri, </a:t>
            </a:r>
            <a:r>
              <a:rPr lang="en-US" i="1" dirty="0" smtClean="0"/>
              <a:t>Fast computation of discrete logarithms in GF</a:t>
            </a:r>
            <a:r>
              <a:rPr lang="en-US" dirty="0" smtClean="0"/>
              <a:t> (q),Advances in Cryptology--Proceedings of Crypto, 1983</a:t>
            </a:r>
          </a:p>
          <a:p>
            <a:r>
              <a:rPr lang="en-US" dirty="0" smtClean="0"/>
              <a:t>[7] L. Adleman, </a:t>
            </a:r>
            <a:r>
              <a:rPr lang="en-US" i="1" dirty="0" smtClean="0"/>
              <a:t>A subexponential algorithm for the discrete logarithm problem with applications to cryptography</a:t>
            </a:r>
            <a:r>
              <a:rPr lang="en-US" dirty="0" smtClean="0"/>
              <a:t>, In 20th Annual Symposium on Foundations of Computer Science, 1979</a:t>
            </a:r>
          </a:p>
          <a:p>
            <a:r>
              <a:rPr lang="en-US" dirty="0" smtClean="0"/>
              <a:t>[8] A. Menezes, P. van Oorschot, S. Vanstone (1997). </a:t>
            </a:r>
            <a:r>
              <a:rPr lang="en-US" i="1" dirty="0" smtClean="0"/>
              <a:t>Handbook of Applied Cryptography</a:t>
            </a:r>
            <a:r>
              <a:rPr lang="en-US" dirty="0" smtClean="0"/>
              <a:t>. pp. 107–109.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sz="3600" dirty="0" smtClean="0"/>
              <a:t>Thank You !</a:t>
            </a:r>
          </a:p>
          <a:p>
            <a:pPr algn="ctr">
              <a:buNone/>
            </a:pPr>
            <a:r>
              <a:rPr lang="en-US" sz="3600" smtClean="0"/>
              <a:t>Thoughts ..</a:t>
            </a: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Existing Public Key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counter these attacks –</a:t>
            </a:r>
          </a:p>
          <a:p>
            <a:pPr lvl="1"/>
            <a:r>
              <a:rPr lang="en-US" dirty="0" smtClean="0"/>
              <a:t>Make “p” quite large </a:t>
            </a:r>
            <a:r>
              <a:rPr lang="en-US" dirty="0" smtClean="0">
                <a:latin typeface="Cambria"/>
              </a:rPr>
              <a:t>∼ 2048 – 4096 bit numbers.</a:t>
            </a:r>
          </a:p>
          <a:p>
            <a:pPr lvl="1">
              <a:buNone/>
            </a:pPr>
            <a:endParaRPr lang="en-US" dirty="0" smtClean="0">
              <a:latin typeface="Cambria"/>
            </a:endParaRPr>
          </a:p>
          <a:p>
            <a:r>
              <a:rPr lang="en-US" dirty="0" smtClean="0">
                <a:latin typeface="Cambria"/>
              </a:rPr>
              <a:t>Effect – Increased computation time.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i="1" dirty="0" smtClean="0"/>
              <a:t>Can we find other groups where we can achieve the same security with much less computation time?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Elliptic Curve Cryptosystem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ct val="100000"/>
              </a:spcBef>
            </a:pPr>
            <a:r>
              <a:rPr lang="en-US" dirty="0" smtClean="0"/>
              <a:t>Origin – Diophantine Equations                      [Diophantus – Alexandria, Egypt around 200 A.D]</a:t>
            </a:r>
          </a:p>
          <a:p>
            <a:pPr lvl="1">
              <a:lnSpc>
                <a:spcPct val="90000"/>
              </a:lnSpc>
              <a:spcBef>
                <a:spcPct val="100000"/>
              </a:spcBef>
            </a:pPr>
            <a:r>
              <a:rPr lang="en-US" dirty="0" smtClean="0"/>
              <a:t>Rational points on the curve: y</a:t>
            </a:r>
            <a:r>
              <a:rPr lang="en-US" baseline="30000" dirty="0" smtClean="0"/>
              <a:t>2</a:t>
            </a:r>
            <a:r>
              <a:rPr lang="en-US" dirty="0" smtClean="0"/>
              <a:t> = x</a:t>
            </a:r>
            <a:r>
              <a:rPr lang="en-US" baseline="30000" dirty="0" smtClean="0"/>
              <a:t>3</a:t>
            </a:r>
            <a:r>
              <a:rPr lang="en-US" dirty="0" smtClean="0"/>
              <a:t> - x + 9</a:t>
            </a:r>
          </a:p>
          <a:p>
            <a:pPr>
              <a:lnSpc>
                <a:spcPct val="90000"/>
              </a:lnSpc>
              <a:spcBef>
                <a:spcPct val="100000"/>
              </a:spcBef>
            </a:pPr>
            <a:r>
              <a:rPr lang="en-US" dirty="0" smtClean="0"/>
              <a:t>Elliptic Curve (EC) systems as applied to cryptography were first proposed in 1985 independently by Neal </a:t>
            </a:r>
            <a:r>
              <a:rPr lang="en-US" dirty="0" err="1" smtClean="0"/>
              <a:t>Koblitz</a:t>
            </a:r>
            <a:r>
              <a:rPr lang="en-US" dirty="0" smtClean="0"/>
              <a:t> and Victor Miller.</a:t>
            </a:r>
          </a:p>
          <a:p>
            <a:pPr>
              <a:lnSpc>
                <a:spcPct val="90000"/>
              </a:lnSpc>
              <a:spcBef>
                <a:spcPct val="100000"/>
              </a:spcBef>
            </a:pPr>
            <a:r>
              <a:rPr lang="en-US" dirty="0" smtClean="0"/>
              <a:t>Only Square root method is applicable to these group (Index Calculus method – not yet found to work)</a:t>
            </a:r>
          </a:p>
          <a:p>
            <a:pPr>
              <a:lnSpc>
                <a:spcPct val="90000"/>
              </a:lnSpc>
              <a:spcBef>
                <a:spcPct val="100000"/>
              </a:spcBef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Elliptic Curve Cryptosystem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lvl="1" indent="-274320">
              <a:lnSpc>
                <a:spcPct val="90000"/>
              </a:lnSpc>
              <a:spcBef>
                <a:spcPct val="100000"/>
              </a:spcBef>
              <a:buClr>
                <a:schemeClr val="accent3"/>
              </a:buClr>
              <a:buSzPct val="95000"/>
            </a:pPr>
            <a:r>
              <a:rPr lang="en-US" dirty="0" smtClean="0"/>
              <a:t>Applications - </a:t>
            </a:r>
            <a:r>
              <a:rPr lang="en-US" b="1" dirty="0" smtClean="0">
                <a:solidFill>
                  <a:srgbClr val="FF3300"/>
                </a:solidFill>
              </a:rPr>
              <a:t>Any application where security is needed but lacks the power, storage and computational power that is necessary for our current cryptosystems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Wireless communication devices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Smart cards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Web servers that need to handle many encryption sessions</a:t>
            </a:r>
          </a:p>
          <a:p>
            <a:pPr marL="548640" lvl="2" indent="-274320">
              <a:lnSpc>
                <a:spcPct val="90000"/>
              </a:lnSpc>
              <a:spcBef>
                <a:spcPct val="100000"/>
              </a:spcBef>
              <a:buClr>
                <a:schemeClr val="accent3"/>
              </a:buClr>
              <a:buSzPct val="95000"/>
              <a:buNone/>
            </a:pPr>
            <a:endParaRPr lang="en-US" b="1" dirty="0" smtClean="0">
              <a:solidFill>
                <a:srgbClr val="FF3300"/>
              </a:solidFill>
            </a:endParaRPr>
          </a:p>
          <a:p>
            <a:pPr>
              <a:lnSpc>
                <a:spcPct val="90000"/>
              </a:lnSpc>
              <a:spcBef>
                <a:spcPct val="100000"/>
              </a:spcBef>
            </a:pPr>
            <a:endParaRPr lang="en-US" dirty="0" smtClean="0"/>
          </a:p>
          <a:p>
            <a:pPr>
              <a:lnSpc>
                <a:spcPct val="90000"/>
              </a:lnSpc>
              <a:spcBef>
                <a:spcPct val="100000"/>
              </a:spcBef>
            </a:pPr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0367" y="4572000"/>
            <a:ext cx="8530391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Elliptic Curve Cryptosystem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An </a:t>
            </a:r>
            <a:r>
              <a:rPr lang="en-US" sz="2800" i="1" dirty="0" smtClean="0"/>
              <a:t>elliptic curve</a:t>
            </a:r>
            <a:r>
              <a:rPr lang="en-US" sz="2800" dirty="0" smtClean="0"/>
              <a:t> is a plane curve defined by an equation of the form</a:t>
            </a:r>
          </a:p>
          <a:p>
            <a:pPr marL="548640" lvl="2" indent="-274320">
              <a:lnSpc>
                <a:spcPct val="90000"/>
              </a:lnSpc>
              <a:spcBef>
                <a:spcPct val="100000"/>
              </a:spcBef>
              <a:buClr>
                <a:schemeClr val="accent3"/>
              </a:buClr>
              <a:buSzPct val="95000"/>
              <a:buNone/>
            </a:pPr>
            <a:endParaRPr lang="en-US" b="1" dirty="0" smtClean="0">
              <a:solidFill>
                <a:srgbClr val="FF3300"/>
              </a:solidFill>
            </a:endParaRPr>
          </a:p>
          <a:p>
            <a:pPr marL="548640" lvl="2" indent="-274320">
              <a:lnSpc>
                <a:spcPct val="90000"/>
              </a:lnSpc>
              <a:spcBef>
                <a:spcPct val="100000"/>
              </a:spcBef>
              <a:buClr>
                <a:schemeClr val="accent3"/>
              </a:buClr>
              <a:buSzPct val="95000"/>
              <a:buNone/>
            </a:pPr>
            <a:r>
              <a:rPr lang="en-US" dirty="0" smtClean="0"/>
              <a:t>where </a:t>
            </a:r>
            <a:r>
              <a:rPr lang="en-US" i="1" dirty="0" err="1" smtClean="0"/>
              <a:t>a,b</a:t>
            </a:r>
            <a:r>
              <a:rPr lang="en-US" i="1" dirty="0" smtClean="0"/>
              <a:t> ∈ </a:t>
            </a:r>
            <a:r>
              <a:rPr lang="en-US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ℤ</a:t>
            </a:r>
            <a:r>
              <a:rPr lang="en-US" sz="1800" b="1" baseline="-25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</a:t>
            </a:r>
            <a:r>
              <a:rPr lang="en-US" i="1" dirty="0" smtClean="0"/>
              <a:t> , and 4a</a:t>
            </a:r>
            <a:r>
              <a:rPr lang="en-US" i="1" baseline="30000" dirty="0" smtClean="0"/>
              <a:t>3</a:t>
            </a:r>
            <a:r>
              <a:rPr lang="en-US" i="1" dirty="0" smtClean="0"/>
              <a:t> + 27b</a:t>
            </a:r>
            <a:r>
              <a:rPr lang="en-US" i="1" baseline="30000" dirty="0" smtClean="0"/>
              <a:t>2</a:t>
            </a:r>
            <a:r>
              <a:rPr lang="en-US" i="1" dirty="0" smtClean="0"/>
              <a:t> ≠ 0 (mod p)</a:t>
            </a:r>
            <a:endParaRPr lang="en-US" b="1" dirty="0" smtClean="0">
              <a:solidFill>
                <a:srgbClr val="FF3300"/>
              </a:solidFill>
            </a:endParaRPr>
          </a:p>
          <a:p>
            <a:pPr>
              <a:lnSpc>
                <a:spcPct val="90000"/>
              </a:lnSpc>
              <a:spcBef>
                <a:spcPct val="100000"/>
              </a:spcBef>
              <a:buNone/>
            </a:pPr>
            <a:r>
              <a:rPr lang="en-US" dirty="0" smtClean="0"/>
              <a:t>Examples - 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2057400" y="2819400"/>
          <a:ext cx="3581400" cy="893943"/>
        </p:xfrm>
        <a:graphic>
          <a:graphicData uri="http://schemas.openxmlformats.org/presentationml/2006/ole">
            <p:oleObj spid="_x0000_s3075" name="Equation" r:id="rId3" imgW="990360" imgH="228600" progId="Equation.3">
              <p:embed/>
            </p:oleObj>
          </a:graphicData>
        </a:graphic>
      </p:graphicFrame>
      <p:pic>
        <p:nvPicPr>
          <p:cNvPr id="7" name="Picture 6" descr="EllipticCurves"/>
          <p:cNvPicPr>
            <a:picLocks noChangeAspect="1" noChangeArrowheads="1"/>
          </p:cNvPicPr>
          <p:nvPr/>
        </p:nvPicPr>
        <p:blipFill>
          <a:blip r:embed="rId4" cstate="print">
            <a:lum bright="-12000" contrast="-12000"/>
          </a:blip>
          <a:srcRect/>
          <a:stretch>
            <a:fillRect/>
          </a:stretch>
        </p:blipFill>
        <p:spPr bwMode="auto">
          <a:xfrm>
            <a:off x="457200" y="5029200"/>
            <a:ext cx="7620000" cy="1295400"/>
          </a:xfrm>
          <a:prstGeom prst="rect">
            <a:avLst/>
          </a:prstGeom>
          <a:solidFill>
            <a:schemeClr val="tx1">
              <a:alpha val="0"/>
            </a:schemeClr>
          </a:solidFill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EC as cyclic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ℤ</a:t>
            </a:r>
            <a:r>
              <a:rPr lang="en-US" baseline="-25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11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= {1,2,3,4,5,6,7,8,9,10}</a:t>
            </a:r>
          </a:p>
          <a:p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Generator (</a:t>
            </a:r>
            <a:r>
              <a:rPr lang="en-US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 = 2</a:t>
            </a:r>
          </a:p>
          <a:p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Any element in </a:t>
            </a:r>
            <a:r>
              <a:rPr lang="en-US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ℤ</a:t>
            </a:r>
            <a:r>
              <a:rPr lang="en-US" baseline="-25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11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can be represented as </a:t>
            </a:r>
          </a:p>
          <a:p>
            <a:pPr>
              <a:buNone/>
            </a:pP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</a:t>
            </a:r>
            <a:r>
              <a:rPr lang="en-US" baseline="30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x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mod p</a:t>
            </a:r>
          </a:p>
          <a:p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Finding other elements</a:t>
            </a:r>
          </a:p>
          <a:p>
            <a:pPr>
              <a:buNone/>
            </a:pP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(g * g) mod 11 = 4</a:t>
            </a:r>
          </a:p>
          <a:p>
            <a:pPr>
              <a:buNone/>
            </a:pP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(g * g * g) mod 11 = 8 …</a:t>
            </a:r>
          </a:p>
          <a:p>
            <a:endParaRPr lang="en-US" baseline="-25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 : y2 = x3 + 2x + 2 mod 17</a:t>
            </a:r>
          </a:p>
          <a:p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Generator (P) = (5,1)</a:t>
            </a:r>
          </a:p>
          <a:p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Other points on the curve.</a:t>
            </a:r>
          </a:p>
          <a:p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How to find other points on the curve?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Group Operations on 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Main operations - point addition and point multiplication</a:t>
            </a:r>
          </a:p>
          <a:p>
            <a:r>
              <a:rPr lang="en-US" dirty="0" smtClean="0"/>
              <a:t>Adding two points that lie on an Elliptic Curve – results in a third point on the curve</a:t>
            </a:r>
          </a:p>
          <a:p>
            <a:r>
              <a:rPr lang="en-US" dirty="0" smtClean="0"/>
              <a:t>Point multiplication is repeated addition</a:t>
            </a:r>
          </a:p>
          <a:p>
            <a:r>
              <a:rPr lang="en-US" dirty="0" smtClean="0"/>
              <a:t>If P is a known point on the curve (aka Base point/generator) and it is multiplied by a scalar k,      Q = </a:t>
            </a:r>
            <a:r>
              <a:rPr lang="en-US" dirty="0" err="1" smtClean="0"/>
              <a:t>k.P</a:t>
            </a:r>
            <a:r>
              <a:rPr lang="en-US" dirty="0" smtClean="0"/>
              <a:t> is the operation of adding P + P + P + P… +P (k times)</a:t>
            </a:r>
          </a:p>
          <a:p>
            <a:r>
              <a:rPr lang="en-US" dirty="0" smtClean="0"/>
              <a:t>Q is the resulting public key and k is the private key in the public-private key pair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2235</TotalTime>
  <Words>1204</Words>
  <Application>Microsoft Office PowerPoint</Application>
  <PresentationFormat>On-screen Show (4:3)</PresentationFormat>
  <Paragraphs>203</Paragraphs>
  <Slides>32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Flow</vt:lpstr>
      <vt:lpstr>Equation</vt:lpstr>
      <vt:lpstr>Attribute Based Encryption</vt:lpstr>
      <vt:lpstr>Background</vt:lpstr>
      <vt:lpstr>Existing Public Key Systems</vt:lpstr>
      <vt:lpstr>Existing Public Key Systems</vt:lpstr>
      <vt:lpstr>Elliptic Curve Cryptosystem</vt:lpstr>
      <vt:lpstr>Elliptic Curve Cryptosystem</vt:lpstr>
      <vt:lpstr>Elliptic Curve Cryptosystem</vt:lpstr>
      <vt:lpstr>EC as cyclic group</vt:lpstr>
      <vt:lpstr>Group Operations on EC</vt:lpstr>
      <vt:lpstr>Point addition</vt:lpstr>
      <vt:lpstr>Point doubling</vt:lpstr>
      <vt:lpstr>EC DLP</vt:lpstr>
      <vt:lpstr>ℤp and E(ℤp)</vt:lpstr>
      <vt:lpstr>Bilinear Pairing</vt:lpstr>
      <vt:lpstr>Bilinear Pairing</vt:lpstr>
      <vt:lpstr>Bilinear Pairing</vt:lpstr>
      <vt:lpstr>Why ABE?</vt:lpstr>
      <vt:lpstr>Need for ABE</vt:lpstr>
      <vt:lpstr>IBE</vt:lpstr>
      <vt:lpstr>Attribute Based Encryption</vt:lpstr>
      <vt:lpstr>Attribute Based Encryption</vt:lpstr>
      <vt:lpstr>CP-ABE</vt:lpstr>
      <vt:lpstr>Policy Features</vt:lpstr>
      <vt:lpstr>Setup</vt:lpstr>
      <vt:lpstr>Encryption</vt:lpstr>
      <vt:lpstr>Encryption</vt:lpstr>
      <vt:lpstr>Encryption</vt:lpstr>
      <vt:lpstr>Key Generation</vt:lpstr>
      <vt:lpstr>Decryption</vt:lpstr>
      <vt:lpstr>Decryption</vt:lpstr>
      <vt:lpstr>Reference</vt:lpstr>
      <vt:lpstr>Slide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Privacy Preserving Record Linkage in Healthcare</dc:title>
  <dc:creator>Dipu</dc:creator>
  <cp:lastModifiedBy>user</cp:lastModifiedBy>
  <cp:revision>270</cp:revision>
  <dcterms:created xsi:type="dcterms:W3CDTF">2006-08-16T00:00:00Z</dcterms:created>
  <dcterms:modified xsi:type="dcterms:W3CDTF">2017-11-28T23:19:48Z</dcterms:modified>
</cp:coreProperties>
</file>