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1"/>
  </p:notes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</p:sldIdLst>
  <p:sldSz cx="13817600" cy="7772400"/>
  <p:notesSz cx="6858000" cy="9144000"/>
  <p:embeddedFontLst>
    <p:embeddedFont>
      <p:font typeface="Source Sans Pro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3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00235B-35E2-46B3-ABC0-3839B7E4ADBA}" v="79" dt="2018-02-19T17:29:58.1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 snapToGrid="0">
      <p:cViewPr varScale="1">
        <p:scale>
          <a:sx n="60" d="100"/>
          <a:sy n="60" d="100"/>
        </p:scale>
        <p:origin x="810" y="78"/>
      </p:cViewPr>
      <p:guideLst>
        <p:guide orient="horz" pos="2448"/>
        <p:guide pos="4352"/>
      </p:guideLst>
    </p:cSldViewPr>
  </p:slideViewPr>
  <p:outlineViewPr>
    <p:cViewPr>
      <p:scale>
        <a:sx n="33" d="100"/>
        <a:sy n="33" d="100"/>
      </p:scale>
      <p:origin x="0" y="1095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and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31" name="Shape 31"/>
          <p:cNvSpPr/>
          <p:nvPr/>
        </p:nvSpPr>
        <p:spPr>
          <a:xfrm>
            <a:off x="1" y="7180456"/>
            <a:ext cx="13817599" cy="627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Shape 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7073050"/>
            <a:ext cx="3412999" cy="699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1"/>
          <p:cNvSpPr txBox="1">
            <a:spLocks noGrp="1"/>
          </p:cNvSpPr>
          <p:nvPr>
            <p:ph idx="1"/>
          </p:nvPr>
        </p:nvSpPr>
        <p:spPr>
          <a:xfrm>
            <a:off x="628074" y="2487882"/>
            <a:ext cx="12561453" cy="422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800"/>
              <a:buFont typeface="Wingdings" pitchFamily="2" charset="2"/>
              <a:buChar char="Ø"/>
              <a:defRPr sz="2800" b="0" i="0" u="none" strike="noStrike" cap="none" baseline="0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3248" algn="l" rtl="0"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sz="1648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20496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and Content">
  <p:cSld name="Chart and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9150030" y="2317590"/>
            <a:ext cx="4039498" cy="1286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46"/>
              <a:buFont typeface="Arial"/>
              <a:buNone/>
              <a:defRPr sz="384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9150030" y="3729514"/>
            <a:ext cx="4039498" cy="97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3248" algn="l" rtl="0"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sz="1648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20496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chart" idx="2"/>
          </p:nvPr>
        </p:nvSpPr>
        <p:spPr>
          <a:xfrm>
            <a:off x="1269232" y="1443039"/>
            <a:ext cx="6863004" cy="499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sz="1648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876424"/>
            <a:ext cx="3489678" cy="854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 White">
  <p:cSld name="2_Blank Whit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White">
  <p:cSld name="Closing Whi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401" y="0"/>
            <a:ext cx="13958149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729343" y="4198802"/>
            <a:ext cx="1256145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rPr lang="en-US" sz="6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6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" name="Shape 72"/>
          <p:cNvCxnSpPr/>
          <p:nvPr/>
        </p:nvCxnSpPr>
        <p:spPr>
          <a:xfrm>
            <a:off x="881743" y="5936351"/>
            <a:ext cx="911198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750" y="6205625"/>
            <a:ext cx="697230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hite CSU">
  <p:cSld name="Title White CSU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4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4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4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28075" y="2695562"/>
            <a:ext cx="12561453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95"/>
              <a:buFont typeface="Arial"/>
              <a:buNone/>
              <a:defRPr sz="549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5495"/>
              <a:buFont typeface="Arial"/>
              <a:buNone/>
              <a:defRPr sz="549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5495"/>
              <a:buFont typeface="Arial"/>
              <a:buNone/>
              <a:defRPr sz="549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099"/>
              </a:spcBef>
              <a:spcAft>
                <a:spcPts val="0"/>
              </a:spcAft>
              <a:buClr>
                <a:schemeClr val="lt1"/>
              </a:buClr>
              <a:buSzPts val="5495"/>
              <a:buFont typeface="Arial"/>
              <a:buNone/>
              <a:defRPr sz="549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20496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628074" y="5369311"/>
            <a:ext cx="12561451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None/>
              <a:defRPr sz="1648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20496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6" name="Shape 86"/>
          <p:cNvCxnSpPr/>
          <p:nvPr/>
        </p:nvCxnSpPr>
        <p:spPr>
          <a:xfrm>
            <a:off x="729343" y="5122227"/>
            <a:ext cx="911198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7" name="Shape 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7882" y="6733969"/>
            <a:ext cx="3520440" cy="787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2036701" y="2797385"/>
            <a:ext cx="974419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2">
            <a:alphaModFix/>
          </a:blip>
          <a:srcRect l="-221" t="28562" r="1" b="57447"/>
          <a:stretch/>
        </p:blipFill>
        <p:spPr>
          <a:xfrm>
            <a:off x="246888" y="6034881"/>
            <a:ext cx="13267944" cy="188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l="43371"/>
          <a:stretch/>
        </p:blipFill>
        <p:spPr>
          <a:xfrm rot="-5400000" flipH="1">
            <a:off x="174725" y="-226977"/>
            <a:ext cx="7824651" cy="817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l="43182" t="7154" b="2944"/>
          <a:stretch/>
        </p:blipFill>
        <p:spPr>
          <a:xfrm rot="5400000">
            <a:off x="7032026" y="172716"/>
            <a:ext cx="7850776" cy="7348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bg>
      <p:bgPr>
        <a:solidFill>
          <a:schemeClr val="dk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42950" y="2728873"/>
            <a:ext cx="3604654" cy="62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3248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48"/>
              <a:buFont typeface="Arial"/>
              <a:buChar char="»"/>
              <a:defRPr sz="1648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420497" algn="l" rtl="0">
              <a:spcBef>
                <a:spcPts val="604"/>
              </a:spcBef>
              <a:spcAft>
                <a:spcPts val="0"/>
              </a:spcAft>
              <a:buClr>
                <a:schemeClr val="lt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20497" algn="l" rtl="0">
              <a:spcBef>
                <a:spcPts val="604"/>
              </a:spcBef>
              <a:spcAft>
                <a:spcPts val="0"/>
              </a:spcAft>
              <a:buClr>
                <a:schemeClr val="lt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20497" algn="l" rtl="0">
              <a:spcBef>
                <a:spcPts val="604"/>
              </a:spcBef>
              <a:spcAft>
                <a:spcPts val="0"/>
              </a:spcAft>
              <a:buClr>
                <a:schemeClr val="lt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20496" algn="l" rtl="0">
              <a:spcBef>
                <a:spcPts val="604"/>
              </a:spcBef>
              <a:spcAft>
                <a:spcPts val="0"/>
              </a:spcAft>
              <a:buClr>
                <a:schemeClr val="lt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99" name="Shape 99"/>
          <p:cNvGrpSpPr/>
          <p:nvPr/>
        </p:nvGrpSpPr>
        <p:grpSpPr>
          <a:xfrm>
            <a:off x="0" y="6796748"/>
            <a:ext cx="13817600" cy="617143"/>
            <a:chOff x="0" y="6739600"/>
            <a:chExt cx="13817600" cy="617143"/>
          </a:xfrm>
        </p:grpSpPr>
        <p:pic>
          <p:nvPicPr>
            <p:cNvPr id="100" name="Shape 10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Shape 10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Shape 10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00229" y="6739600"/>
              <a:ext cx="617143" cy="6171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5106473" y="2728873"/>
            <a:ext cx="3604654" cy="62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3248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48"/>
              <a:buFont typeface="Arial"/>
              <a:buChar char="»"/>
              <a:defRPr sz="1648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420497" algn="l" rtl="0">
              <a:spcBef>
                <a:spcPts val="604"/>
              </a:spcBef>
              <a:spcAft>
                <a:spcPts val="0"/>
              </a:spcAft>
              <a:buClr>
                <a:schemeClr val="lt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20497" algn="l" rtl="0">
              <a:spcBef>
                <a:spcPts val="604"/>
              </a:spcBef>
              <a:spcAft>
                <a:spcPts val="0"/>
              </a:spcAft>
              <a:buClr>
                <a:schemeClr val="lt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20497" algn="l" rtl="0">
              <a:spcBef>
                <a:spcPts val="604"/>
              </a:spcBef>
              <a:spcAft>
                <a:spcPts val="0"/>
              </a:spcAft>
              <a:buClr>
                <a:schemeClr val="lt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20496" algn="l" rtl="0">
              <a:spcBef>
                <a:spcPts val="604"/>
              </a:spcBef>
              <a:spcAft>
                <a:spcPts val="0"/>
              </a:spcAft>
              <a:buClr>
                <a:schemeClr val="lt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3"/>
          </p:nvPr>
        </p:nvSpPr>
        <p:spPr>
          <a:xfrm>
            <a:off x="9469996" y="2728873"/>
            <a:ext cx="3604654" cy="62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3248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48"/>
              <a:buFont typeface="Arial"/>
              <a:buChar char="»"/>
              <a:defRPr sz="1648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420497" algn="l" rtl="0">
              <a:spcBef>
                <a:spcPts val="604"/>
              </a:spcBef>
              <a:spcAft>
                <a:spcPts val="0"/>
              </a:spcAft>
              <a:buClr>
                <a:schemeClr val="lt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20497" algn="l" rtl="0">
              <a:spcBef>
                <a:spcPts val="604"/>
              </a:spcBef>
              <a:spcAft>
                <a:spcPts val="0"/>
              </a:spcAft>
              <a:buClr>
                <a:schemeClr val="lt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20497" algn="l" rtl="0">
              <a:spcBef>
                <a:spcPts val="604"/>
              </a:spcBef>
              <a:spcAft>
                <a:spcPts val="0"/>
              </a:spcAft>
              <a:buClr>
                <a:schemeClr val="lt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20496" algn="l" rtl="0">
              <a:spcBef>
                <a:spcPts val="604"/>
              </a:spcBef>
              <a:spcAft>
                <a:spcPts val="0"/>
              </a:spcAft>
              <a:buClr>
                <a:schemeClr val="lt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Green Bar">
  <p:cSld name="Photo and Green Ba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769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sz="1648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9144000" y="0"/>
            <a:ext cx="4673600" cy="777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9560560" y="2842090"/>
            <a:ext cx="3840480" cy="533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560560" y="3886200"/>
            <a:ext cx="3840480" cy="50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3248" algn="l" rtl="0"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sz="1648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20496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975" y="7041850"/>
            <a:ext cx="3442351" cy="7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hoto and Green Bar">
  <p:cSld name="2_Photo and Green Ba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pic" idx="2"/>
          </p:nvPr>
        </p:nvSpPr>
        <p:spPr>
          <a:xfrm>
            <a:off x="4673600" y="0"/>
            <a:ext cx="91440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sz="1648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0" y="0"/>
            <a:ext cx="4673600" cy="777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16560" y="2842090"/>
            <a:ext cx="3840480" cy="533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16560" y="3886200"/>
            <a:ext cx="3840480" cy="50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3248" algn="l" rtl="0"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sz="1648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20496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7000" y="6953900"/>
            <a:ext cx="3412999" cy="69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Green">
  <p:cSld name="Blank Green">
    <p:bg>
      <p:bgPr>
        <a:solidFill>
          <a:schemeClr val="dk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Green Dots">
  <p:cSld name="Closing Green Dots">
    <p:bg>
      <p:bgPr>
        <a:solidFill>
          <a:schemeClr val="dk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3817600" cy="778232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729343" y="4199229"/>
            <a:ext cx="1256145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" name="Shape 123"/>
          <p:cNvCxnSpPr/>
          <p:nvPr/>
        </p:nvCxnSpPr>
        <p:spPr>
          <a:xfrm>
            <a:off x="881743" y="5936778"/>
            <a:ext cx="911198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50" y="6566325"/>
            <a:ext cx="3412999" cy="69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hite UnitID">
  <p:cSld name="Title White UnitID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401" y="0"/>
            <a:ext cx="13958149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/>
          <p:nvPr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4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4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 txBox="1"/>
          <p:nvPr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4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261450" y="789137"/>
            <a:ext cx="12561600" cy="20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95"/>
              <a:buFont typeface="Arial"/>
              <a:buNone/>
              <a:defRPr sz="549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5495"/>
              <a:buFont typeface="Arial"/>
              <a:buNone/>
              <a:defRPr sz="549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5495"/>
              <a:buFont typeface="Arial"/>
              <a:buNone/>
              <a:defRPr sz="549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099"/>
              </a:spcBef>
              <a:spcAft>
                <a:spcPts val="0"/>
              </a:spcAft>
              <a:buClr>
                <a:schemeClr val="lt1"/>
              </a:buClr>
              <a:buSzPts val="5495"/>
              <a:buFont typeface="Arial"/>
              <a:buNone/>
              <a:defRPr sz="549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20496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729343" y="5122227"/>
            <a:ext cx="911198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Normal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31" name="Shape 31"/>
          <p:cNvSpPr/>
          <p:nvPr/>
        </p:nvSpPr>
        <p:spPr>
          <a:xfrm>
            <a:off x="1" y="7180456"/>
            <a:ext cx="13817599" cy="627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Shape 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7073050"/>
            <a:ext cx="3412999" cy="699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1"/>
          <p:cNvSpPr txBox="1">
            <a:spLocks noGrp="1"/>
          </p:cNvSpPr>
          <p:nvPr>
            <p:ph idx="1"/>
          </p:nvPr>
        </p:nvSpPr>
        <p:spPr>
          <a:xfrm>
            <a:off x="628074" y="2487882"/>
            <a:ext cx="12561453" cy="422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800"/>
              <a:buFont typeface="Wingdings" pitchFamily="2" charset="2"/>
              <a:buChar char="Ø"/>
              <a:defRPr sz="2800" b="0" i="0" u="none" strike="noStrike" cap="none" baseline="0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3248" algn="l" rtl="0"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sz="1648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20496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Shape 11"/>
          <p:cNvSpPr txBox="1">
            <a:spLocks noGrp="1"/>
          </p:cNvSpPr>
          <p:nvPr>
            <p:ph idx="10"/>
          </p:nvPr>
        </p:nvSpPr>
        <p:spPr>
          <a:xfrm>
            <a:off x="780474" y="2640282"/>
            <a:ext cx="12561453" cy="422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800"/>
              <a:buFont typeface="Wingdings" pitchFamily="2" charset="2"/>
              <a:buChar char="Ø"/>
              <a:defRPr sz="2800" b="0" i="0" u="none" strike="noStrike" cap="none" baseline="0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3248" algn="l" rtl="0"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sz="1648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20496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White">
  <p:cSld name="Section Whit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401" y="0"/>
            <a:ext cx="13958149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445328" y="4381997"/>
            <a:ext cx="9744199" cy="4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3248" algn="l" rtl="0"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sz="1648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20496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hoto and Green Bar">
  <p:cSld name="1_Photo and Green Ba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sz="1648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/>
          <p:nvPr/>
        </p:nvSpPr>
        <p:spPr>
          <a:xfrm>
            <a:off x="9144000" y="0"/>
            <a:ext cx="4673600" cy="777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9560560" y="2842090"/>
            <a:ext cx="3840480" cy="533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9560560" y="3886200"/>
            <a:ext cx="3840480" cy="50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3248" algn="l" rtl="0"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sz="1648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20496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2" name="Shape 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19600" y="6953900"/>
            <a:ext cx="3412999" cy="69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hoto Right">
  <p:cSld name="Content and Photo Righ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21745" y="982462"/>
            <a:ext cx="4862405" cy="179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21745" y="3052261"/>
            <a:ext cx="4862404" cy="1975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3248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48"/>
              <a:buFont typeface="Arial"/>
              <a:buChar char="»"/>
              <a:defRPr sz="1648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20496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pic" idx="2"/>
          </p:nvPr>
        </p:nvSpPr>
        <p:spPr>
          <a:xfrm>
            <a:off x="6105893" y="0"/>
            <a:ext cx="7711707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sz="1648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7" name="Shape 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975" y="7041850"/>
            <a:ext cx="3442351" cy="7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hoto Left">
  <p:cSld name="Content and Photo Lef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333452" y="982462"/>
            <a:ext cx="4862405" cy="179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8333452" y="3052261"/>
            <a:ext cx="4862404" cy="1975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3248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48"/>
              <a:buFont typeface="Arial"/>
              <a:buChar char="»"/>
              <a:defRPr sz="1648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20496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2"/>
          </p:nvPr>
        </p:nvSpPr>
        <p:spPr>
          <a:xfrm>
            <a:off x="2" y="0"/>
            <a:ext cx="7711707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sz="1648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2" name="Shape 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63600" y="6996025"/>
            <a:ext cx="3442351" cy="7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Header">
  <p:cSld name="Photo and 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pic" idx="2"/>
          </p:nvPr>
        </p:nvSpPr>
        <p:spPr>
          <a:xfrm>
            <a:off x="0" y="0"/>
            <a:ext cx="13817599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sz="1648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00424" y="6654703"/>
            <a:ext cx="13016750" cy="7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96"/>
              <a:buFont typeface="Arial"/>
              <a:buNone/>
              <a:defRPr sz="43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hoto">
  <p:cSld name="Full Phot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pic" idx="2"/>
          </p:nvPr>
        </p:nvSpPr>
        <p:spPr>
          <a:xfrm>
            <a:off x="0" y="0"/>
            <a:ext cx="13817599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sz="1648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074" y="2487883"/>
            <a:ext cx="12561453" cy="426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3248" algn="l" rtl="0"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sz="1648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20497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20496" algn="l" rtl="0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sz="3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4" name="Shape 31"/>
          <p:cNvSpPr/>
          <p:nvPr userDrawn="1"/>
        </p:nvSpPr>
        <p:spPr>
          <a:xfrm>
            <a:off x="1" y="7180456"/>
            <a:ext cx="13817599" cy="627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Shape 32"/>
          <p:cNvPicPr preferRelativeResize="0"/>
          <p:nvPr userDrawn="1"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52400" y="7073050"/>
            <a:ext cx="3412999" cy="6993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5" r:id="rId14"/>
    <p:sldLayoutId id="2147483666" r:id="rId15"/>
    <p:sldLayoutId id="2147483667" r:id="rId16"/>
    <p:sldLayoutId id="2147483668" r:id="rId17"/>
    <p:sldLayoutId id="2147483670" r:id="rId18"/>
    <p:sldLayoutId id="2147483671" r:id="rId19"/>
    <p:sldLayoutId id="2147483677" r:id="rId20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Wingdings" pitchFamily="2" charset="2"/>
        <a:buChar char="Ø"/>
        <a:defRPr sz="2800" b="0" i="0" u="none" strike="noStrike" cap="none">
          <a:solidFill>
            <a:schemeClr val="tx1">
              <a:lumMod val="20000"/>
              <a:lumOff val="80000"/>
            </a:schemeClr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/>
              <a:t>Securing Home </a:t>
            </a:r>
            <a:r>
              <a:rPr lang="en-US" sz="4900" b="1" dirty="0" err="1"/>
              <a:t>IoT</a:t>
            </a:r>
            <a:r>
              <a:rPr lang="en-US" sz="4900" b="1" dirty="0"/>
              <a:t> Environments with</a:t>
            </a:r>
            <a:br>
              <a:rPr lang="en-US" sz="4900" b="1" dirty="0"/>
            </a:br>
            <a:r>
              <a:rPr lang="en-US" sz="4900" b="1" dirty="0"/>
              <a:t>Attribute-Based Access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4294967295"/>
          </p:nvPr>
        </p:nvSpPr>
        <p:spPr>
          <a:xfrm>
            <a:off x="411162" y="2851285"/>
            <a:ext cx="13406438" cy="1974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err="1"/>
              <a:t>Bruhadeshwar</a:t>
            </a:r>
            <a:r>
              <a:rPr lang="en-US" sz="3200" dirty="0"/>
              <a:t> </a:t>
            </a:r>
            <a:r>
              <a:rPr lang="en-US" sz="3200" dirty="0" err="1"/>
              <a:t>Bezawada</a:t>
            </a:r>
            <a:r>
              <a:rPr lang="en-US" sz="3200" dirty="0"/>
              <a:t>  Kyle </a:t>
            </a:r>
            <a:r>
              <a:rPr lang="en-US" sz="3200" dirty="0" err="1"/>
              <a:t>Haefner</a:t>
            </a:r>
            <a:r>
              <a:rPr lang="en-US" sz="3200" dirty="0"/>
              <a:t> </a:t>
            </a:r>
            <a:r>
              <a:rPr lang="en-US" sz="3200" b="1" dirty="0" err="1"/>
              <a:t>Indrakshi</a:t>
            </a:r>
            <a:r>
              <a:rPr lang="en-US" sz="3200" b="1" dirty="0"/>
              <a:t> Ray</a:t>
            </a:r>
          </a:p>
          <a:p>
            <a:pPr>
              <a:buNone/>
            </a:pPr>
            <a:endParaRPr lang="en-US" sz="3200" dirty="0"/>
          </a:p>
          <a:p>
            <a:pPr>
              <a:buNone/>
            </a:pPr>
            <a:r>
              <a:rPr lang="en-US" sz="3200" dirty="0"/>
              <a:t>3</a:t>
            </a:r>
            <a:r>
              <a:rPr lang="en-US" sz="3200" baseline="30000" dirty="0"/>
              <a:t>rd</a:t>
            </a:r>
            <a:r>
              <a:rPr lang="en-US" sz="3200" dirty="0"/>
              <a:t> ACM Workshop on ABAC (CODASPYW)</a:t>
            </a:r>
          </a:p>
        </p:txBody>
      </p:sp>
    </p:spTree>
    <p:extLst>
      <p:ext uri="{BB962C8B-B14F-4D97-AF65-F5344CB8AC3E}">
        <p14:creationId xmlns:p14="http://schemas.microsoft.com/office/powerpoint/2010/main" val="3299520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Proposed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5946" y="2208644"/>
            <a:ext cx="12560300" cy="476885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400" dirty="0"/>
              <a:t>We plan to leverage the NIST NGAC model to secure Home </a:t>
            </a:r>
            <a:r>
              <a:rPr lang="en-US" sz="2400" dirty="0" err="1"/>
              <a:t>IoT</a:t>
            </a:r>
            <a:r>
              <a:rPr lang="en-US" sz="2400" dirty="0"/>
              <a:t> environment</a:t>
            </a:r>
          </a:p>
          <a:p>
            <a:pPr lvl="1">
              <a:buClr>
                <a:schemeClr val="bg2">
                  <a:lumMod val="75000"/>
                </a:schemeClr>
              </a:buClr>
              <a:buSzPct val="75000"/>
              <a:buFont typeface="Arial" pitchFamily="34" charset="0"/>
              <a:buChar char="−"/>
            </a:pPr>
            <a:r>
              <a:rPr lang="en-US" sz="2200" dirty="0"/>
              <a:t>NGAC features like containers, inheritance, and obligations are valuable to realize usable security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400" dirty="0"/>
              <a:t>Our goal is to specify high level user policies and enforce them using network level information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400" dirty="0"/>
              <a:t>Our approach consists of the following:</a:t>
            </a:r>
          </a:p>
          <a:p>
            <a:pPr lvl="1">
              <a:buClr>
                <a:schemeClr val="bg2">
                  <a:lumMod val="75000"/>
                </a:schemeClr>
              </a:buClr>
              <a:buSzPct val="75000"/>
              <a:buFont typeface="Arial" pitchFamily="34" charset="0"/>
              <a:buChar char="−"/>
            </a:pPr>
            <a:r>
              <a:rPr lang="en-US" sz="2200" dirty="0"/>
              <a:t>Entities and  Attributes Description</a:t>
            </a:r>
          </a:p>
          <a:p>
            <a:pPr lvl="1">
              <a:buClr>
                <a:schemeClr val="bg2">
                  <a:lumMod val="75000"/>
                </a:schemeClr>
              </a:buClr>
              <a:buSzPct val="75000"/>
              <a:buFont typeface="Arial" pitchFamily="34" charset="0"/>
              <a:buChar char="−"/>
            </a:pPr>
            <a:r>
              <a:rPr lang="en-US" sz="2200" dirty="0"/>
              <a:t>Home </a:t>
            </a:r>
            <a:r>
              <a:rPr lang="en-US" sz="2200" dirty="0" err="1"/>
              <a:t>IoT</a:t>
            </a:r>
            <a:r>
              <a:rPr lang="en-US" sz="2200" dirty="0"/>
              <a:t> domain pertinent Policy Specification</a:t>
            </a:r>
          </a:p>
          <a:p>
            <a:pPr lvl="1">
              <a:buClr>
                <a:schemeClr val="bg2">
                  <a:lumMod val="75000"/>
                </a:schemeClr>
              </a:buClr>
              <a:buSzPct val="75000"/>
              <a:buFont typeface="Arial" pitchFamily="34" charset="0"/>
              <a:buChar char="−"/>
            </a:pPr>
            <a:r>
              <a:rPr lang="en-US" sz="2200" dirty="0"/>
              <a:t>ABAC-</a:t>
            </a:r>
            <a:r>
              <a:rPr lang="en-US" sz="2200" dirty="0" err="1"/>
              <a:t>IoT</a:t>
            </a:r>
            <a:r>
              <a:rPr lang="en-US" sz="2200" dirty="0"/>
              <a:t> Implementation Architecture	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ABAC Model for </a:t>
            </a:r>
            <a:r>
              <a:rPr lang="en-US" b="1" dirty="0" err="1"/>
              <a:t>IoT</a:t>
            </a:r>
            <a:r>
              <a:rPr lang="en-US" b="1" dirty="0"/>
              <a:t>: Entities and Attributes (sample shown)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6461" y="2022664"/>
            <a:ext cx="12560300" cy="4768850"/>
          </a:xfrm>
        </p:spPr>
        <p:txBody>
          <a:bodyPr>
            <a:noAutofit/>
          </a:bodyPr>
          <a:lstStyle/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000" b="1" dirty="0"/>
              <a:t>Subjects</a:t>
            </a:r>
          </a:p>
          <a:p>
            <a:pPr lvl="1">
              <a:buClr>
                <a:schemeClr val="bg2">
                  <a:lumMod val="75000"/>
                </a:schemeClr>
              </a:buClr>
              <a:buSzPct val="75000"/>
              <a:buFont typeface="Arial" pitchFamily="34" charset="0"/>
              <a:buChar char="−"/>
            </a:pPr>
            <a:r>
              <a:rPr lang="en-US" sz="1800" dirty="0"/>
              <a:t>Human User: &lt;Role, Age,  Login name&gt;</a:t>
            </a:r>
          </a:p>
          <a:p>
            <a:pPr lvl="1">
              <a:buClr>
                <a:schemeClr val="bg2">
                  <a:lumMod val="75000"/>
                </a:schemeClr>
              </a:buClr>
              <a:buSzPct val="75000"/>
              <a:buFont typeface="Arial" pitchFamily="34" charset="0"/>
              <a:buChar char="−"/>
            </a:pPr>
            <a:r>
              <a:rPr lang="en-US" sz="1800" dirty="0"/>
              <a:t>Process: &lt;Type of process, Type of initiating device&gt;</a:t>
            </a:r>
          </a:p>
          <a:p>
            <a:pPr lvl="1">
              <a:buClr>
                <a:schemeClr val="bg2">
                  <a:lumMod val="75000"/>
                </a:schemeClr>
              </a:buClr>
              <a:buSzPct val="75000"/>
              <a:buFont typeface="Arial" pitchFamily="34" charset="0"/>
              <a:buChar char="−"/>
            </a:pPr>
            <a:r>
              <a:rPr lang="en-US" sz="1800" dirty="0"/>
              <a:t>Device : &lt;Device identifier, Device priority&gt;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000" b="1" dirty="0"/>
              <a:t>Objects</a:t>
            </a:r>
          </a:p>
          <a:p>
            <a:pPr lvl="1">
              <a:buClr>
                <a:schemeClr val="bg2">
                  <a:lumMod val="75000"/>
                </a:schemeClr>
              </a:buClr>
              <a:buSzPct val="75000"/>
              <a:buFont typeface="Arial" pitchFamily="34" charset="0"/>
              <a:buChar char="−"/>
            </a:pPr>
            <a:r>
              <a:rPr lang="en-US" sz="1800" dirty="0"/>
              <a:t>Device: &lt;Device type, Device Identifier&gt;</a:t>
            </a:r>
          </a:p>
          <a:p>
            <a:pPr lvl="1">
              <a:buClr>
                <a:schemeClr val="bg2">
                  <a:lumMod val="75000"/>
                </a:schemeClr>
              </a:buClr>
              <a:buSzPct val="75000"/>
              <a:buFont typeface="Arial" pitchFamily="34" charset="0"/>
              <a:buChar char="−"/>
            </a:pPr>
            <a:r>
              <a:rPr lang="en-US" sz="1800" dirty="0"/>
              <a:t>Information: &lt;Content-type, Data Size&gt;</a:t>
            </a:r>
          </a:p>
          <a:p>
            <a:pPr lvl="1">
              <a:buClr>
                <a:schemeClr val="bg2">
                  <a:lumMod val="75000"/>
                </a:schemeClr>
              </a:buClr>
              <a:buSzPct val="75000"/>
              <a:buFont typeface="Arial" pitchFamily="34" charset="0"/>
              <a:buChar char="−"/>
            </a:pPr>
            <a:r>
              <a:rPr lang="en-US" sz="1800" dirty="0"/>
              <a:t>Any resource needing protection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000" b="1" dirty="0"/>
              <a:t>Environment</a:t>
            </a:r>
          </a:p>
          <a:p>
            <a:pPr lvl="1">
              <a:buClr>
                <a:schemeClr val="bg2">
                  <a:lumMod val="75000"/>
                </a:schemeClr>
              </a:buClr>
              <a:buSzPct val="75000"/>
              <a:buFont typeface="Arial" pitchFamily="34" charset="0"/>
              <a:buChar char="−"/>
            </a:pPr>
            <a:r>
              <a:rPr lang="en-US" sz="1800" dirty="0"/>
              <a:t>&lt;GPS, Logical-names, Time&gt;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000" b="1" dirty="0"/>
              <a:t>Operations</a:t>
            </a:r>
          </a:p>
          <a:p>
            <a:pPr lvl="1">
              <a:buClr>
                <a:schemeClr val="bg2">
                  <a:lumMod val="75000"/>
                </a:schemeClr>
              </a:buClr>
              <a:buSzPct val="75000"/>
              <a:buFont typeface="Arial" pitchFamily="34" charset="0"/>
              <a:buChar char="−"/>
            </a:pPr>
            <a:r>
              <a:rPr lang="en-US" sz="1800" dirty="0"/>
              <a:t>&lt;send-data, send-control, read-data, read-control&gt;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Home </a:t>
            </a:r>
            <a:r>
              <a:rPr lang="en-US" b="1" dirty="0" err="1"/>
              <a:t>IoT</a:t>
            </a:r>
            <a:r>
              <a:rPr lang="en-US" b="1" dirty="0"/>
              <a:t> Policy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9417" y="2239641"/>
            <a:ext cx="12560300" cy="476885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/>
              <a:t>We specify the policy categories suited for Home </a:t>
            </a:r>
            <a:r>
              <a:rPr lang="en-US" sz="2400" dirty="0" err="1"/>
              <a:t>IoT</a:t>
            </a:r>
            <a:r>
              <a:rPr lang="en-US" sz="2400" dirty="0"/>
              <a:t> characteristics</a:t>
            </a:r>
          </a:p>
          <a:p>
            <a:pPr lvl="1"/>
            <a:r>
              <a:rPr lang="en-US" sz="2400" dirty="0"/>
              <a:t>Dynamic : </a:t>
            </a:r>
            <a:r>
              <a:rPr lang="en-US" sz="2400" b="1" u="sng" dirty="0"/>
              <a:t>Device-type Agnostic Policies</a:t>
            </a:r>
            <a:r>
              <a:rPr lang="en-US" sz="2400" dirty="0"/>
              <a:t>; to handle addition of new devices</a:t>
            </a:r>
          </a:p>
          <a:p>
            <a:pPr lvl="1"/>
            <a:r>
              <a:rPr lang="en-US" sz="2400" dirty="0"/>
              <a:t>Usability: </a:t>
            </a:r>
            <a:r>
              <a:rPr lang="en-US" sz="2400" b="1" u="sng" dirty="0"/>
              <a:t>Quality-of-Experience Policies</a:t>
            </a:r>
            <a:r>
              <a:rPr lang="en-US" sz="2400" dirty="0"/>
              <a:t>; to  avoid cross-device interference</a:t>
            </a:r>
          </a:p>
          <a:p>
            <a:pPr lvl="1"/>
            <a:r>
              <a:rPr lang="en-US" sz="2400" dirty="0"/>
              <a:t>Network stability: </a:t>
            </a:r>
            <a:r>
              <a:rPr lang="en-US" sz="2400" b="1" u="sng" dirty="0"/>
              <a:t>Network Behavior Policies</a:t>
            </a:r>
            <a:r>
              <a:rPr lang="en-US" sz="2400" dirty="0"/>
              <a:t>; to ensure network stability</a:t>
            </a:r>
          </a:p>
          <a:p>
            <a:pPr lvl="1"/>
            <a:r>
              <a:rPr lang="en-US" sz="2400" dirty="0" err="1"/>
              <a:t>Untrusted</a:t>
            </a:r>
            <a:r>
              <a:rPr lang="en-US" sz="2400" dirty="0"/>
              <a:t> devices: </a:t>
            </a:r>
            <a:r>
              <a:rPr lang="en-US" sz="2400" b="1" u="sng" dirty="0"/>
              <a:t>Co-located Device Policies</a:t>
            </a:r>
            <a:r>
              <a:rPr lang="en-US" sz="2400" dirty="0"/>
              <a:t>; to protect against co-located malicious devices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Illustration: Device-Type Agnostic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0963" y="2100155"/>
            <a:ext cx="12560300" cy="4768850"/>
          </a:xfrm>
        </p:spPr>
        <p:txBody>
          <a:bodyPr/>
          <a:lstStyle/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dirty="0"/>
              <a:t>High-level policy description: </a:t>
            </a:r>
            <a:r>
              <a:rPr lang="en-US" sz="2800" i="1" dirty="0"/>
              <a:t>“A device cannot send control data to another device unless it is an authorized monitoring device”</a:t>
            </a:r>
          </a:p>
          <a:p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860" y="3223647"/>
            <a:ext cx="11028300" cy="399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 of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9932" y="2239640"/>
            <a:ext cx="12560300" cy="476885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dirty="0"/>
              <a:t>Quality-of-Experience</a:t>
            </a:r>
          </a:p>
          <a:p>
            <a:pPr lvl="1"/>
            <a:r>
              <a:rPr lang="en-US" sz="2400" i="1" dirty="0"/>
              <a:t>“only one app should be connected and in control of one device for the duration of the connection establishment”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dirty="0"/>
              <a:t>Network Behavior</a:t>
            </a:r>
          </a:p>
          <a:p>
            <a:pPr lvl="1"/>
            <a:r>
              <a:rPr lang="en-US" sz="2400" i="1" dirty="0"/>
              <a:t>“a non-control device cannot initiate connections to all devices in the network”</a:t>
            </a: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2800" dirty="0"/>
              <a:t>Controlling Malicious devices</a:t>
            </a:r>
          </a:p>
          <a:p>
            <a:pPr lvl="1"/>
            <a:r>
              <a:rPr lang="en-US" sz="2400" i="1" dirty="0"/>
              <a:t>“non-control device cannot communicate with another device on network”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ABAC-</a:t>
            </a:r>
            <a:r>
              <a:rPr lang="en-US" b="1" dirty="0" err="1"/>
              <a:t>IoT</a:t>
            </a:r>
            <a:r>
              <a:rPr lang="en-US" b="1" dirty="0"/>
              <a:t> Implementation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3953" y="2363626"/>
            <a:ext cx="12560300" cy="4768850"/>
          </a:xfrm>
        </p:spPr>
        <p:txBody>
          <a:bodyPr/>
          <a:lstStyle/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dirty="0"/>
              <a:t>We integrate NIST NGAC with the network switching architecture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dirty="0"/>
              <a:t>Our implementation includes an attribute management module that integrates with the PIP of NIST NGAC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dirty="0"/>
              <a:t>The architecture consists of a fingerprinting module that will extract attributes of unknown devices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dirty="0"/>
              <a:t>Policy enforcement is done at the packet (per packet) or flow level (group of packets)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Policy Enforcement Architecture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839" y="2111749"/>
            <a:ext cx="12297664" cy="492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ABAC-</a:t>
            </a:r>
            <a:r>
              <a:rPr lang="en-US" b="1" dirty="0" err="1"/>
              <a:t>IoT</a:t>
            </a:r>
            <a:r>
              <a:rPr lang="en-US" b="1" dirty="0"/>
              <a:t> Implementation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7458" y="2255138"/>
            <a:ext cx="12560300" cy="4768850"/>
          </a:xfrm>
        </p:spPr>
        <p:txBody>
          <a:bodyPr/>
          <a:lstStyle/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b="1" u="sng" dirty="0"/>
              <a:t>Switching module</a:t>
            </a:r>
            <a:r>
              <a:rPr lang="en-US" sz="2800" dirty="0"/>
              <a:t>: Has access to all network traffic from the </a:t>
            </a:r>
            <a:r>
              <a:rPr lang="en-US" sz="2800" dirty="0" err="1"/>
              <a:t>IoT</a:t>
            </a:r>
            <a:r>
              <a:rPr lang="en-US" sz="2800" dirty="0"/>
              <a:t> devices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b="1" u="sng" dirty="0"/>
              <a:t>Fingerprint module</a:t>
            </a:r>
            <a:r>
              <a:rPr lang="en-US" sz="2800" dirty="0"/>
              <a:t>: ascertains a device attributes through machine learning algorithms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b="1" u="sng" dirty="0"/>
              <a:t>Flow monitor module</a:t>
            </a:r>
            <a:r>
              <a:rPr lang="en-US" sz="2800" dirty="0"/>
              <a:t>: is used to assign attributes to network flows and triggers policies on flows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b="1" u="sng" dirty="0"/>
              <a:t>Attribute management framework</a:t>
            </a:r>
            <a:r>
              <a:rPr lang="en-US" sz="2800" dirty="0"/>
              <a:t>:  manages attributes of entities and integrates with NIST NGAC to provide up to date attributes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6942" y="2115653"/>
            <a:ext cx="12560300" cy="4768850"/>
          </a:xfrm>
        </p:spPr>
        <p:txBody>
          <a:bodyPr/>
          <a:lstStyle/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dirty="0"/>
              <a:t>Task 1: Generic Policy Specification and Generation</a:t>
            </a:r>
          </a:p>
          <a:p>
            <a:pPr lvl="1"/>
            <a:r>
              <a:rPr lang="en-US" sz="2000" dirty="0"/>
              <a:t>Approach 1: Laboratory experiment</a:t>
            </a:r>
          </a:p>
          <a:p>
            <a:pPr lvl="1"/>
            <a:r>
              <a:rPr lang="en-US" sz="2000" dirty="0"/>
              <a:t>Approach 2: Using CVE database analysis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dirty="0"/>
              <a:t>Task 2 : Attribute Management Framework</a:t>
            </a:r>
          </a:p>
          <a:p>
            <a:pPr lvl="1"/>
            <a:r>
              <a:rPr lang="en-US" sz="2000" dirty="0"/>
              <a:t>User Attributes</a:t>
            </a:r>
          </a:p>
          <a:p>
            <a:pPr lvl="1"/>
            <a:r>
              <a:rPr lang="en-US" sz="2000" dirty="0"/>
              <a:t>Device Attributes</a:t>
            </a:r>
          </a:p>
          <a:p>
            <a:pPr lvl="1"/>
            <a:r>
              <a:rPr lang="en-US" sz="2000" dirty="0"/>
              <a:t>Network Traffic Attributes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dirty="0"/>
              <a:t>Task 3 : Policy Enforcement Architecture</a:t>
            </a:r>
          </a:p>
          <a:p>
            <a:pPr lvl="1">
              <a:buClr>
                <a:schemeClr val="bg2">
                  <a:lumMod val="75000"/>
                </a:schemeClr>
              </a:buClr>
              <a:buSzPct val="75000"/>
              <a:buFont typeface="Arial" pitchFamily="34" charset="0"/>
              <a:buChar char="−"/>
            </a:pPr>
            <a:r>
              <a:rPr lang="en-US" sz="2000" dirty="0"/>
              <a:t>Policy decision point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6943" y="2348128"/>
            <a:ext cx="12560300" cy="4768850"/>
          </a:xfrm>
        </p:spPr>
        <p:txBody>
          <a:bodyPr/>
          <a:lstStyle/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dirty="0"/>
              <a:t>We described the first approach for using ABAC in Home </a:t>
            </a:r>
            <a:r>
              <a:rPr lang="en-US" sz="2800" dirty="0" err="1"/>
              <a:t>IoT</a:t>
            </a:r>
            <a:r>
              <a:rPr lang="en-US" sz="2800" dirty="0"/>
              <a:t> environments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dirty="0"/>
              <a:t>We enumerated several possible attributes and identified the different types of policies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dirty="0"/>
              <a:t>We described an enforcement architecture for the ABAC policies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dirty="0"/>
              <a:t>Our future work involves developing the architecture and designing policies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8970" y="2177216"/>
            <a:ext cx="12560300" cy="4768850"/>
          </a:xfrm>
        </p:spPr>
        <p:txBody>
          <a:bodyPr/>
          <a:lstStyle/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dirty="0"/>
              <a:t>The home Internet-of-Things ecosystem is growing rapidly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dirty="0"/>
              <a:t>Technology reports estimate about 500 devices per household by 2020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dirty="0"/>
              <a:t>Home </a:t>
            </a:r>
            <a:r>
              <a:rPr lang="en-US" sz="2800" dirty="0" err="1"/>
              <a:t>IoT</a:t>
            </a:r>
            <a:r>
              <a:rPr lang="en-US" sz="2800" dirty="0"/>
              <a:t> environments have three key features</a:t>
            </a:r>
            <a:endParaRPr lang="en-US" sz="2800" u="sng" dirty="0"/>
          </a:p>
          <a:p>
            <a:pPr lvl="1"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b="1" u="sng" dirty="0"/>
              <a:t>Dynamic</a:t>
            </a:r>
            <a:r>
              <a:rPr lang="en-US" sz="2800" dirty="0"/>
              <a:t>: devices added and/or removed over time</a:t>
            </a:r>
          </a:p>
          <a:p>
            <a:pPr lvl="1"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b="1" u="sng" dirty="0"/>
              <a:t>Collaborative</a:t>
            </a:r>
            <a:r>
              <a:rPr lang="en-US" sz="2800" dirty="0"/>
              <a:t>: devices interact and interfere</a:t>
            </a:r>
          </a:p>
          <a:p>
            <a:pPr lvl="1"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b="1" u="sng" dirty="0"/>
              <a:t>Heterogeneous</a:t>
            </a:r>
            <a:r>
              <a:rPr lang="en-US" sz="2800" dirty="0"/>
              <a:t>: multiple device-types, protocols and functionality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dirty="0"/>
              <a:t>Security is a critical requirement 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Home </a:t>
            </a:r>
            <a:r>
              <a:rPr lang="en-US" b="1" dirty="0" err="1"/>
              <a:t>IoT</a:t>
            </a:r>
            <a:r>
              <a:rPr lang="en-US" b="1" dirty="0"/>
              <a:t> Eco-system: Bird’s Eye-view</a:t>
            </a:r>
          </a:p>
        </p:txBody>
      </p:sp>
      <p:pic>
        <p:nvPicPr>
          <p:cNvPr id="1026" name="Picture 2" descr="https://www.energymatters.com.au/wp-content/uploads/2016/12/iot-solar-autom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265" y="3597511"/>
            <a:ext cx="7698549" cy="29077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1959" y="6738052"/>
            <a:ext cx="9190495" cy="340018"/>
          </a:xfrm>
          <a:prstGeom prst="rect">
            <a:avLst/>
          </a:prstGeom>
          <a:noFill/>
        </p:spPr>
        <p:txBody>
          <a:bodyPr wrap="square" lIns="123371" tIns="61685" rIns="123371" bIns="61685" rtlCol="0">
            <a:spAutoFit/>
          </a:bodyPr>
          <a:lstStyle/>
          <a:p>
            <a:r>
              <a:rPr lang="en-US" b="1" dirty="0"/>
              <a:t>Part of image from: https://www.energymatters.com.au/energy-efficiency/smart-home-automation/</a:t>
            </a:r>
          </a:p>
        </p:txBody>
      </p:sp>
      <p:sp>
        <p:nvSpPr>
          <p:cNvPr id="6" name="Oval 5"/>
          <p:cNvSpPr/>
          <p:nvPr/>
        </p:nvSpPr>
        <p:spPr>
          <a:xfrm>
            <a:off x="631670" y="5610932"/>
            <a:ext cx="1934462" cy="829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3371" tIns="61685" rIns="123371" bIns="61685" rtlCol="0" anchor="ctr"/>
          <a:lstStyle/>
          <a:p>
            <a:pPr algn="ctr"/>
            <a:r>
              <a:rPr lang="en-US" sz="1900" b="1" dirty="0" err="1">
                <a:solidFill>
                  <a:schemeClr val="accent4">
                    <a:lumMod val="50000"/>
                  </a:schemeClr>
                </a:solidFill>
              </a:rPr>
              <a:t>SecurityCam</a:t>
            </a:r>
            <a:endParaRPr lang="en-US" sz="19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8" name="Straight Arrow Connector 7"/>
          <p:cNvCxnSpPr>
            <a:stCxn id="6" idx="6"/>
          </p:cNvCxnSpPr>
          <p:nvPr/>
        </p:nvCxnSpPr>
        <p:spPr>
          <a:xfrm flipV="1">
            <a:off x="2566131" y="5951439"/>
            <a:ext cx="493481" cy="74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02743" y="4036709"/>
            <a:ext cx="1934462" cy="829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3371" tIns="61685" rIns="123371" bIns="61685" rtlCol="0" anchor="ctr"/>
          <a:lstStyle/>
          <a:p>
            <a:pPr algn="ctr"/>
            <a:r>
              <a:rPr lang="en-US" sz="1900" b="1" dirty="0">
                <a:solidFill>
                  <a:schemeClr val="accent4">
                    <a:lumMod val="50000"/>
                  </a:schemeClr>
                </a:solidFill>
              </a:rPr>
              <a:t>Smart Lock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30557" y="4826290"/>
            <a:ext cx="947492" cy="340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652189" y="2546387"/>
            <a:ext cx="2585865" cy="7599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3371" tIns="61685" rIns="123371" bIns="61685" rtlCol="0" anchor="ctr"/>
          <a:lstStyle/>
          <a:p>
            <a:pPr algn="ctr"/>
            <a:r>
              <a:rPr lang="en-US" sz="1900" b="1" dirty="0">
                <a:solidFill>
                  <a:schemeClr val="accent4">
                    <a:lumMod val="50000"/>
                  </a:schemeClr>
                </a:solidFill>
              </a:rPr>
              <a:t>Smart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chemeClr val="accent4">
                    <a:lumMod val="50000"/>
                  </a:schemeClr>
                </a:solidFill>
              </a:rPr>
              <a:t>Thermostat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750802" y="3212592"/>
            <a:ext cx="414611" cy="4293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066191" y="2551320"/>
            <a:ext cx="1934462" cy="829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3371" tIns="61685" rIns="123371" bIns="61685" rtlCol="0" anchor="ctr"/>
          <a:lstStyle/>
          <a:p>
            <a:pPr algn="ctr"/>
            <a:r>
              <a:rPr lang="en-US" sz="1900" b="1" dirty="0">
                <a:solidFill>
                  <a:schemeClr val="accent4">
                    <a:lumMod val="50000"/>
                  </a:schemeClr>
                </a:solidFill>
              </a:rPr>
              <a:t>Smart Bulb</a:t>
            </a:r>
          </a:p>
        </p:txBody>
      </p:sp>
      <p:cxnSp>
        <p:nvCxnSpPr>
          <p:cNvPr id="19" name="Straight Arrow Connector 18"/>
          <p:cNvCxnSpPr>
            <a:stCxn id="15" idx="5"/>
          </p:cNvCxnSpPr>
          <p:nvPr/>
        </p:nvCxnSpPr>
        <p:spPr>
          <a:xfrm>
            <a:off x="4717357" y="3258964"/>
            <a:ext cx="770204" cy="427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0435576" y="3281679"/>
            <a:ext cx="2585865" cy="7599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3371" tIns="61685" rIns="123371" bIns="61685" rtlCol="0" anchor="ctr"/>
          <a:lstStyle/>
          <a:p>
            <a:pPr algn="ctr"/>
            <a:r>
              <a:rPr lang="en-US" sz="1900" b="1" dirty="0">
                <a:solidFill>
                  <a:schemeClr val="accent4">
                    <a:lumMod val="50000"/>
                  </a:schemeClr>
                </a:solidFill>
              </a:rPr>
              <a:t>Mobile App Based Control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0560596" y="4026844"/>
            <a:ext cx="947492" cy="5625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9520983" y="6400508"/>
            <a:ext cx="3566257" cy="7599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3371" tIns="61685" rIns="123371" bIns="61685" rtlCol="0" anchor="ctr"/>
          <a:lstStyle/>
          <a:p>
            <a:pPr algn="ctr"/>
            <a:r>
              <a:rPr lang="en-US" sz="1900" b="1" dirty="0">
                <a:solidFill>
                  <a:schemeClr val="accent4">
                    <a:lumMod val="50000"/>
                  </a:schemeClr>
                </a:solidFill>
              </a:rPr>
              <a:t>Security Monitoring System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8784046" y="5536911"/>
            <a:ext cx="1026451" cy="962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Home </a:t>
            </a:r>
            <a:r>
              <a:rPr lang="en-US" b="1" dirty="0" err="1"/>
              <a:t>IoT</a:t>
            </a:r>
            <a:r>
              <a:rPr lang="en-US" b="1" dirty="0"/>
              <a:t> Eco-system: Bird’s Eye-view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2441" y="2379125"/>
            <a:ext cx="12560300" cy="4768850"/>
          </a:xfrm>
        </p:spPr>
        <p:txBody>
          <a:bodyPr>
            <a:noAutofit/>
          </a:bodyPr>
          <a:lstStyle/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b="1" u="sng" dirty="0"/>
              <a:t>Security-cam</a:t>
            </a:r>
            <a:r>
              <a:rPr lang="en-US" sz="2400" dirty="0"/>
              <a:t>: provides video surveillance and connects to the home owner via Internet/LAN</a:t>
            </a: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b="1" u="sng" dirty="0"/>
              <a:t>Smart-lock</a:t>
            </a:r>
            <a:r>
              <a:rPr lang="en-US" sz="2400" dirty="0"/>
              <a:t>: provides locking capability and can be turned on/off remotely by home owner</a:t>
            </a: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b="1" u="sng" dirty="0"/>
              <a:t>Smart-thermostat</a:t>
            </a:r>
            <a:r>
              <a:rPr lang="en-US" sz="2400" dirty="0"/>
              <a:t>: adjusts the temperature setting automatically and can be configured via Internet</a:t>
            </a: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b="1" u="sng" dirty="0"/>
              <a:t>Video-bell</a:t>
            </a:r>
            <a:r>
              <a:rPr lang="en-US" sz="2400" dirty="0"/>
              <a:t>: provides video of anyone ringing the bell and sends such data to home owner over Internet</a:t>
            </a: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b="1" u="sng" dirty="0"/>
              <a:t>Mobile apps</a:t>
            </a:r>
            <a:r>
              <a:rPr lang="en-US" sz="2400" dirty="0"/>
              <a:t>: usually pair with devices and control them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Device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4949" y="2255137"/>
            <a:ext cx="12560300" cy="476885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dirty="0"/>
              <a:t>The security  monitoring system could query motion sensors/security-cam for status updates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dirty="0"/>
              <a:t>A mobile phone app can turn on Microwave at a predetermined time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dirty="0"/>
              <a:t>The smart fridge can query temperature sensors for adjusting the cooling level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dirty="0"/>
              <a:t>A video-bell provides periodic updates to the home owner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Security 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447" y="2348129"/>
            <a:ext cx="12560300" cy="476885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b="1" u="sng" dirty="0"/>
              <a:t>Unauthorized external data requests</a:t>
            </a:r>
            <a:r>
              <a:rPr lang="en-US" sz="2800" dirty="0"/>
              <a:t>: results in privacy violation of household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b="1" u="sng" dirty="0"/>
              <a:t>Malware</a:t>
            </a:r>
            <a:r>
              <a:rPr lang="en-US" sz="2800" dirty="0"/>
              <a:t>: Can be found in </a:t>
            </a:r>
            <a:r>
              <a:rPr lang="en-US" sz="2800" dirty="0" err="1"/>
              <a:t>untrusted</a:t>
            </a:r>
            <a:r>
              <a:rPr lang="en-US" sz="2800" dirty="0"/>
              <a:t> devices leading to data leakage or network disruption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b="1" u="sng" dirty="0"/>
              <a:t>Cross-user interference</a:t>
            </a:r>
            <a:r>
              <a:rPr lang="en-US" sz="2800" dirty="0"/>
              <a:t>: trying to control a device at the same time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b="1" u="sng" dirty="0" err="1"/>
              <a:t>Misconfigurations</a:t>
            </a:r>
            <a:r>
              <a:rPr lang="en-US" sz="2800" dirty="0"/>
              <a:t>: </a:t>
            </a:r>
            <a:r>
              <a:rPr lang="en-US" sz="2800" dirty="0" err="1"/>
              <a:t>Misconfigured</a:t>
            </a:r>
            <a:r>
              <a:rPr lang="en-US" sz="2800" dirty="0"/>
              <a:t> devices causing undesired disruptions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b="1" u="sng" dirty="0"/>
              <a:t>Device additions</a:t>
            </a:r>
            <a:r>
              <a:rPr lang="en-US" sz="2800" dirty="0"/>
              <a:t>: Newer devices might affect stability of network operations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Proposed Approach: Attribute-Based Access Control for Home </a:t>
            </a:r>
            <a:r>
              <a:rPr lang="en-US" b="1" dirty="0" err="1"/>
              <a:t>IoT</a:t>
            </a:r>
            <a:r>
              <a:rPr lang="en-US" b="1" dirty="0"/>
              <a:t>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6942" y="2425620"/>
            <a:ext cx="12560300" cy="476885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dirty="0"/>
              <a:t>Attributes associated with entities are used to make policy decisions; changing attributes changes policies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b="1" u="sng" dirty="0"/>
              <a:t>Our  Approach</a:t>
            </a:r>
            <a:r>
              <a:rPr lang="en-US" sz="2800" dirty="0"/>
              <a:t>: </a:t>
            </a:r>
            <a:r>
              <a:rPr lang="en-US" sz="2800" i="1" dirty="0"/>
              <a:t>ABAC</a:t>
            </a:r>
            <a:r>
              <a:rPr lang="en-US" sz="2800" dirty="0"/>
              <a:t>; most suitable for a diverse and dynamic environment like Home </a:t>
            </a:r>
            <a:r>
              <a:rPr lang="en-US" sz="2800" dirty="0" err="1"/>
              <a:t>IoT</a:t>
            </a:r>
            <a:r>
              <a:rPr lang="en-US" sz="2800" dirty="0"/>
              <a:t> Network</a:t>
            </a:r>
          </a:p>
          <a:p>
            <a:pPr lvl="1"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dirty="0"/>
              <a:t>Other models like RBAC, </a:t>
            </a:r>
            <a:r>
              <a:rPr lang="en-US" sz="2800" dirty="0" err="1"/>
              <a:t>CapBAC</a:t>
            </a:r>
            <a:r>
              <a:rPr lang="en-US" sz="2800" dirty="0"/>
              <a:t>, and TBAC have inherent shortcomings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800" dirty="0"/>
              <a:t>Modeling Home </a:t>
            </a:r>
            <a:r>
              <a:rPr lang="en-US" sz="2800" dirty="0" err="1"/>
              <a:t>IoT</a:t>
            </a:r>
            <a:r>
              <a:rPr lang="en-US" sz="2800" dirty="0"/>
              <a:t> in ABAC is a challenge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8969" y="2131152"/>
            <a:ext cx="12560300" cy="4768850"/>
          </a:xfrm>
        </p:spPr>
        <p:txBody>
          <a:bodyPr>
            <a:noAutofit/>
          </a:bodyPr>
          <a:lstStyle/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400" dirty="0"/>
              <a:t>Role-Based Access Control Models</a:t>
            </a:r>
          </a:p>
          <a:p>
            <a:pPr lvl="1">
              <a:buClr>
                <a:schemeClr val="bg2">
                  <a:lumMod val="75000"/>
                </a:schemeClr>
              </a:buClr>
              <a:buSzPct val="75000"/>
              <a:buFont typeface="Arial" pitchFamily="34" charset="0"/>
              <a:buChar char="−"/>
            </a:pPr>
            <a:r>
              <a:rPr lang="en-US" sz="2000" dirty="0"/>
              <a:t>Inflexible and difficult to adapt to home </a:t>
            </a:r>
            <a:r>
              <a:rPr lang="en-US" sz="2000" dirty="0" err="1"/>
              <a:t>IoT</a:t>
            </a:r>
            <a:r>
              <a:rPr lang="en-US" sz="2000" dirty="0"/>
              <a:t> dynamics</a:t>
            </a:r>
          </a:p>
          <a:p>
            <a:pPr lvl="1">
              <a:buClr>
                <a:schemeClr val="bg2">
                  <a:lumMod val="75000"/>
                </a:schemeClr>
              </a:buClr>
              <a:buSzPct val="75000"/>
              <a:buFont typeface="Arial" pitchFamily="34" charset="0"/>
              <a:buChar char="−"/>
            </a:pPr>
            <a:r>
              <a:rPr lang="en-US" sz="2000" dirty="0"/>
              <a:t> E.g. Parent wanting allow child to access Internet only when parent is at home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400" dirty="0"/>
              <a:t>Capability-Based Access Control Models</a:t>
            </a:r>
          </a:p>
          <a:p>
            <a:pPr lvl="1">
              <a:buClr>
                <a:schemeClr val="bg2">
                  <a:lumMod val="75000"/>
                </a:schemeClr>
              </a:buClr>
              <a:buSzPct val="75000"/>
              <a:buFont typeface="Arial" pitchFamily="34" charset="0"/>
              <a:buChar char="−"/>
            </a:pPr>
            <a:r>
              <a:rPr lang="en-US" sz="2000" dirty="0"/>
              <a:t>Individual devices are responsible for policy decisions</a:t>
            </a:r>
          </a:p>
          <a:p>
            <a:pPr lvl="1">
              <a:buClr>
                <a:schemeClr val="bg2">
                  <a:lumMod val="75000"/>
                </a:schemeClr>
              </a:buClr>
              <a:buSzPct val="75000"/>
              <a:buFont typeface="Arial" pitchFamily="34" charset="0"/>
              <a:buChar char="−"/>
            </a:pPr>
            <a:r>
              <a:rPr lang="en-US" sz="2000" dirty="0"/>
              <a:t>For home </a:t>
            </a:r>
            <a:r>
              <a:rPr lang="en-US" sz="2000" dirty="0" err="1"/>
              <a:t>IoT</a:t>
            </a:r>
            <a:r>
              <a:rPr lang="en-US" sz="2000" dirty="0"/>
              <a:t> resource constraints make this difficult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400" dirty="0"/>
              <a:t>Flow-containment Models</a:t>
            </a:r>
          </a:p>
          <a:p>
            <a:pPr lvl="1">
              <a:buClr>
                <a:schemeClr val="bg2">
                  <a:lumMod val="75000"/>
                </a:schemeClr>
              </a:buClr>
              <a:buSzPct val="75000"/>
              <a:buFont typeface="Arial" pitchFamily="34" charset="0"/>
              <a:buChar char="−"/>
            </a:pPr>
            <a:r>
              <a:rPr lang="en-US" sz="2000" dirty="0"/>
              <a:t>Enforcing network level control by observing anomalous flows</a:t>
            </a:r>
          </a:p>
          <a:p>
            <a:pPr lvl="1">
              <a:buClr>
                <a:schemeClr val="bg2">
                  <a:lumMod val="75000"/>
                </a:schemeClr>
              </a:buClr>
              <a:buSzPct val="75000"/>
              <a:buFont typeface="Arial" pitchFamily="34" charset="0"/>
              <a:buChar char="−"/>
            </a:pPr>
            <a:r>
              <a:rPr lang="en-US" sz="2000" dirty="0"/>
              <a:t>Cannot express flows in natural language or be flexible in applying attribute-based flows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ABAC Model: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0956" y="2317135"/>
            <a:ext cx="12560300" cy="4768850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3400" dirty="0"/>
              <a:t>ABAC Entities</a:t>
            </a:r>
          </a:p>
          <a:p>
            <a:pPr lvl="1">
              <a:buClr>
                <a:schemeClr val="bg2">
                  <a:lumMod val="75000"/>
                </a:schemeClr>
              </a:buClr>
              <a:buSzPct val="75000"/>
              <a:buFont typeface="Arial" pitchFamily="34" charset="0"/>
              <a:buChar char="−"/>
            </a:pPr>
            <a:r>
              <a:rPr lang="en-US" sz="3200" dirty="0"/>
              <a:t>Subject : Entity initiating access request</a:t>
            </a:r>
          </a:p>
          <a:p>
            <a:pPr lvl="1">
              <a:buClr>
                <a:schemeClr val="bg2">
                  <a:lumMod val="75000"/>
                </a:schemeClr>
              </a:buClr>
              <a:buSzPct val="75000"/>
              <a:buFont typeface="Arial" pitchFamily="34" charset="0"/>
              <a:buChar char="−"/>
            </a:pPr>
            <a:r>
              <a:rPr lang="en-US" sz="3200" dirty="0"/>
              <a:t>Object  : resource on which the access request is made</a:t>
            </a:r>
          </a:p>
          <a:p>
            <a:pPr lvl="1">
              <a:buClr>
                <a:schemeClr val="bg2">
                  <a:lumMod val="75000"/>
                </a:schemeClr>
              </a:buClr>
              <a:buSzPct val="75000"/>
              <a:buFont typeface="Arial" pitchFamily="34" charset="0"/>
              <a:buChar char="−"/>
            </a:pPr>
            <a:r>
              <a:rPr lang="en-US" sz="3200" dirty="0"/>
              <a:t>Action  : The action requested on the resource </a:t>
            </a:r>
          </a:p>
          <a:p>
            <a:pPr lvl="1">
              <a:buClr>
                <a:schemeClr val="bg2">
                  <a:lumMod val="75000"/>
                </a:schemeClr>
              </a:buClr>
              <a:buSzPct val="75000"/>
              <a:buFont typeface="Arial" pitchFamily="34" charset="0"/>
              <a:buChar char="−"/>
            </a:pPr>
            <a:r>
              <a:rPr lang="en-US" sz="3200" dirty="0"/>
              <a:t>Environment : The context of the access request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3400" dirty="0"/>
              <a:t>Policy format: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None/>
            </a:pPr>
            <a:r>
              <a:rPr lang="en-US" sz="2400" b="1" i="1" dirty="0"/>
              <a:t>&lt;Subject (attributes),  Object (attributes), Environment(attributes),  Action&gt;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endParaRPr lang="en-US" sz="2400" dirty="0"/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3400" dirty="0"/>
              <a:t>NIST NGAC is a reference implementation of ABAC</a:t>
            </a:r>
          </a:p>
          <a:p>
            <a:pPr>
              <a:buClr>
                <a:schemeClr val="bg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3400" dirty="0"/>
              <a:t>NGAC treats attributes and entities  as containers and defines associations across them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1015</Words>
  <Application>Microsoft Office PowerPoint</Application>
  <PresentationFormat>Custom</PresentationFormat>
  <Paragraphs>125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Source Sans Pro</vt:lpstr>
      <vt:lpstr>Arial</vt:lpstr>
      <vt:lpstr>Wingdings</vt:lpstr>
      <vt:lpstr>Calibri</vt:lpstr>
      <vt:lpstr>Office Theme</vt:lpstr>
      <vt:lpstr>Securing Home IoT Environments with Attribute-Based Access Control</vt:lpstr>
      <vt:lpstr>Introduction</vt:lpstr>
      <vt:lpstr>Home IoT Eco-system: Bird’s Eye-view</vt:lpstr>
      <vt:lpstr>Home IoT Eco-system: Bird’s Eye-view</vt:lpstr>
      <vt:lpstr>Device Interactions</vt:lpstr>
      <vt:lpstr>Security Scenarios</vt:lpstr>
      <vt:lpstr>Proposed Approach: Attribute-Based Access Control for Home IoT Networks</vt:lpstr>
      <vt:lpstr>Related Work</vt:lpstr>
      <vt:lpstr>ABAC Model: Basics</vt:lpstr>
      <vt:lpstr>Proposed Approach</vt:lpstr>
      <vt:lpstr>ABAC Model for IoT: Entities and Attributes (sample shown)</vt:lpstr>
      <vt:lpstr>Home IoT Policy Specification</vt:lpstr>
      <vt:lpstr>Illustration: Device-Type Agnostic Policy</vt:lpstr>
      <vt:lpstr>Examples of Policies</vt:lpstr>
      <vt:lpstr>ABAC-IoT Implementation Architecture</vt:lpstr>
      <vt:lpstr>Policy Enforcement Architecture</vt:lpstr>
      <vt:lpstr>ABAC-IoT Implementation Architecture</vt:lpstr>
      <vt:lpstr>Future Work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Maalvika Bachani</dc:creator>
  <cp:lastModifiedBy>B B</cp:lastModifiedBy>
  <cp:revision>312</cp:revision>
  <dcterms:modified xsi:type="dcterms:W3CDTF">2018-06-27T13:08:55Z</dcterms:modified>
</cp:coreProperties>
</file>